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7" r:id="rId7"/>
    <p:sldId id="261" r:id="rId8"/>
    <p:sldId id="293" r:id="rId9"/>
    <p:sldId id="288" r:id="rId10"/>
    <p:sldId id="289" r:id="rId11"/>
    <p:sldId id="268" r:id="rId12"/>
    <p:sldId id="294" r:id="rId13"/>
    <p:sldId id="295" r:id="rId14"/>
    <p:sldId id="269" r:id="rId15"/>
    <p:sldId id="290" r:id="rId16"/>
    <p:sldId id="262" r:id="rId17"/>
    <p:sldId id="263" r:id="rId18"/>
    <p:sldId id="264" r:id="rId19"/>
    <p:sldId id="265" r:id="rId20"/>
    <p:sldId id="266" r:id="rId21"/>
    <p:sldId id="270" r:id="rId22"/>
    <p:sldId id="271" r:id="rId23"/>
    <p:sldId id="272" r:id="rId24"/>
    <p:sldId id="279" r:id="rId25"/>
    <p:sldId id="273" r:id="rId26"/>
    <p:sldId id="274" r:id="rId27"/>
    <p:sldId id="284" r:id="rId28"/>
    <p:sldId id="291" r:id="rId29"/>
    <p:sldId id="292" r:id="rId30"/>
    <p:sldId id="275" r:id="rId31"/>
    <p:sldId id="29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99"/>
    <a:srgbClr val="006600"/>
    <a:srgbClr val="FF9933"/>
    <a:srgbClr val="FFFF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516B-70DE-4463-BEA8-3647D4A46F4C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CDE2-9092-4C05-80A5-F3B27F13D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1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516B-70DE-4463-BEA8-3647D4A46F4C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CDE2-9092-4C05-80A5-F3B27F13D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8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516B-70DE-4463-BEA8-3647D4A46F4C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CDE2-9092-4C05-80A5-F3B27F13D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3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516B-70DE-4463-BEA8-3647D4A46F4C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CDE2-9092-4C05-80A5-F3B27F13D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5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516B-70DE-4463-BEA8-3647D4A46F4C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CDE2-9092-4C05-80A5-F3B27F13D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8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516B-70DE-4463-BEA8-3647D4A46F4C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CDE2-9092-4C05-80A5-F3B27F13D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516B-70DE-4463-BEA8-3647D4A46F4C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CDE2-9092-4C05-80A5-F3B27F13D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5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516B-70DE-4463-BEA8-3647D4A46F4C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CDE2-9092-4C05-80A5-F3B27F13D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5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516B-70DE-4463-BEA8-3647D4A46F4C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CDE2-9092-4C05-80A5-F3B27F13D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26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516B-70DE-4463-BEA8-3647D4A46F4C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CDE2-9092-4C05-80A5-F3B27F13D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90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516B-70DE-4463-BEA8-3647D4A46F4C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CDE2-9092-4C05-80A5-F3B27F13D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0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516B-70DE-4463-BEA8-3647D4A46F4C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ECDE2-9092-4C05-80A5-F3B27F13D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0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457200"/>
            <a:ext cx="6081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AP STAT</a:t>
            </a:r>
            <a:endParaRPr lang="en-US" sz="40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4000" u="sng" dirty="0" smtClean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Chapter 11 &amp; 12: Inference as Decision</a:t>
            </a:r>
            <a:endParaRPr lang="en-US" sz="40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971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800080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3600" dirty="0" smtClean="0">
                <a:effectLst/>
                <a:latin typeface="Comic Sans MS"/>
                <a:ea typeface="Times New Roman"/>
              </a:rPr>
              <a:t>  What if our inference process leads us to make the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wrong conclusion</a:t>
            </a:r>
            <a:r>
              <a:rPr lang="en-US" sz="3600" dirty="0" smtClean="0">
                <a:effectLst/>
                <a:latin typeface="Comic Sans MS"/>
                <a:ea typeface="Times New Roman"/>
              </a:rPr>
              <a:t>?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79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82" y="1414811"/>
            <a:ext cx="537385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82" y="685800"/>
            <a:ext cx="64389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26" y="1364630"/>
            <a:ext cx="5598203" cy="394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 rot="5400000">
            <a:off x="3746214" y="2576537"/>
            <a:ext cx="3124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Standard of Judgement</a:t>
            </a:r>
            <a:endParaRPr lang="en-US" sz="2400" b="1" dirty="0">
              <a:solidFill>
                <a:srgbClr val="FF0066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68930" y="657224"/>
            <a:ext cx="0" cy="4600575"/>
          </a:xfrm>
          <a:prstGeom prst="line">
            <a:avLst/>
          </a:prstGeom>
          <a:ln w="28575">
            <a:solidFill>
              <a:srgbClr val="FF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63598" y="3582683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Innocent Person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Arrested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174" y="4363894"/>
            <a:ext cx="1336031" cy="94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3721182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mbria" panose="02040503050406030204" pitchFamily="18" charset="0"/>
              </a:rPr>
              <a:t>P(TYPE I ERROR) </a:t>
            </a:r>
            <a:r>
              <a:rPr lang="en-US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= </a:t>
            </a:r>
            <a:r>
              <a:rPr lang="en-US" sz="2400" b="1" dirty="0" smtClean="0">
                <a:solidFill>
                  <a:srgbClr val="FF0000"/>
                </a:solidFill>
                <a:latin typeface="Cambria" panose="02040503050406030204" pitchFamily="18" charset="0"/>
                <a:sym typeface="Symbol"/>
              </a:rPr>
              <a:t>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Left Arrow 6"/>
          <p:cNvSpPr/>
          <p:nvPr/>
        </p:nvSpPr>
        <p:spPr>
          <a:xfrm rot="19825259">
            <a:off x="5505823" y="4532190"/>
            <a:ext cx="1332752" cy="279767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43535" y="5410200"/>
            <a:ext cx="320618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Impact of Testimony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964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2" grpId="0"/>
      <p:bldP spid="4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ritical Values and Alp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4829"/>
            <a:ext cx="592508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3000" y="217656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C0099"/>
                </a:solidFill>
              </a:rPr>
              <a:t>c</a:t>
            </a:r>
            <a:r>
              <a:rPr lang="en-US" b="1" dirty="0" smtClean="0">
                <a:solidFill>
                  <a:srgbClr val="CC0099"/>
                </a:solidFill>
              </a:rPr>
              <a:t>ritical value for </a:t>
            </a:r>
            <a:r>
              <a:rPr lang="en-US" b="1" dirty="0" smtClean="0">
                <a:solidFill>
                  <a:srgbClr val="CC0099"/>
                </a:solidFill>
                <a:sym typeface="Symbol"/>
              </a:rPr>
              <a:t></a:t>
            </a:r>
            <a:endParaRPr lang="en-US" b="1" dirty="0">
              <a:solidFill>
                <a:srgbClr val="CC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0907" y="4419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C0099"/>
                </a:solidFill>
              </a:rPr>
              <a:t>c</a:t>
            </a:r>
            <a:r>
              <a:rPr lang="en-US" b="1" dirty="0" smtClean="0">
                <a:solidFill>
                  <a:srgbClr val="CC0099"/>
                </a:solidFill>
              </a:rPr>
              <a:t>ritical value for </a:t>
            </a:r>
            <a:r>
              <a:rPr lang="en-US" b="1" dirty="0" smtClean="0">
                <a:solidFill>
                  <a:srgbClr val="CC0099"/>
                </a:solidFill>
                <a:sym typeface="Symbol"/>
              </a:rPr>
              <a:t></a:t>
            </a:r>
            <a:endParaRPr lang="en-US" b="1" dirty="0">
              <a:solidFill>
                <a:srgbClr val="CC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507" y="5042118"/>
            <a:ext cx="8839200" cy="169277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33CC"/>
                </a:solidFill>
                <a:latin typeface="Cambria" panose="02040503050406030204" pitchFamily="18" charset="0"/>
              </a:rPr>
              <a:t>Smaller </a:t>
            </a:r>
            <a:r>
              <a:rPr lang="en-US" sz="2600" b="1" dirty="0" smtClean="0">
                <a:solidFill>
                  <a:srgbClr val="CC0099"/>
                </a:solidFill>
                <a:latin typeface="Cambria" panose="02040503050406030204" pitchFamily="18" charset="0"/>
                <a:sym typeface="Symbol"/>
              </a:rPr>
              <a:t>significance level</a:t>
            </a:r>
            <a:r>
              <a:rPr lang="en-US" sz="2600" b="1" dirty="0" smtClean="0">
                <a:solidFill>
                  <a:srgbClr val="0033CC"/>
                </a:solidFill>
                <a:latin typeface="Cambria" panose="02040503050406030204" pitchFamily="18" charset="0"/>
                <a:sym typeface="Symbol"/>
              </a:rPr>
              <a:t>, less likely to make a </a:t>
            </a:r>
          </a:p>
          <a:p>
            <a:pPr algn="ctr"/>
            <a:r>
              <a:rPr lang="en-US" sz="2600" b="1" dirty="0" smtClean="0">
                <a:solidFill>
                  <a:srgbClr val="FF0000"/>
                </a:solidFill>
                <a:latin typeface="Cambria" panose="02040503050406030204" pitchFamily="18" charset="0"/>
                <a:sym typeface="Symbol"/>
              </a:rPr>
              <a:t>Type I Error</a:t>
            </a:r>
            <a:r>
              <a:rPr lang="en-US" sz="2600" b="1" dirty="0" smtClean="0">
                <a:solidFill>
                  <a:srgbClr val="0033CC"/>
                </a:solidFill>
                <a:latin typeface="Cambria" panose="02040503050406030204" pitchFamily="18" charset="0"/>
                <a:sym typeface="Symbol"/>
              </a:rPr>
              <a:t>.</a:t>
            </a:r>
          </a:p>
          <a:p>
            <a:pPr algn="ctr"/>
            <a:r>
              <a:rPr lang="en-US" sz="2600" b="1" dirty="0" smtClean="0">
                <a:solidFill>
                  <a:srgbClr val="0033CC"/>
                </a:solidFill>
                <a:latin typeface="Cambria" panose="02040503050406030204" pitchFamily="18" charset="0"/>
                <a:sym typeface="Symbol"/>
              </a:rPr>
              <a:t>More </a:t>
            </a:r>
            <a:r>
              <a:rPr lang="en-US" sz="2600" b="1" dirty="0" smtClean="0">
                <a:solidFill>
                  <a:srgbClr val="006600"/>
                </a:solidFill>
                <a:latin typeface="Cambria" panose="02040503050406030204" pitchFamily="18" charset="0"/>
                <a:sym typeface="Symbol"/>
              </a:rPr>
              <a:t>serious the consequence</a:t>
            </a:r>
            <a:r>
              <a:rPr lang="en-US" sz="2600" b="1" dirty="0" smtClean="0">
                <a:solidFill>
                  <a:srgbClr val="0033CC"/>
                </a:solidFill>
                <a:latin typeface="Cambria" panose="02040503050406030204" pitchFamily="18" charset="0"/>
                <a:sym typeface="Symbol"/>
              </a:rPr>
              <a:t>, use </a:t>
            </a:r>
          </a:p>
          <a:p>
            <a:pPr algn="ctr"/>
            <a:r>
              <a:rPr lang="en-US" sz="2600" b="1" dirty="0" smtClean="0">
                <a:solidFill>
                  <a:srgbClr val="0033CC"/>
                </a:solidFill>
                <a:latin typeface="Cambria" panose="02040503050406030204" pitchFamily="18" charset="0"/>
                <a:sym typeface="Symbol"/>
              </a:rPr>
              <a:t>smaller value for </a:t>
            </a:r>
            <a:r>
              <a:rPr lang="el-GR" sz="2600" b="1" dirty="0" smtClean="0">
                <a:solidFill>
                  <a:srgbClr val="FF0000"/>
                </a:solidFill>
                <a:latin typeface="Cambria" panose="02040503050406030204" pitchFamily="18" charset="0"/>
                <a:sym typeface="Symbol"/>
              </a:rPr>
              <a:t></a:t>
            </a:r>
            <a:r>
              <a:rPr lang="en-US" sz="2600" b="1" dirty="0" smtClean="0">
                <a:solidFill>
                  <a:srgbClr val="0033CC"/>
                </a:solidFill>
                <a:latin typeface="Cambria" panose="02040503050406030204" pitchFamily="18" charset="0"/>
                <a:sym typeface="Symbol"/>
              </a:rPr>
              <a:t>.</a:t>
            </a:r>
            <a:endParaRPr lang="en-US" sz="2600" b="1" dirty="0">
              <a:solidFill>
                <a:srgbClr val="0033CC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56" y="-19325"/>
            <a:ext cx="8626475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836203"/>
            <a:ext cx="7514450" cy="13267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271" y="1855144"/>
            <a:ext cx="5800381" cy="7765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2842055"/>
            <a:ext cx="6705600" cy="1062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767" y="4063504"/>
            <a:ext cx="7391401" cy="104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2372" y="5262854"/>
            <a:ext cx="6792811" cy="83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85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" y="152400"/>
            <a:ext cx="878522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462" y="1635992"/>
            <a:ext cx="3785385" cy="6904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598" y="2399814"/>
            <a:ext cx="4959801" cy="7228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250" y="3403203"/>
            <a:ext cx="7280219" cy="11110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6312" y="4792077"/>
            <a:ext cx="7145157" cy="10735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6800" y="6000891"/>
            <a:ext cx="6516646" cy="6285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62600" y="5384119"/>
            <a:ext cx="2286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Seriousness may be relative in this case!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6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rrors and Alp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07279"/>
            <a:ext cx="6134100" cy="434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5600" y="152400"/>
            <a:ext cx="279297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C0099"/>
                </a:solidFill>
                <a:latin typeface="Bell MT" panose="02020503060305020303" pitchFamily="18" charset="0"/>
              </a:rPr>
              <a:t>Type II </a:t>
            </a:r>
            <a:r>
              <a:rPr lang="en-US" sz="3200" b="1" dirty="0" smtClean="0">
                <a:solidFill>
                  <a:srgbClr val="CC0099"/>
                </a:solidFill>
                <a:latin typeface="Bell MT" panose="02020503060305020303" pitchFamily="18" charset="0"/>
              </a:rPr>
              <a:t>Error</a:t>
            </a:r>
            <a:endParaRPr lang="en-US" sz="3200" b="1" dirty="0">
              <a:solidFill>
                <a:srgbClr val="CC0099"/>
              </a:solidFill>
              <a:latin typeface="Bell MT" panose="02020503060305020303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9798529">
            <a:off x="3183599" y="5238581"/>
            <a:ext cx="1601402" cy="381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1066800"/>
            <a:ext cx="2743200" cy="461665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P(Type II Error) = </a:t>
            </a:r>
            <a:r>
              <a:rPr lang="en-US" sz="2400" b="1" dirty="0" smtClean="0">
                <a:solidFill>
                  <a:srgbClr val="FFFF00"/>
                </a:solidFill>
                <a:sym typeface="Symbol"/>
              </a:rPr>
              <a:t>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508040"/>
            <a:ext cx="2743200" cy="461665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P(Type II Error) = </a:t>
            </a:r>
            <a:r>
              <a:rPr lang="en-US" sz="2400" b="1" dirty="0" smtClean="0">
                <a:solidFill>
                  <a:srgbClr val="FFFF00"/>
                </a:solidFill>
                <a:sym typeface="Symbol"/>
              </a:rPr>
              <a:t>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855330">
            <a:off x="2046439" y="2218300"/>
            <a:ext cx="2298569" cy="381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257800" y="1981200"/>
            <a:ext cx="533400" cy="427600"/>
          </a:xfrm>
          <a:prstGeom prst="ellipse">
            <a:avLst/>
          </a:prstGeom>
          <a:noFill/>
          <a:ln>
            <a:solidFill>
              <a:srgbClr val="CC009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600" y="4572000"/>
            <a:ext cx="533400" cy="427600"/>
          </a:xfrm>
          <a:prstGeom prst="ellipse">
            <a:avLst/>
          </a:prstGeom>
          <a:noFill/>
          <a:ln>
            <a:solidFill>
              <a:srgbClr val="CC0099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9311753">
            <a:off x="5702132" y="1328985"/>
            <a:ext cx="2298569" cy="381000"/>
          </a:xfrm>
          <a:prstGeom prst="rightArrow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39789" y="214611"/>
            <a:ext cx="2551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0099"/>
                </a:solidFill>
              </a:rPr>
              <a:t>We will name this area soon!</a:t>
            </a:r>
            <a:endParaRPr lang="en-US" sz="2400" b="1" dirty="0">
              <a:solidFill>
                <a:srgbClr val="CC00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34594" y="3016615"/>
            <a:ext cx="2551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0099"/>
                </a:solidFill>
              </a:rPr>
              <a:t>We will name this area soon!</a:t>
            </a:r>
            <a:endParaRPr lang="en-US" sz="2400" b="1" dirty="0">
              <a:solidFill>
                <a:srgbClr val="CC0099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9311753">
            <a:off x="6283648" y="4009243"/>
            <a:ext cx="1814101" cy="381000"/>
          </a:xfrm>
          <a:prstGeom prst="rightArrow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0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3" grpId="0" animBg="1"/>
      <p:bldP spid="11" grpId="0" animBg="1"/>
      <p:bldP spid="13" grpId="0" animBg="1"/>
      <p:bldP spid="4" grpId="0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rrors and Alp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72" y="253307"/>
            <a:ext cx="6134100" cy="434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2272" y="5857031"/>
            <a:ext cx="3262432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P(Type I error)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3494704" y="5613973"/>
            <a:ext cx="593725" cy="993775"/>
          </a:xfrm>
          <a:prstGeom prst="downArrow">
            <a:avLst>
              <a:gd name="adj1" fmla="val 50000"/>
              <a:gd name="adj2" fmla="val 41845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863418"/>
            <a:ext cx="3486852" cy="584775"/>
          </a:xfrm>
          <a:prstGeom prst="rect">
            <a:avLst/>
          </a:prstGeom>
          <a:solidFill>
            <a:srgbClr val="0033CC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/>
                <a:latin typeface="Comic Sans MS"/>
                <a:ea typeface="Times New Roman"/>
                <a:cs typeface="Times New Roman"/>
              </a:rPr>
              <a:t>P(Type II error)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7904515" y="5525641"/>
            <a:ext cx="593725" cy="914400"/>
          </a:xfrm>
          <a:prstGeom prst="upArrow">
            <a:avLst>
              <a:gd name="adj1" fmla="val 50000"/>
              <a:gd name="adj2" fmla="val 38503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8250" y="4762090"/>
            <a:ext cx="67056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NOTE: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  </a:t>
            </a:r>
            <a:r>
              <a:rPr lang="en-US" sz="2800" b="1" dirty="0" smtClean="0">
                <a:sym typeface="Symbol"/>
              </a:rPr>
              <a:t>and   </a:t>
            </a:r>
            <a:r>
              <a:rPr lang="en-US" sz="2800" b="1" dirty="0" smtClean="0">
                <a:solidFill>
                  <a:srgbClr val="0033CC"/>
                </a:solidFill>
                <a:sym typeface="Symbol"/>
              </a:rPr>
              <a:t></a:t>
            </a:r>
            <a:r>
              <a:rPr lang="en-US" sz="2800" b="1" dirty="0" smtClean="0">
                <a:sym typeface="Symbol"/>
              </a:rPr>
              <a:t>   </a:t>
            </a:r>
            <a:r>
              <a:rPr lang="en-US" sz="2800" b="1" u="sng" dirty="0" smtClean="0">
                <a:solidFill>
                  <a:srgbClr val="7030A0"/>
                </a:solidFill>
                <a:sym typeface="Symbol"/>
              </a:rPr>
              <a:t>ARE NOT COMPLEMENTS</a:t>
            </a:r>
            <a:endParaRPr lang="en-US" sz="2800" b="1" u="sng" dirty="0">
              <a:solidFill>
                <a:srgbClr val="7030A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767495">
            <a:off x="2931265" y="783059"/>
            <a:ext cx="2005954" cy="381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710333"/>
            <a:ext cx="2743200" cy="461665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P(Type II Error) = </a:t>
            </a:r>
            <a:r>
              <a:rPr lang="en-US" sz="2400" b="1" dirty="0" smtClean="0">
                <a:solidFill>
                  <a:srgbClr val="FFFF00"/>
                </a:solidFill>
                <a:sym typeface="Symbol"/>
              </a:rPr>
              <a:t>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0901" y="3145694"/>
            <a:ext cx="2743200" cy="461665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P(Type II Error) = </a:t>
            </a:r>
            <a:r>
              <a:rPr lang="en-US" sz="2400" b="1" dirty="0" smtClean="0">
                <a:solidFill>
                  <a:srgbClr val="FFFF00"/>
                </a:solidFill>
                <a:sym typeface="Symbol"/>
              </a:rPr>
              <a:t>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573001">
            <a:off x="2974610" y="3628259"/>
            <a:ext cx="1601402" cy="381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32066" y="760548"/>
            <a:ext cx="247894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P(Type </a:t>
            </a:r>
            <a:r>
              <a:rPr lang="en-US" sz="2400" b="1" dirty="0" smtClean="0">
                <a:solidFill>
                  <a:srgbClr val="FF0000"/>
                </a:solidFill>
              </a:rPr>
              <a:t>I </a:t>
            </a:r>
            <a:r>
              <a:rPr lang="en-US" sz="2400" b="1" dirty="0" smtClean="0">
                <a:solidFill>
                  <a:srgbClr val="FF0000"/>
                </a:solidFill>
              </a:rPr>
              <a:t>Error) = </a:t>
            </a:r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2766959"/>
            <a:ext cx="247894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P(Type </a:t>
            </a:r>
            <a:r>
              <a:rPr lang="en-US" sz="2400" b="1" dirty="0" smtClean="0">
                <a:solidFill>
                  <a:srgbClr val="FF0000"/>
                </a:solidFill>
              </a:rPr>
              <a:t>I </a:t>
            </a:r>
            <a:r>
              <a:rPr lang="en-US" sz="2400" b="1" dirty="0" smtClean="0">
                <a:solidFill>
                  <a:srgbClr val="FF0000"/>
                </a:solidFill>
              </a:rPr>
              <a:t>Error) = </a:t>
            </a:r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9524649">
            <a:off x="5700096" y="1625907"/>
            <a:ext cx="2298569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9052077">
            <a:off x="5592617" y="3538788"/>
            <a:ext cx="2134922" cy="27955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462" y="304800"/>
            <a:ext cx="87571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Identify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H</a:t>
            </a:r>
            <a:r>
              <a:rPr lang="en-US" sz="3200" baseline="-250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0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  <a:cs typeface="Times New Roman"/>
              </a:rPr>
              <a:t>and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 H</a:t>
            </a:r>
            <a:r>
              <a:rPr lang="en-US" sz="3200" baseline="-250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a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  <a:cs typeface="Times New Roman"/>
              </a:rPr>
              <a:t>then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33CC"/>
                </a:solidFill>
                <a:latin typeface="Comic Sans MS"/>
                <a:ea typeface="Times New Roman"/>
              </a:rPr>
              <a:t>d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escribe a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Type I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 and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Type II error 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and the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consequences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 of these errors in context of each setting.</a:t>
            </a:r>
            <a:endParaRPr lang="en-US" sz="32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4462" y="1893217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1.  A </a:t>
            </a:r>
            <a:r>
              <a:rPr lang="en-US" sz="2800" dirty="0"/>
              <a:t>particular compound is not hazardous in drinking water if it is present at a rate of no more than 25 ppm. A watchdog group </a:t>
            </a:r>
            <a:r>
              <a:rPr lang="en-US" sz="2800" dirty="0" smtClean="0"/>
              <a:t>believes </a:t>
            </a:r>
            <a:r>
              <a:rPr lang="en-US" sz="2800" dirty="0"/>
              <a:t>that a certain water source does not meet this standard. The watchdog decides to gather data and formally conduct a test.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4181017"/>
            <a:ext cx="761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: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381000" y="5088958"/>
            <a:ext cx="7617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a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: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4161077"/>
            <a:ext cx="4038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66"/>
                </a:solidFill>
              </a:rPr>
              <a:t>w</a:t>
            </a:r>
            <a:r>
              <a:rPr lang="en-US" sz="3200" b="1" dirty="0" smtClean="0">
                <a:solidFill>
                  <a:srgbClr val="FF0066"/>
                </a:solidFill>
              </a:rPr>
              <a:t>ater is safe to drink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0160" y="5058180"/>
            <a:ext cx="451104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66"/>
                </a:solidFill>
              </a:rPr>
              <a:t>w</a:t>
            </a:r>
            <a:r>
              <a:rPr lang="en-US" sz="3200" b="1" dirty="0" smtClean="0">
                <a:solidFill>
                  <a:srgbClr val="FF0066"/>
                </a:solidFill>
              </a:rPr>
              <a:t>ater is not safe to drink</a:t>
            </a:r>
            <a:endParaRPr lang="en-US" sz="32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1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60" y="482292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Type I --- </a:t>
            </a:r>
            <a:endParaRPr lang="en-US" sz="2800" b="1" dirty="0" smtClean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2800" b="1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 </a:t>
            </a:r>
          </a:p>
          <a:p>
            <a:endParaRPr lang="en-US" sz="2800" b="1" dirty="0" smtClean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2800" b="1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Consequence:</a:t>
            </a:r>
            <a:endParaRPr lang="en-US" sz="2800" b="1" dirty="0" smtClean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2800" b="1" dirty="0" smtClean="0">
                <a:effectLst/>
                <a:latin typeface="Comic Sans MS"/>
                <a:ea typeface="Times New Roman"/>
              </a:rPr>
              <a:t> </a:t>
            </a:r>
            <a:endParaRPr lang="en-US" sz="2800" b="1" dirty="0" smtClean="0">
              <a:effectLst/>
              <a:latin typeface="Times New Roman"/>
              <a:ea typeface="Times New Roman"/>
            </a:endParaRPr>
          </a:p>
          <a:p>
            <a:r>
              <a:rPr lang="en-US" sz="2800" b="1" dirty="0" smtClean="0">
                <a:effectLst/>
                <a:latin typeface="Comic Sans MS"/>
                <a:ea typeface="Times New Roman"/>
              </a:rPr>
              <a:t> </a:t>
            </a:r>
            <a:endParaRPr lang="en-US" sz="2800" b="1" dirty="0" smtClean="0">
              <a:effectLst/>
              <a:latin typeface="Times New Roman"/>
              <a:ea typeface="Times New Roman"/>
            </a:endParaRPr>
          </a:p>
          <a:p>
            <a:r>
              <a:rPr lang="en-US" sz="2800" b="1" dirty="0" smtClean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Type II –</a:t>
            </a:r>
            <a:endParaRPr lang="en-US" sz="2800" b="1" dirty="0" smtClean="0">
              <a:solidFill>
                <a:srgbClr val="FF0066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2800" b="1" dirty="0" smtClean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 </a:t>
            </a:r>
            <a:endParaRPr lang="en-US" sz="2800" b="1" dirty="0" smtClean="0">
              <a:solidFill>
                <a:srgbClr val="FF0066"/>
              </a:solidFill>
              <a:effectLst/>
              <a:latin typeface="Times New Roman"/>
              <a:ea typeface="Times New Roman"/>
            </a:endParaRPr>
          </a:p>
          <a:p>
            <a:endParaRPr lang="en-US" sz="2800" b="1" dirty="0" smtClean="0">
              <a:solidFill>
                <a:srgbClr val="FF0066"/>
              </a:solidFill>
              <a:effectLst/>
              <a:latin typeface="Comic Sans MS"/>
              <a:ea typeface="Times New Roman"/>
            </a:endParaRPr>
          </a:p>
          <a:p>
            <a:r>
              <a:rPr lang="en-US" sz="2800" b="1" dirty="0" smtClean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Consequence:</a:t>
            </a:r>
            <a:endParaRPr lang="en-US" sz="2800" b="1" dirty="0">
              <a:solidFill>
                <a:srgbClr val="FF0066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425940"/>
            <a:ext cx="662940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states that the evidence indicates the water is not safe when in fact, it is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0" y="1600200"/>
            <a:ext cx="647700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Potentially initiates a clean-up where none was needed ($$ wasted)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2971800"/>
            <a:ext cx="685800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states there is no evidence that the water is unsafe when, in fact it is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4191000"/>
            <a:ext cx="60960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Opportunity to make corrections to water source missed, could be health issue. People may become sick.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13" y="6271975"/>
            <a:ext cx="8991600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Which is more severe? (You must argue in context of problem.)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2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  <p:bldP spid="7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2.  A lobbying group has been advocating a particular ballot proposal.  One week before the election, they are considering moving some of their advertising efforts to other issues.  If the proposal has a support level of at least 55%, they will feel it’s “safe” and move money to other campaigns. The lobby group decides to gather data and formally conduct a test.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4227840"/>
            <a:ext cx="6324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</a:rPr>
              <a:t>Ballot has a support level of at least 55%</a:t>
            </a:r>
            <a:endParaRPr lang="en-US" sz="2800" b="1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5088958"/>
            <a:ext cx="5943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</a:rPr>
              <a:t>Ballot does not have enough support </a:t>
            </a:r>
            <a:endParaRPr lang="en-US" sz="2800" b="1" dirty="0">
              <a:solidFill>
                <a:srgbClr val="FF006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181017"/>
            <a:ext cx="761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:</a:t>
            </a:r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381000" y="5088958"/>
            <a:ext cx="7617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a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2943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-2754"/>
            <a:ext cx="64008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states that the evidence indicates the support level is less than 55% (meaning the proposal is in jeopardy of failing) when that is not the case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573357" y="1922376"/>
            <a:ext cx="6096000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Keeps advertising dollars aimed at this proposal when in fact it could have been spent elsewhere.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28600"/>
            <a:ext cx="4572000" cy="52014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800" b="1" dirty="0">
                <a:solidFill>
                  <a:srgbClr val="0033CC"/>
                </a:solidFill>
                <a:latin typeface="Comic Sans MS"/>
                <a:ea typeface="Times New Roman"/>
              </a:rPr>
              <a:t>Type I --- </a:t>
            </a:r>
            <a:endParaRPr lang="en-US" sz="2800" b="1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lvl="0"/>
            <a:r>
              <a:rPr lang="en-US" sz="2800" b="1" dirty="0">
                <a:solidFill>
                  <a:srgbClr val="0033CC"/>
                </a:solidFill>
                <a:latin typeface="Comic Sans MS"/>
                <a:ea typeface="Times New Roman"/>
              </a:rPr>
              <a:t> </a:t>
            </a:r>
          </a:p>
          <a:p>
            <a:pPr lvl="0"/>
            <a:endParaRPr lang="en-US" sz="2800" b="1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lvl="0"/>
            <a:endParaRPr lang="en-US" sz="2800" b="1" dirty="0" smtClean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pPr lvl="0"/>
            <a:endParaRPr lang="en-US" sz="2800" b="1" dirty="0" smtClean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pPr lvl="0"/>
            <a:r>
              <a:rPr lang="en-US" sz="2800" b="1" dirty="0" smtClean="0">
                <a:solidFill>
                  <a:srgbClr val="0033CC"/>
                </a:solidFill>
                <a:latin typeface="Comic Sans MS"/>
                <a:ea typeface="Times New Roman"/>
              </a:rPr>
              <a:t>Consequence</a:t>
            </a:r>
            <a:r>
              <a:rPr lang="en-US" sz="2800" b="1" dirty="0">
                <a:solidFill>
                  <a:srgbClr val="0033CC"/>
                </a:solidFill>
                <a:latin typeface="Comic Sans MS"/>
                <a:ea typeface="Times New Roman"/>
              </a:rPr>
              <a:t>:</a:t>
            </a:r>
            <a:endParaRPr lang="en-US" sz="2800" b="1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Comic Sans MS"/>
                <a:ea typeface="Times New Roman"/>
              </a:rPr>
              <a:t> </a:t>
            </a:r>
            <a:endParaRPr lang="en-US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Comic Sans MS"/>
                <a:ea typeface="Times New Roman"/>
              </a:rPr>
              <a:t> </a:t>
            </a:r>
            <a:endParaRPr lang="en-US" sz="2000" b="1" dirty="0" smtClean="0">
              <a:solidFill>
                <a:srgbClr val="FF0066"/>
              </a:solidFill>
              <a:latin typeface="Comic Sans MS"/>
              <a:ea typeface="Times New Roman"/>
            </a:endParaRPr>
          </a:p>
          <a:p>
            <a:pPr lvl="0"/>
            <a:r>
              <a:rPr lang="en-US" sz="2800" b="1" dirty="0" smtClean="0">
                <a:solidFill>
                  <a:srgbClr val="FF0066"/>
                </a:solidFill>
                <a:latin typeface="Comic Sans MS"/>
                <a:ea typeface="Times New Roman"/>
              </a:rPr>
              <a:t>Type </a:t>
            </a:r>
            <a:r>
              <a:rPr lang="en-US" sz="2800" b="1" dirty="0">
                <a:solidFill>
                  <a:srgbClr val="FF0066"/>
                </a:solidFill>
                <a:latin typeface="Comic Sans MS"/>
                <a:ea typeface="Times New Roman"/>
              </a:rPr>
              <a:t>II –</a:t>
            </a:r>
            <a:endParaRPr lang="en-US" sz="2800" b="1" dirty="0">
              <a:solidFill>
                <a:srgbClr val="FF0066"/>
              </a:solidFill>
              <a:latin typeface="Times New Roman"/>
              <a:ea typeface="Times New Roman"/>
            </a:endParaRPr>
          </a:p>
          <a:p>
            <a:pPr lvl="0"/>
            <a:r>
              <a:rPr lang="en-US" sz="2800" b="1" dirty="0">
                <a:solidFill>
                  <a:srgbClr val="FF0066"/>
                </a:solidFill>
                <a:latin typeface="Comic Sans MS"/>
                <a:ea typeface="Times New Roman"/>
              </a:rPr>
              <a:t> </a:t>
            </a:r>
            <a:endParaRPr lang="en-US" sz="2800" b="1" dirty="0">
              <a:solidFill>
                <a:srgbClr val="FF0066"/>
              </a:solidFill>
              <a:latin typeface="Times New Roman"/>
              <a:ea typeface="Times New Roman"/>
            </a:endParaRPr>
          </a:p>
          <a:p>
            <a:pPr lvl="0"/>
            <a:endParaRPr lang="en-US" sz="2400" b="1" dirty="0">
              <a:solidFill>
                <a:srgbClr val="FF0066"/>
              </a:solidFill>
              <a:latin typeface="Comic Sans MS"/>
              <a:ea typeface="Times New Roman"/>
            </a:endParaRPr>
          </a:p>
          <a:p>
            <a:pPr lvl="0"/>
            <a:r>
              <a:rPr lang="en-US" sz="2800" b="1" dirty="0" smtClean="0">
                <a:solidFill>
                  <a:srgbClr val="FF0066"/>
                </a:solidFill>
                <a:latin typeface="Comic Sans MS"/>
                <a:ea typeface="Times New Roman"/>
              </a:rPr>
              <a:t>Consequence</a:t>
            </a:r>
            <a:r>
              <a:rPr lang="en-US" sz="2800" b="1" dirty="0">
                <a:solidFill>
                  <a:srgbClr val="FF0066"/>
                </a:solidFill>
                <a:latin typeface="Comic Sans MS"/>
                <a:ea typeface="Times New Roman"/>
              </a:rPr>
              <a:t>:</a:t>
            </a:r>
            <a:endParaRPr lang="en-US" sz="2800" b="1" dirty="0">
              <a:solidFill>
                <a:srgbClr val="FF0066"/>
              </a:solidFill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9701" y="3431788"/>
            <a:ext cx="6934200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state that the proposal appears to have a “safe” level when in fact that is not the case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3456" y="4861943"/>
            <a:ext cx="6629400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Group would shift funds away from supporting this proposal even though it may still be in need of that support.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46938"/>
            <a:ext cx="8991600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Which is more severe? (You must argue in context of problem.)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60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912" y="76200"/>
            <a:ext cx="1627369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Part I: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770567"/>
            <a:ext cx="81369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smtClean="0">
                <a:effectLst/>
                <a:latin typeface="Comic Sans MS"/>
                <a:ea typeface="Times New Roman"/>
              </a:rPr>
              <a:t>Type I Error</a:t>
            </a:r>
            <a:r>
              <a:rPr lang="en-US" sz="3600" dirty="0" smtClean="0">
                <a:effectLst/>
                <a:latin typeface="Comic Sans MS"/>
                <a:ea typeface="Times New Roman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--- reject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0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 when it is</a:t>
            </a:r>
          </a:p>
          <a:p>
            <a:r>
              <a:rPr lang="en-US" sz="3600" dirty="0">
                <a:solidFill>
                  <a:srgbClr val="0000FF"/>
                </a:solidFill>
                <a:latin typeface="Comic Sans MS"/>
                <a:ea typeface="Times New Roman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Comic Sans MS"/>
                <a:ea typeface="Times New Roman"/>
              </a:rPr>
              <a:t>                                 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TRUE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912" y="2057400"/>
            <a:ext cx="8937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effectLst/>
                <a:latin typeface="Comic Sans MS"/>
                <a:ea typeface="Times New Roman"/>
                <a:cs typeface="Times New Roman"/>
              </a:rPr>
              <a:t>Ex. </a:t>
            </a:r>
            <a:r>
              <a:rPr lang="en-US" sz="3600" dirty="0" smtClean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False Positive Breathalyzer for DUI</a:t>
            </a:r>
            <a:endParaRPr lang="en-US" sz="3600" dirty="0" smtClean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5847" y="2819400"/>
            <a:ext cx="8784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omic Sans MS"/>
                <a:ea typeface="Times New Roman"/>
              </a:rPr>
              <a:t>H</a:t>
            </a:r>
            <a:r>
              <a:rPr lang="en-US" sz="3600" baseline="-25000" dirty="0">
                <a:solidFill>
                  <a:srgbClr val="FF0000"/>
                </a:solidFill>
                <a:latin typeface="Comic Sans MS"/>
                <a:ea typeface="Times New Roman"/>
              </a:rPr>
              <a:t>0 </a:t>
            </a:r>
            <a:r>
              <a:rPr lang="en-US" sz="3600" dirty="0">
                <a:latin typeface="Comic Sans MS"/>
                <a:ea typeface="Times New Roman"/>
              </a:rPr>
              <a:t> </a:t>
            </a:r>
            <a:r>
              <a:rPr lang="en-US" sz="3600" dirty="0" smtClean="0">
                <a:latin typeface="Comic Sans MS"/>
                <a:ea typeface="Times New Roman"/>
              </a:rPr>
              <a:t>driver is sober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Comic Sans MS"/>
                <a:ea typeface="Times New Roman"/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  <a:latin typeface="Comic Sans MS"/>
                <a:ea typeface="Times New Roman"/>
              </a:rPr>
              <a:t>a   </a:t>
            </a:r>
            <a:r>
              <a:rPr lang="en-US" sz="3600" dirty="0" smtClean="0">
                <a:latin typeface="Comic Sans MS"/>
                <a:ea typeface="Times New Roman"/>
              </a:rPr>
              <a:t>driver </a:t>
            </a:r>
            <a:r>
              <a:rPr lang="en-US" sz="3600" dirty="0">
                <a:latin typeface="Comic Sans MS"/>
                <a:ea typeface="Times New Roman"/>
              </a:rPr>
              <a:t>is </a:t>
            </a:r>
            <a:r>
              <a:rPr lang="en-US" sz="3600" dirty="0" smtClean="0">
                <a:latin typeface="Comic Sans MS"/>
                <a:ea typeface="Times New Roman"/>
              </a:rPr>
              <a:t>not sober</a:t>
            </a:r>
            <a:endParaRPr lang="en-US" sz="3600" dirty="0">
              <a:latin typeface="Comic Sans MS"/>
              <a:ea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787" y="4343400"/>
            <a:ext cx="88627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33CC"/>
                </a:solidFill>
                <a:latin typeface="Comic Sans MS"/>
                <a:ea typeface="Times New Roman"/>
              </a:rPr>
              <a:t>Sobriety test </a:t>
            </a:r>
            <a:r>
              <a:rPr lang="en-US" sz="3200" dirty="0">
                <a:solidFill>
                  <a:srgbClr val="0033CC"/>
                </a:solidFill>
                <a:latin typeface="Comic Sans MS"/>
                <a:ea typeface="Times New Roman"/>
              </a:rPr>
              <a:t>is performed, driver is found to be 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drunk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>
                <a:solidFill>
                  <a:srgbClr val="0033CC"/>
                </a:solidFill>
                <a:latin typeface="Comic Sans MS"/>
                <a:ea typeface="Times New Roman"/>
              </a:rPr>
              <a:t>when in fact s/he is 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sober</a:t>
            </a:r>
            <a:r>
              <a:rPr lang="en-US" sz="3200" dirty="0">
                <a:latin typeface="Comic Sans MS"/>
                <a:ea typeface="Times New Roman"/>
              </a:rPr>
              <a:t> </a:t>
            </a:r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746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7924800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C0099"/>
                </a:solidFill>
                <a:effectLst/>
                <a:latin typeface="Comic Sans MS"/>
                <a:ea typeface="Times New Roman"/>
              </a:rPr>
              <a:t>FOR AP EXAM YOU SHOULD BE ABLE TO:</a:t>
            </a:r>
            <a:endParaRPr lang="en-US" sz="2800" dirty="0">
              <a:solidFill>
                <a:srgbClr val="CC0099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1447800"/>
            <a:ext cx="861143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5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092" y="1905000"/>
            <a:ext cx="44855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effectLst/>
                <a:latin typeface="Comic Sans MS"/>
                <a:ea typeface="Times New Roman"/>
                <a:cs typeface="Times New Roman"/>
              </a:rPr>
              <a:t>P(Type I error) = 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Palatino Linotype"/>
                <a:ea typeface="Times New Roman"/>
                <a:cs typeface="Times New Roman"/>
                <a:sym typeface="Symbol"/>
              </a:rPr>
              <a:t></a:t>
            </a:r>
            <a:r>
              <a:rPr lang="en-US" sz="3600" dirty="0" smtClean="0">
                <a:effectLst/>
                <a:latin typeface="Palatino Linotype"/>
                <a:ea typeface="Times New Roman"/>
                <a:cs typeface="Times New Roman"/>
              </a:rPr>
              <a:t>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04800"/>
            <a:ext cx="4876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Part II:     Power</a:t>
            </a:r>
            <a:endParaRPr lang="en-US" sz="3200" dirty="0">
              <a:solidFill>
                <a:srgbClr val="CC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175266"/>
            <a:ext cx="2286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RECALL: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838200" y="2904648"/>
            <a:ext cx="7406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0" marR="0" indent="-3200400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Test will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reject 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H</a:t>
            </a:r>
            <a:r>
              <a:rPr lang="en-US" sz="3200" baseline="-250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0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 when it is TRUE</a:t>
            </a:r>
            <a:endParaRPr lang="en-US" sz="32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5968" y="3886200"/>
            <a:ext cx="41296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P(Type II error) = 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  <a:sym typeface="Symbol"/>
              </a:rPr>
              <a:t>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928249"/>
            <a:ext cx="76191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0" marR="0" indent="-3228975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Test will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fail to reject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H</a:t>
            </a:r>
            <a:r>
              <a:rPr lang="en-US" sz="3200" baseline="-250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0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 when it is FALSE</a:t>
            </a:r>
            <a:endParaRPr lang="en-US" sz="32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911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08946"/>
            <a:ext cx="717215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 smtClean="0">
                <a:effectLst/>
                <a:latin typeface="Comic Sans MS"/>
                <a:ea typeface="Times New Roman"/>
                <a:cs typeface="Times New Roman"/>
              </a:rPr>
              <a:t>What if the </a:t>
            </a:r>
            <a:r>
              <a:rPr lang="en-US" sz="3200" u="sng" dirty="0" smtClean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Alternative Hypothesis </a:t>
            </a:r>
          </a:p>
          <a:p>
            <a:pPr algn="ctr"/>
            <a:r>
              <a:rPr lang="en-US" sz="3200" u="sng" dirty="0" smtClean="0">
                <a:effectLst/>
                <a:latin typeface="Comic Sans MS"/>
                <a:ea typeface="Times New Roman"/>
                <a:cs typeface="Times New Roman"/>
              </a:rPr>
              <a:t>Is In Fact Known to Be </a:t>
            </a:r>
            <a:r>
              <a:rPr lang="en-US" sz="3200" u="sng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TRUE</a:t>
            </a:r>
            <a:r>
              <a:rPr lang="en-US" sz="3200" u="sng" dirty="0" smtClean="0">
                <a:effectLst/>
                <a:latin typeface="Comic Sans MS"/>
                <a:ea typeface="Times New Roman"/>
                <a:cs typeface="Times New Roman"/>
              </a:rPr>
              <a:t>?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69277" y="2025134"/>
            <a:ext cx="8957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C0099"/>
                </a:solidFill>
                <a:effectLst/>
                <a:latin typeface="Comic Sans MS"/>
                <a:ea typeface="Times New Roman"/>
                <a:cs typeface="Times New Roman"/>
              </a:rPr>
              <a:t>Fail to Reject Ho  </a:t>
            </a:r>
            <a:r>
              <a:rPr lang="en-US" sz="2800" b="1" dirty="0" smtClean="0">
                <a:effectLst/>
                <a:latin typeface="Comic Sans MS"/>
                <a:ea typeface="Times New Roman"/>
                <a:cs typeface="Times New Roman"/>
              </a:rPr>
              <a:t>is  now an 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Incorrect Decision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277" y="2793089"/>
            <a:ext cx="86047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effectLst/>
                <a:latin typeface="Comic Sans MS"/>
                <a:ea typeface="Times New Roman"/>
              </a:rPr>
              <a:t>Probability of Failing to Reject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Ho</a:t>
            </a:r>
            <a:endParaRPr lang="en-US" sz="32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when in fact it is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FALSE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891029" y="4187279"/>
            <a:ext cx="56909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TYPE II ERROR</a:t>
            </a:r>
            <a:r>
              <a:rPr lang="en-US" sz="4400" dirty="0" smtClean="0">
                <a:effectLst/>
                <a:latin typeface="Comic Sans MS"/>
                <a:ea typeface="Times New Roman"/>
                <a:cs typeface="Times New Roman"/>
              </a:rPr>
              <a:t>  =  </a:t>
            </a:r>
            <a:r>
              <a:rPr lang="en-US" sz="4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  <a:sym typeface="Symbol"/>
              </a:rPr>
              <a:t>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0449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774" y="457200"/>
            <a:ext cx="71785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99"/>
                </a:solidFill>
                <a:effectLst/>
                <a:latin typeface="Comic Sans MS"/>
                <a:ea typeface="Times New Roman"/>
                <a:cs typeface="Times New Roman"/>
              </a:rPr>
              <a:t>Reject Ho is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now a </a:t>
            </a:r>
            <a:r>
              <a:rPr lang="en-US" sz="3200" i="1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Correct</a:t>
            </a:r>
            <a:r>
              <a:rPr lang="en-US" sz="3200" i="1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Decision</a:t>
            </a:r>
            <a:r>
              <a:rPr lang="en-US" sz="3200" i="1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3200" i="1" dirty="0"/>
          </a:p>
        </p:txBody>
      </p:sp>
      <p:sp>
        <p:nvSpPr>
          <p:cNvPr id="3" name="Rectangle 2"/>
          <p:cNvSpPr/>
          <p:nvPr/>
        </p:nvSpPr>
        <p:spPr>
          <a:xfrm>
            <a:off x="565774" y="1447800"/>
            <a:ext cx="81972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effectLst/>
                <a:latin typeface="Comic Sans MS"/>
                <a:ea typeface="Times New Roman"/>
              </a:rPr>
              <a:t>Probability of Rejecting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Ho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when in fact 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Ha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is true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568" y="4229686"/>
            <a:ext cx="85782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Power of a Test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--- the probability that a fixed</a:t>
            </a:r>
            <a:r>
              <a:rPr lang="en-US" sz="4400" dirty="0" smtClean="0">
                <a:effectLst/>
                <a:latin typeface="Comic Sans MS"/>
                <a:ea typeface="Times New Roman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ea typeface="Times New Roman"/>
              </a:rPr>
              <a:t>α</a:t>
            </a:r>
            <a:r>
              <a:rPr lang="en-US" sz="4400" dirty="0">
                <a:latin typeface="Comic Sans MS"/>
                <a:ea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will reject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Ho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when a particular </a:t>
            </a:r>
            <a:r>
              <a:rPr lang="en-US" sz="3200" dirty="0" smtClean="0">
                <a:solidFill>
                  <a:srgbClr val="006600"/>
                </a:solidFill>
                <a:effectLst/>
                <a:latin typeface="Comic Sans MS"/>
                <a:ea typeface="Times New Roman"/>
              </a:rPr>
              <a:t>Ha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is actually 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TRUE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 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971800"/>
            <a:ext cx="7239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This is called the </a:t>
            </a:r>
            <a:r>
              <a:rPr lang="en-US" sz="3600" b="1" dirty="0" smtClean="0">
                <a:solidFill>
                  <a:srgbClr val="7030A0"/>
                </a:solidFill>
              </a:rPr>
              <a:t>POWER</a:t>
            </a:r>
            <a:r>
              <a:rPr lang="en-US" sz="3600" b="1" dirty="0" smtClean="0">
                <a:solidFill>
                  <a:srgbClr val="C00000"/>
                </a:solidFill>
              </a:rPr>
              <a:t> of a Test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78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395" y="1524000"/>
            <a:ext cx="6172200" cy="441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762000"/>
            <a:ext cx="89154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mbria" panose="02040503050406030204" pitchFamily="18" charset="0"/>
              </a:rPr>
              <a:t>RECALL:  </a:t>
            </a:r>
            <a:r>
              <a:rPr lang="en-US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P(Type I Error)  </a:t>
            </a:r>
            <a:r>
              <a:rPr lang="en-US" sz="3200" b="1" dirty="0" smtClean="0">
                <a:latin typeface="Cambria" panose="02040503050406030204" pitchFamily="18" charset="0"/>
              </a:rPr>
              <a:t>and  </a:t>
            </a:r>
            <a:r>
              <a:rPr lang="en-US" sz="32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P(Type II Error) </a:t>
            </a:r>
            <a:endParaRPr lang="en-US" sz="3200" b="1" dirty="0">
              <a:solidFill>
                <a:srgbClr val="FFFF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5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1068"/>
            <a:ext cx="86581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Power</a:t>
            </a:r>
            <a:r>
              <a:rPr lang="en-US" sz="3600" dirty="0" smtClean="0">
                <a:effectLst/>
                <a:latin typeface="Comic Sans MS"/>
                <a:ea typeface="Times New Roman"/>
                <a:cs typeface="Times New Roman"/>
              </a:rPr>
              <a:t> = 1 - P(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TYPE II ERROR</a:t>
            </a:r>
            <a:r>
              <a:rPr lang="en-US" sz="3600" dirty="0" smtClean="0">
                <a:effectLst/>
                <a:latin typeface="Comic Sans MS"/>
                <a:ea typeface="Times New Roman"/>
                <a:cs typeface="Times New Roman"/>
              </a:rPr>
              <a:t>  ) =  1 - 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  <a:sym typeface="Symbol"/>
              </a:rPr>
              <a:t></a:t>
            </a:r>
            <a:r>
              <a:rPr lang="en-US" sz="36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3600" dirty="0"/>
          </a:p>
        </p:txBody>
      </p:sp>
      <p:pic>
        <p:nvPicPr>
          <p:cNvPr id="9218" name="Picture 2" descr="http://4.bp.blogspot.com/_EWIxZ1rxIgE/TAMDfdDduiI/AAAAAAAAOAo/WOoAZFc_6Gw/s320/be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3944815" cy="310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4.bp.blogspot.com/_EWIxZ1rxIgE/TAMEhQRlBCI/AAAAAAAAOAw/W6tmNloJVcE/s320/p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423" y="1518137"/>
            <a:ext cx="4188198" cy="325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6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610" y="2089218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Good Standard Value for 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Power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     </a:t>
            </a:r>
            <a:r>
              <a:rPr lang="en-US" sz="3200" dirty="0" smtClean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80%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610" y="625662"/>
            <a:ext cx="34868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  <a:cs typeface="Times New Roman"/>
              </a:rPr>
              <a:t>P(Type II error) </a:t>
            </a:r>
            <a:endParaRPr lang="en-US" sz="3200" dirty="0">
              <a:solidFill>
                <a:srgbClr val="0033CC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392786" y="545087"/>
            <a:ext cx="593725" cy="993775"/>
          </a:xfrm>
          <a:prstGeom prst="downArrow">
            <a:avLst>
              <a:gd name="adj1" fmla="val 50000"/>
              <a:gd name="adj2" fmla="val 41845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23673" y="444787"/>
            <a:ext cx="593725" cy="914400"/>
          </a:xfrm>
          <a:prstGeom prst="upArrow">
            <a:avLst>
              <a:gd name="adj1" fmla="val 50000"/>
              <a:gd name="adj2" fmla="val 38503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3271863"/>
            <a:ext cx="2247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993366"/>
                </a:solidFill>
                <a:effectLst/>
                <a:latin typeface="Comic Sans MS"/>
                <a:ea typeface="Times New Roman"/>
                <a:cs typeface="Times New Roman"/>
              </a:rPr>
              <a:t>Power by: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4288739" y="3359731"/>
            <a:ext cx="48846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a) increasing sample size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13357" y="4235910"/>
            <a:ext cx="2807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66"/>
                </a:solidFill>
                <a:effectLst/>
                <a:latin typeface="Comic Sans MS"/>
                <a:ea typeface="Times New Roman"/>
                <a:cs typeface="Times New Roman"/>
              </a:rPr>
              <a:t>b) decrease </a:t>
            </a:r>
            <a:r>
              <a:rPr lang="en-US" sz="3200" b="1" dirty="0" smtClean="0">
                <a:solidFill>
                  <a:srgbClr val="FF0066"/>
                </a:solidFill>
                <a:effectLst/>
                <a:latin typeface="Comic Sans MS"/>
                <a:ea typeface="Times New Roman"/>
                <a:cs typeface="Times New Roman"/>
                <a:sym typeface="Symbol"/>
              </a:rPr>
              <a:t></a:t>
            </a:r>
            <a:endParaRPr lang="en-US" sz="3200" dirty="0">
              <a:solidFill>
                <a:srgbClr val="FF00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8694" y="5105400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993366"/>
                </a:solidFill>
                <a:latin typeface="Comic Sans MS"/>
                <a:ea typeface="Times New Roman"/>
                <a:cs typeface="Times New Roman"/>
              </a:rPr>
              <a:t>c</a:t>
            </a:r>
            <a:r>
              <a:rPr lang="en-US" sz="3600" dirty="0" smtClean="0">
                <a:solidFill>
                  <a:srgbClr val="993366"/>
                </a:solidFill>
                <a:effectLst/>
                <a:latin typeface="Comic Sans MS"/>
                <a:ea typeface="Times New Roman"/>
                <a:cs typeface="Times New Roman"/>
              </a:rPr>
              <a:t>) increase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Palatino Linotype"/>
                <a:ea typeface="Times New Roman"/>
                <a:cs typeface="Times New Roman"/>
                <a:sym typeface="Symbol"/>
              </a:rPr>
              <a:t></a:t>
            </a:r>
            <a:endParaRPr lang="en-US" sz="3600" b="1" dirty="0"/>
          </a:p>
        </p:txBody>
      </p:sp>
      <p:sp>
        <p:nvSpPr>
          <p:cNvPr id="10" name="Rectangle 9"/>
          <p:cNvSpPr/>
          <p:nvPr/>
        </p:nvSpPr>
        <p:spPr>
          <a:xfrm>
            <a:off x="5056068" y="633096"/>
            <a:ext cx="14398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Power </a:t>
            </a:r>
            <a:endParaRPr lang="en-US" sz="3200" dirty="0">
              <a:solidFill>
                <a:srgbClr val="0033CC"/>
              </a:solidFill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381000" y="3054267"/>
            <a:ext cx="593725" cy="914400"/>
          </a:xfrm>
          <a:prstGeom prst="upArrow">
            <a:avLst>
              <a:gd name="adj1" fmla="val 50000"/>
              <a:gd name="adj2" fmla="val 38503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0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/>
      <p:bldP spid="7" grpId="0"/>
      <p:bldP spid="8" grpId="0"/>
      <p:bldP spid="9" grpId="0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2" y="457200"/>
            <a:ext cx="801687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2" y="1752600"/>
            <a:ext cx="7907337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33400"/>
            <a:ext cx="83724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825618" cy="2971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16" y="3352800"/>
            <a:ext cx="8382000" cy="331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927" y="609600"/>
            <a:ext cx="80858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effectLst/>
                <a:latin typeface="Comic Sans MS"/>
                <a:ea typeface="Times New Roman"/>
                <a:cs typeface="Times New Roman"/>
              </a:rPr>
              <a:t>Ex.  </a:t>
            </a:r>
            <a:r>
              <a:rPr lang="en-US" sz="3600" dirty="0" smtClean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Wrongly Incarcerated Prisoners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08771" y="312420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When trial concludes, jury finds defendant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guilty</a:t>
            </a:r>
            <a:r>
              <a:rPr lang="en-US" sz="3600" dirty="0">
                <a:latin typeface="Times New Roman"/>
                <a:ea typeface="Times New Roman"/>
              </a:rPr>
              <a:t> </a:t>
            </a:r>
            <a:r>
              <a:rPr lang="en-US" sz="36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when in fact s/he was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innocent</a:t>
            </a:r>
            <a:r>
              <a:rPr lang="en-US" sz="36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.</a:t>
            </a:r>
            <a:endParaRPr lang="en-US" sz="36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912" y="1619071"/>
            <a:ext cx="8784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omic Sans MS"/>
                <a:ea typeface="Times New Roman"/>
              </a:rPr>
              <a:t>H</a:t>
            </a:r>
            <a:r>
              <a:rPr lang="en-US" sz="3600" baseline="-25000" dirty="0">
                <a:solidFill>
                  <a:srgbClr val="FF0000"/>
                </a:solidFill>
                <a:latin typeface="Comic Sans MS"/>
                <a:ea typeface="Times New Roman"/>
              </a:rPr>
              <a:t>0 </a:t>
            </a:r>
            <a:r>
              <a:rPr lang="en-US" sz="3600" dirty="0">
                <a:latin typeface="Comic Sans MS"/>
                <a:ea typeface="Times New Roman"/>
              </a:rPr>
              <a:t> </a:t>
            </a:r>
            <a:r>
              <a:rPr lang="en-US" sz="3600" dirty="0" smtClean="0">
                <a:latin typeface="Comic Sans MS"/>
                <a:ea typeface="Times New Roman"/>
              </a:rPr>
              <a:t>defendant is innocent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Comic Sans MS"/>
                <a:ea typeface="Times New Roman"/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  <a:latin typeface="Comic Sans MS"/>
                <a:ea typeface="Times New Roman"/>
              </a:rPr>
              <a:t>a   </a:t>
            </a:r>
            <a:r>
              <a:rPr lang="en-US" sz="3600" dirty="0" smtClean="0">
                <a:latin typeface="Comic Sans MS"/>
                <a:ea typeface="Times New Roman"/>
              </a:rPr>
              <a:t>defendant </a:t>
            </a:r>
            <a:r>
              <a:rPr lang="en-US" sz="3600" dirty="0">
                <a:latin typeface="Comic Sans MS"/>
                <a:ea typeface="Times New Roman"/>
              </a:rPr>
              <a:t>is </a:t>
            </a:r>
            <a:r>
              <a:rPr lang="en-US" sz="3600" dirty="0" smtClean="0">
                <a:latin typeface="Comic Sans MS"/>
                <a:ea typeface="Times New Roman"/>
              </a:rPr>
              <a:t>not innocent</a:t>
            </a:r>
            <a:endParaRPr lang="en-US" sz="3600" dirty="0">
              <a:latin typeface="Comic Sans MS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749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7772400" cy="304698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latin typeface="Comic Sans MS"/>
                <a:ea typeface="Times New Roman"/>
              </a:rPr>
              <a:t>WHAT YOU SHOULD KNOW ABOUT</a:t>
            </a:r>
          </a:p>
          <a:p>
            <a:r>
              <a:rPr lang="en-US" sz="3200" dirty="0" smtClean="0">
                <a:solidFill>
                  <a:srgbClr val="0070C0"/>
                </a:solidFill>
                <a:effectLst/>
                <a:latin typeface="Comic Sans MS"/>
                <a:ea typeface="Times New Roman"/>
              </a:rPr>
              <a:t>            POWER ON AP EXAM:</a:t>
            </a:r>
          </a:p>
          <a:p>
            <a:endParaRPr lang="en-US" sz="3200" dirty="0" smtClean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200" dirty="0" smtClean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Interpret Power in context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3200" dirty="0" smtClean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200" dirty="0" smtClean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Effect of Sample Size(see slide 29)</a:t>
            </a:r>
            <a:endParaRPr lang="en-US" sz="3200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5867400"/>
            <a:ext cx="6824003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/>
              </a:rPr>
              <a:t>Assignment p.  771  #25, 26</a:t>
            </a:r>
            <a:endParaRPr lang="en-US" sz="3600" b="1" dirty="0">
              <a:solidFill>
                <a:srgbClr val="FF0000"/>
              </a:solidFill>
              <a:effectLst/>
              <a:latin typeface="Kristen ITC" panose="03050502040202030202" pitchFamily="66" charset="0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810000"/>
            <a:ext cx="8382000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Wingdings"/>
              <a:buChar char=""/>
              <a:tabLst>
                <a:tab pos="228600" algn="l"/>
              </a:tabLst>
            </a:pPr>
            <a:r>
              <a:rPr lang="en-US" sz="3600" b="1" dirty="0">
                <a:solidFill>
                  <a:srgbClr val="FF0000"/>
                </a:solidFill>
                <a:latin typeface="Kristen ITC" panose="03050502040202030202" pitchFamily="66" charset="0"/>
                <a:ea typeface="Times New Roman"/>
              </a:rPr>
              <a:t>Assignment p. 727  #49  - 51</a:t>
            </a:r>
          </a:p>
          <a:p>
            <a:pPr marL="285750" lvl="0"/>
            <a:r>
              <a:rPr lang="en-US" sz="3600" b="1" dirty="0">
                <a:solidFill>
                  <a:srgbClr val="FF0000"/>
                </a:solidFill>
                <a:latin typeface="Kristen ITC" panose="03050502040202030202" pitchFamily="66" charset="0"/>
                <a:ea typeface="Times New Roman"/>
              </a:rPr>
              <a:t>                    p. 731   #53 (a – d)</a:t>
            </a:r>
          </a:p>
          <a:p>
            <a:pPr marL="285750" lvl="0"/>
            <a:r>
              <a:rPr lang="en-US" sz="3600" b="1" dirty="0">
                <a:solidFill>
                  <a:srgbClr val="FF0000"/>
                </a:solidFill>
                <a:latin typeface="Kristen ITC" panose="03050502040202030202" pitchFamily="66" charset="0"/>
                <a:ea typeface="Times New Roman"/>
              </a:rPr>
              <a:t>                    p.  763  #19 (a, b)</a:t>
            </a:r>
          </a:p>
        </p:txBody>
      </p:sp>
    </p:spTree>
    <p:extLst>
      <p:ext uri="{BB962C8B-B14F-4D97-AF65-F5344CB8AC3E}">
        <p14:creationId xmlns:p14="http://schemas.microsoft.com/office/powerpoint/2010/main" val="215678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062843"/>
            <a:ext cx="8372707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/>
              </a:rPr>
              <a:t>Assignment p.  771  #25, 26</a:t>
            </a:r>
            <a:endParaRPr lang="en-US" sz="3600" b="1" dirty="0">
              <a:solidFill>
                <a:srgbClr val="FF0000"/>
              </a:solidFill>
              <a:effectLst/>
              <a:latin typeface="Kristen ITC" panose="03050502040202030202" pitchFamily="66" charset="0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382000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Wingdings"/>
              <a:buChar char=""/>
              <a:tabLst>
                <a:tab pos="228600" algn="l"/>
              </a:tabLst>
            </a:pPr>
            <a:r>
              <a:rPr lang="en-US" sz="3600" b="1" dirty="0">
                <a:solidFill>
                  <a:srgbClr val="FF0000"/>
                </a:solidFill>
                <a:latin typeface="Kristen ITC" panose="03050502040202030202" pitchFamily="66" charset="0"/>
                <a:ea typeface="Times New Roman"/>
              </a:rPr>
              <a:t>Assignment p. 727  #49  - 51</a:t>
            </a:r>
          </a:p>
          <a:p>
            <a:pPr marL="285750" lvl="0"/>
            <a:r>
              <a:rPr lang="en-US" sz="3600" b="1" dirty="0">
                <a:solidFill>
                  <a:srgbClr val="FF0000"/>
                </a:solidFill>
                <a:latin typeface="Kristen ITC" panose="03050502040202030202" pitchFamily="66" charset="0"/>
                <a:ea typeface="Times New Roman"/>
              </a:rPr>
              <a:t>                    p. 731   #53 (a – d)</a:t>
            </a:r>
          </a:p>
          <a:p>
            <a:pPr marL="285750" lvl="0"/>
            <a:r>
              <a:rPr lang="en-US" sz="3600" b="1" dirty="0">
                <a:solidFill>
                  <a:srgbClr val="FF0000"/>
                </a:solidFill>
                <a:latin typeface="Kristen ITC" panose="03050502040202030202" pitchFamily="66" charset="0"/>
                <a:ea typeface="Times New Roman"/>
              </a:rPr>
              <a:t>                    p.  763  #19 (a, b)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959373"/>
            <a:ext cx="7515225" cy="389862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95600" y="3352800"/>
            <a:ext cx="1826013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9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>
                <a:effectLst/>
                <a:latin typeface="Comic Sans MS"/>
                <a:ea typeface="Times New Roman"/>
                <a:cs typeface="Times New Roman"/>
              </a:rPr>
              <a:t>Type II Error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--- 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  <a:cs typeface="Times New Roman"/>
              </a:rPr>
              <a:t>fail to reject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H</a:t>
            </a:r>
            <a:r>
              <a:rPr lang="en-US" sz="3200" baseline="-250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0</a:t>
            </a:r>
            <a:r>
              <a:rPr lang="en-US" sz="3200" dirty="0" smtClean="0">
                <a:solidFill>
                  <a:srgbClr val="FF66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  <a:cs typeface="Times New Roman"/>
              </a:rPr>
              <a:t>when it</a:t>
            </a:r>
            <a:r>
              <a:rPr lang="en-US" sz="3200" dirty="0" smtClean="0">
                <a:solidFill>
                  <a:srgbClr val="FF6600"/>
                </a:solidFill>
                <a:effectLst/>
                <a:latin typeface="Comic Sans MS"/>
                <a:ea typeface="Times New Roman"/>
                <a:cs typeface="Times New Roman"/>
              </a:rPr>
              <a:t>     					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  <a:cs typeface="Times New Roman"/>
              </a:rPr>
              <a:t>is</a:t>
            </a:r>
            <a:r>
              <a:rPr lang="en-US" sz="3200" dirty="0" smtClean="0">
                <a:solidFill>
                  <a:srgbClr val="FF66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FALSE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766" y="1981200"/>
            <a:ext cx="75135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Ex. </a:t>
            </a:r>
            <a:r>
              <a:rPr lang="en-US" sz="3200" dirty="0" smtClean="0">
                <a:solidFill>
                  <a:srgbClr val="FF0066"/>
                </a:solidFill>
                <a:effectLst/>
                <a:latin typeface="Comic Sans MS"/>
                <a:ea typeface="Times New Roman"/>
                <a:cs typeface="Times New Roman"/>
              </a:rPr>
              <a:t>False Negative Test for Strep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---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609600" y="40386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The test is performed and patient is found to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NOT HAVE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strep when in fact s/he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DOES HAVE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strep.</a:t>
            </a:r>
            <a:endParaRPr lang="en-US" sz="32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0029" y="2782669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H</a:t>
            </a:r>
            <a:r>
              <a:rPr lang="en-US" sz="3200" baseline="-25000" dirty="0">
                <a:solidFill>
                  <a:srgbClr val="FF0000"/>
                </a:solidFill>
                <a:latin typeface="Comic Sans MS"/>
                <a:ea typeface="Times New Roman"/>
              </a:rPr>
              <a:t>0 </a:t>
            </a:r>
            <a:r>
              <a:rPr lang="en-US" sz="3200" dirty="0">
                <a:latin typeface="Comic Sans MS"/>
                <a:ea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</a:rPr>
              <a:t>patient </a:t>
            </a:r>
            <a:r>
              <a:rPr lang="en-US" sz="3200" dirty="0">
                <a:latin typeface="Comic Sans MS"/>
                <a:ea typeface="Times New Roman"/>
              </a:rPr>
              <a:t>is </a:t>
            </a:r>
            <a:r>
              <a:rPr lang="en-US" sz="3200" dirty="0" smtClean="0">
                <a:latin typeface="Comic Sans MS"/>
                <a:ea typeface="Times New Roman"/>
              </a:rPr>
              <a:t>well</a:t>
            </a:r>
            <a:endParaRPr lang="en-US" sz="3200" dirty="0">
              <a:latin typeface="Comic Sans MS"/>
              <a:ea typeface="Times New Roman"/>
            </a:endParaRPr>
          </a:p>
          <a:p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H</a:t>
            </a:r>
            <a:r>
              <a:rPr lang="en-US" sz="3200" baseline="-25000" dirty="0">
                <a:solidFill>
                  <a:srgbClr val="FF0000"/>
                </a:solidFill>
                <a:latin typeface="Comic Sans MS"/>
                <a:ea typeface="Times New Roman"/>
              </a:rPr>
              <a:t>a   </a:t>
            </a:r>
            <a:r>
              <a:rPr lang="en-US" sz="3200" dirty="0" smtClean="0">
                <a:latin typeface="Comic Sans MS"/>
                <a:ea typeface="Times New Roman"/>
              </a:rPr>
              <a:t>patient </a:t>
            </a:r>
            <a:r>
              <a:rPr lang="en-US" sz="3200" dirty="0">
                <a:latin typeface="Comic Sans MS"/>
                <a:ea typeface="Times New Roman"/>
              </a:rPr>
              <a:t>is not </a:t>
            </a:r>
            <a:r>
              <a:rPr lang="en-US" sz="3200" dirty="0" smtClean="0">
                <a:latin typeface="Comic Sans MS"/>
                <a:ea typeface="Times New Roman"/>
              </a:rPr>
              <a:t>well</a:t>
            </a:r>
            <a:endParaRPr lang="en-US" sz="3200" dirty="0">
              <a:latin typeface="Comic Sans MS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385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69830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Ex.  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OJ Simpson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/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Comic Sans MS"/>
                <a:ea typeface="Times New Roman"/>
                <a:cs typeface="Times New Roman"/>
              </a:rPr>
              <a:t>Casey Anthony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---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04800" y="26670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The defendant is found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innocent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when in fact s/he is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guilty</a:t>
            </a:r>
            <a:r>
              <a:rPr lang="en-US" sz="32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912" y="1143000"/>
            <a:ext cx="8784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omic Sans MS"/>
                <a:ea typeface="Times New Roman"/>
              </a:rPr>
              <a:t>H</a:t>
            </a:r>
            <a:r>
              <a:rPr lang="en-US" sz="3600" baseline="-25000" dirty="0">
                <a:solidFill>
                  <a:srgbClr val="FF0000"/>
                </a:solidFill>
                <a:latin typeface="Comic Sans MS"/>
                <a:ea typeface="Times New Roman"/>
              </a:rPr>
              <a:t>0 </a:t>
            </a:r>
            <a:r>
              <a:rPr lang="en-US" sz="3600" dirty="0">
                <a:latin typeface="Comic Sans MS"/>
                <a:ea typeface="Times New Roman"/>
              </a:rPr>
              <a:t> </a:t>
            </a:r>
            <a:r>
              <a:rPr lang="en-US" sz="3600" dirty="0" smtClean="0">
                <a:latin typeface="Comic Sans MS"/>
                <a:ea typeface="Times New Roman"/>
              </a:rPr>
              <a:t>defendant is innocent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Comic Sans MS"/>
                <a:ea typeface="Times New Roman"/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  <a:latin typeface="Comic Sans MS"/>
                <a:ea typeface="Times New Roman"/>
              </a:rPr>
              <a:t>a   </a:t>
            </a:r>
            <a:r>
              <a:rPr lang="en-US" sz="3600" dirty="0" smtClean="0">
                <a:latin typeface="Comic Sans MS"/>
                <a:ea typeface="Times New Roman"/>
              </a:rPr>
              <a:t>defendant </a:t>
            </a:r>
            <a:r>
              <a:rPr lang="en-US" sz="3600" dirty="0">
                <a:latin typeface="Comic Sans MS"/>
                <a:ea typeface="Times New Roman"/>
              </a:rPr>
              <a:t>is </a:t>
            </a:r>
            <a:r>
              <a:rPr lang="en-US" sz="3600" dirty="0" smtClean="0">
                <a:latin typeface="Comic Sans MS"/>
                <a:ea typeface="Times New Roman"/>
              </a:rPr>
              <a:t>not innocent</a:t>
            </a:r>
            <a:endParaRPr lang="en-US" sz="3600" dirty="0">
              <a:latin typeface="Comic Sans MS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509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14351" y="28545"/>
            <a:ext cx="3052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/>
                <a:ea typeface="Times New Roman"/>
              </a:rPr>
              <a:t>Justice System –Trial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1512195"/>
            <a:ext cx="610552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 rot="2447468">
            <a:off x="2222591" y="1454340"/>
            <a:ext cx="1983520" cy="533400"/>
          </a:xfrm>
          <a:prstGeom prst="rightArrow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2958126">
            <a:off x="6977953" y="5108572"/>
            <a:ext cx="1983520" cy="533400"/>
          </a:xfrm>
          <a:prstGeom prst="rightArrow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2131" y="347982"/>
            <a:ext cx="30122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WRONG DECISION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6362" y="5912017"/>
            <a:ext cx="30122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WRONG DECISION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40794" y="713131"/>
            <a:ext cx="1629033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TRUTH</a:t>
            </a:r>
            <a:endParaRPr lang="en-US" sz="4000" b="1" dirty="0">
              <a:solidFill>
                <a:srgbClr val="00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2690259"/>
            <a:ext cx="21336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VERDICT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43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6" grpId="0" animBg="1"/>
      <p:bldP spid="9" grpId="0" animBg="1"/>
      <p:bldP spid="2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71975"/>
            <a:ext cx="727075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Errors in Hypothesis Testing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312055"/>
              </p:ext>
            </p:extLst>
          </p:nvPr>
        </p:nvGraphicFramePr>
        <p:xfrm>
          <a:off x="1222375" y="1449388"/>
          <a:ext cx="6734175" cy="489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Document" r:id="rId3" imgW="5887138" imgH="4266030" progId="Word.Document.8">
                  <p:embed/>
                </p:oleObj>
              </mc:Choice>
              <mc:Fallback>
                <p:oleObj name="Document" r:id="rId3" imgW="5887138" imgH="426603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1449388"/>
                        <a:ext cx="6734175" cy="48926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06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8629650" cy="4476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3810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CC"/>
                </a:solidFill>
              </a:rPr>
              <a:t>Day 65 Agenda: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1981200"/>
            <a:ext cx="1826013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2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537385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507" y="1123950"/>
            <a:ext cx="64389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 rot="5400000">
            <a:off x="4303066" y="3160070"/>
            <a:ext cx="3124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Standard of Judgement</a:t>
            </a:r>
            <a:endParaRPr lang="en-US" sz="2400" b="1" dirty="0">
              <a:solidFill>
                <a:srgbClr val="FF0066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62600" y="1038225"/>
            <a:ext cx="0" cy="4600575"/>
          </a:xfrm>
          <a:prstGeom prst="line">
            <a:avLst/>
          </a:prstGeom>
          <a:ln w="28575">
            <a:solidFill>
              <a:srgbClr val="FF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" name="TextBox 3071"/>
          <p:cNvSpPr txBox="1"/>
          <p:nvPr/>
        </p:nvSpPr>
        <p:spPr>
          <a:xfrm>
            <a:off x="2590800" y="5818107"/>
            <a:ext cx="320618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Impact of Testimony</a:t>
            </a:r>
            <a:endParaRPr lang="en-US" sz="2800" b="1" dirty="0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795" y="152400"/>
            <a:ext cx="36639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888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7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968</Words>
  <Application>Microsoft Office PowerPoint</Application>
  <PresentationFormat>On-screen Show (4:3)</PresentationFormat>
  <Paragraphs>139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Arial</vt:lpstr>
      <vt:lpstr>Bell MT</vt:lpstr>
      <vt:lpstr>Calibri</vt:lpstr>
      <vt:lpstr>Cambria</vt:lpstr>
      <vt:lpstr>Comic Sans MS</vt:lpstr>
      <vt:lpstr>Kristen ITC</vt:lpstr>
      <vt:lpstr>Palatino Linotype</vt:lpstr>
      <vt:lpstr>Symbol</vt:lpstr>
      <vt:lpstr>Tahoma</vt:lpstr>
      <vt:lpstr>Times New Roman</vt:lpstr>
      <vt:lpstr>Wingdings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temp</cp:lastModifiedBy>
  <cp:revision>138</cp:revision>
  <dcterms:created xsi:type="dcterms:W3CDTF">2014-04-09T00:02:40Z</dcterms:created>
  <dcterms:modified xsi:type="dcterms:W3CDTF">2018-04-17T12:52:21Z</dcterms:modified>
</cp:coreProperties>
</file>