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6" r:id="rId3"/>
    <p:sldId id="257" r:id="rId4"/>
    <p:sldId id="258" r:id="rId5"/>
    <p:sldId id="259" r:id="rId6"/>
    <p:sldId id="260" r:id="rId7"/>
    <p:sldId id="261" r:id="rId8"/>
    <p:sldId id="263" r:id="rId9"/>
    <p:sldId id="264" r:id="rId10"/>
    <p:sldId id="279" r:id="rId11"/>
    <p:sldId id="280" r:id="rId12"/>
    <p:sldId id="281" r:id="rId13"/>
    <p:sldId id="282" r:id="rId14"/>
    <p:sldId id="286" r:id="rId15"/>
    <p:sldId id="266" r:id="rId16"/>
    <p:sldId id="267" r:id="rId17"/>
    <p:sldId id="284" r:id="rId18"/>
    <p:sldId id="285" r:id="rId19"/>
    <p:sldId id="287" r:id="rId20"/>
    <p:sldId id="268" r:id="rId21"/>
    <p:sldId id="269" r:id="rId22"/>
    <p:sldId id="296" r:id="rId23"/>
    <p:sldId id="283" r:id="rId24"/>
    <p:sldId id="270" r:id="rId25"/>
    <p:sldId id="288" r:id="rId26"/>
    <p:sldId id="271" r:id="rId27"/>
    <p:sldId id="290" r:id="rId28"/>
    <p:sldId id="272" r:id="rId29"/>
    <p:sldId id="273" r:id="rId30"/>
    <p:sldId id="274" r:id="rId31"/>
    <p:sldId id="275" r:id="rId32"/>
    <p:sldId id="276" r:id="rId33"/>
    <p:sldId id="277" r:id="rId34"/>
    <p:sldId id="291" r:id="rId35"/>
    <p:sldId id="293"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DB33DF-ABD5-49E7-8F4F-41C4B070F29A}">
          <p14:sldIdLst>
            <p14:sldId id="295"/>
            <p14:sldId id="256"/>
            <p14:sldId id="257"/>
            <p14:sldId id="258"/>
            <p14:sldId id="259"/>
            <p14:sldId id="260"/>
            <p14:sldId id="261"/>
            <p14:sldId id="263"/>
            <p14:sldId id="264"/>
            <p14:sldId id="279"/>
            <p14:sldId id="280"/>
            <p14:sldId id="281"/>
            <p14:sldId id="282"/>
          </p14:sldIdLst>
        </p14:section>
        <p14:section name="Untitled Section" id="{475A2DED-1CD0-45F1-AF59-1D476FCE9BAA}">
          <p14:sldIdLst>
            <p14:sldId id="286"/>
            <p14:sldId id="266"/>
            <p14:sldId id="267"/>
            <p14:sldId id="284"/>
            <p14:sldId id="285"/>
            <p14:sldId id="287"/>
            <p14:sldId id="268"/>
            <p14:sldId id="269"/>
            <p14:sldId id="296"/>
            <p14:sldId id="283"/>
            <p14:sldId id="270"/>
            <p14:sldId id="288"/>
            <p14:sldId id="271"/>
            <p14:sldId id="290"/>
            <p14:sldId id="272"/>
            <p14:sldId id="273"/>
            <p14:sldId id="274"/>
            <p14:sldId id="275"/>
            <p14:sldId id="276"/>
            <p14:sldId id="277"/>
            <p14:sldId id="291"/>
            <p14:sldId id="293"/>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CC"/>
    <a:srgbClr val="D60093"/>
    <a:srgbClr val="006600"/>
    <a:srgbClr val="FF6600"/>
    <a:srgbClr val="33CCFF"/>
    <a:srgbClr val="66FFCC"/>
    <a:srgbClr val="66FF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363D5CC-8601-4801-B57E-5C1BA326CC8A}" type="datetimeFigureOut">
              <a:rPr lang="en-US" smtClean="0"/>
              <a:t>1/11/2018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634976F-D304-4AE8-A18C-EB16268A18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63D5CC-8601-4801-B57E-5C1BA326CC8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976F-D304-4AE8-A18C-EB16268A18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63D5CC-8601-4801-B57E-5C1BA326CC8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976F-D304-4AE8-A18C-EB16268A18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363D5CC-8601-4801-B57E-5C1BA326CC8A}" type="datetimeFigureOut">
              <a:rPr lang="en-US" smtClean="0"/>
              <a:t>1/11/2018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634976F-D304-4AE8-A18C-EB16268A18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363D5CC-8601-4801-B57E-5C1BA326CC8A}" type="datetimeFigureOut">
              <a:rPr lang="en-US" smtClean="0"/>
              <a:t>1/11/2018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634976F-D304-4AE8-A18C-EB16268A189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363D5CC-8601-4801-B57E-5C1BA326CC8A}" type="datetimeFigureOut">
              <a:rPr lang="en-US" smtClean="0"/>
              <a:t>1/11/2018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634976F-D304-4AE8-A18C-EB16268A18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363D5CC-8601-4801-B57E-5C1BA326CC8A}"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634976F-D304-4AE8-A18C-EB16268A189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363D5CC-8601-4801-B57E-5C1BA326CC8A}" type="datetimeFigureOut">
              <a:rPr lang="en-US" smtClean="0"/>
              <a:t>1/11/2018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976F-D304-4AE8-A18C-EB16268A18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63D5CC-8601-4801-B57E-5C1BA326CC8A}" type="datetimeFigureOut">
              <a:rPr lang="en-US" smtClean="0"/>
              <a:t>1/11/2018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4976F-D304-4AE8-A18C-EB16268A18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363D5CC-8601-4801-B57E-5C1BA326CC8A}" type="datetimeFigureOut">
              <a:rPr lang="en-US" smtClean="0"/>
              <a:t>1/11/2018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4976F-D304-4AE8-A18C-EB16268A18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363D5CC-8601-4801-B57E-5C1BA326CC8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634976F-D304-4AE8-A18C-EB16268A189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63D5CC-8601-4801-B57E-5C1BA326CC8A}" type="datetimeFigureOut">
              <a:rPr lang="en-US" smtClean="0"/>
              <a:t>1/11/2018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634976F-D304-4AE8-A18C-EB16268A189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3.png"/><Relationship Id="rId7" Type="http://schemas.openxmlformats.org/officeDocument/2006/relationships/image" Target="../media/image50.wmf"/><Relationship Id="rId12"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49.wmf"/><Relationship Id="rId10" Type="http://schemas.openxmlformats.org/officeDocument/2006/relationships/image" Target="../media/image51.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7.png"/><Relationship Id="rId5" Type="http://schemas.openxmlformats.org/officeDocument/2006/relationships/image" Target="../media/image55.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63.emf"/><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5867400" cy="2308324"/>
          </a:xfrm>
          <a:prstGeom prst="rect">
            <a:avLst/>
          </a:prstGeom>
          <a:noFill/>
        </p:spPr>
        <p:txBody>
          <a:bodyPr wrap="square" rtlCol="0">
            <a:spAutoFit/>
          </a:bodyPr>
          <a:lstStyle/>
          <a:p>
            <a:pPr algn="ctr"/>
            <a:r>
              <a:rPr lang="en-US" sz="3600" dirty="0" smtClean="0">
                <a:latin typeface="Arial Black" panose="020B0A04020102020204" pitchFamily="34" charset="0"/>
              </a:rPr>
              <a:t>Day 6 Agenda:</a:t>
            </a:r>
          </a:p>
          <a:p>
            <a:pPr algn="ctr"/>
            <a:endParaRPr lang="en-US" sz="3600" dirty="0">
              <a:latin typeface="Arial Black" panose="020B0A04020102020204" pitchFamily="34" charset="0"/>
            </a:endParaRPr>
          </a:p>
          <a:p>
            <a:pPr marL="571500" indent="-571500">
              <a:buFont typeface="Arial" panose="020B0604020202020204" pitchFamily="34" charset="0"/>
              <a:buChar char="•"/>
            </a:pPr>
            <a:r>
              <a:rPr lang="en-US" sz="3600" dirty="0" smtClean="0">
                <a:solidFill>
                  <a:srgbClr val="FF0000"/>
                </a:solidFill>
                <a:latin typeface="Arial Black" panose="020B0A04020102020204" pitchFamily="34" charset="0"/>
              </a:rPr>
              <a:t>DG3 --- 20 minutes</a:t>
            </a:r>
          </a:p>
          <a:p>
            <a:pPr marL="571500" indent="-571500">
              <a:buFont typeface="Arial" panose="020B0604020202020204" pitchFamily="34" charset="0"/>
              <a:buChar char="•"/>
            </a:pPr>
            <a:r>
              <a:rPr lang="en-US" sz="3600" dirty="0" smtClean="0">
                <a:solidFill>
                  <a:srgbClr val="000099"/>
                </a:solidFill>
                <a:latin typeface="Arial Black" panose="020B0A04020102020204" pitchFamily="34" charset="0"/>
              </a:rPr>
              <a:t>THQ#1 due Tues</a:t>
            </a:r>
            <a:endParaRPr lang="en-US" sz="3600" dirty="0">
              <a:solidFill>
                <a:srgbClr val="000099"/>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204787" y="2743200"/>
            <a:ext cx="8810625" cy="3581400"/>
          </a:xfrm>
          <a:prstGeom prst="rect">
            <a:avLst/>
          </a:prstGeom>
        </p:spPr>
      </p:pic>
    </p:spTree>
    <p:extLst>
      <p:ext uri="{BB962C8B-B14F-4D97-AF65-F5344CB8AC3E}">
        <p14:creationId xmlns:p14="http://schemas.microsoft.com/office/powerpoint/2010/main" val="95654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43200"/>
            <a:ext cx="8229600" cy="209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1447800"/>
            <a:ext cx="8458200" cy="954107"/>
          </a:xfrm>
          <a:prstGeom prst="rect">
            <a:avLst/>
          </a:prstGeom>
        </p:spPr>
        <p:txBody>
          <a:bodyPr wrap="square">
            <a:spAutoFit/>
          </a:bodyPr>
          <a:lstStyle/>
          <a:p>
            <a:pPr marL="342900" marR="0" lvl="0" indent="-342900">
              <a:spcBef>
                <a:spcPts val="0"/>
              </a:spcBef>
              <a:spcAft>
                <a:spcPts val="0"/>
              </a:spcAft>
              <a:buFont typeface="+mj-lt"/>
              <a:buAutoNum type="romanUcPeriod"/>
            </a:pPr>
            <a:r>
              <a:rPr lang="en-US" sz="2800" dirty="0">
                <a:solidFill>
                  <a:srgbClr val="000099"/>
                </a:solidFill>
                <a:latin typeface="Comic Sans MS"/>
                <a:ea typeface="Times New Roman"/>
              </a:rPr>
              <a:t>Give a reason why these curves would</a:t>
            </a:r>
            <a:r>
              <a:rPr lang="en-US" sz="2800" dirty="0">
                <a:solidFill>
                  <a:srgbClr val="FF0000"/>
                </a:solidFill>
                <a:latin typeface="Comic Sans MS"/>
                <a:ea typeface="Times New Roman"/>
              </a:rPr>
              <a:t> </a:t>
            </a:r>
            <a:r>
              <a:rPr lang="en-US" sz="2800" i="1" dirty="0">
                <a:solidFill>
                  <a:srgbClr val="FF0000"/>
                </a:solidFill>
                <a:latin typeface="Comic Sans MS"/>
                <a:ea typeface="Times New Roman"/>
              </a:rPr>
              <a:t>fail</a:t>
            </a:r>
            <a:r>
              <a:rPr lang="en-US" sz="2800" dirty="0">
                <a:solidFill>
                  <a:srgbClr val="FF0000"/>
                </a:solidFill>
                <a:latin typeface="Comic Sans MS"/>
                <a:ea typeface="Times New Roman"/>
              </a:rPr>
              <a:t> </a:t>
            </a:r>
            <a:r>
              <a:rPr lang="en-US" sz="2800" dirty="0">
                <a:solidFill>
                  <a:srgbClr val="000099"/>
                </a:solidFill>
                <a:latin typeface="Comic Sans MS"/>
                <a:ea typeface="Times New Roman"/>
              </a:rPr>
              <a:t>to represent a normal distribution.</a:t>
            </a:r>
            <a:endParaRPr lang="en-US" sz="2800" dirty="0">
              <a:solidFill>
                <a:srgbClr val="000099"/>
              </a:solidFill>
              <a:effectLst/>
              <a:latin typeface="Times New Roman"/>
              <a:ea typeface="Times New Roman"/>
            </a:endParaRPr>
          </a:p>
        </p:txBody>
      </p:sp>
      <p:sp>
        <p:nvSpPr>
          <p:cNvPr id="5" name="Rectangle 4"/>
          <p:cNvSpPr/>
          <p:nvPr/>
        </p:nvSpPr>
        <p:spPr>
          <a:xfrm>
            <a:off x="533400" y="457200"/>
            <a:ext cx="7848600" cy="584775"/>
          </a:xfrm>
          <a:prstGeom prst="rect">
            <a:avLst/>
          </a:prstGeom>
        </p:spPr>
        <p:txBody>
          <a:bodyPr wrap="square">
            <a:spAutoFit/>
          </a:bodyPr>
          <a:lstStyle/>
          <a:p>
            <a:pPr marL="342900" marR="0" lvl="0" indent="-342900" algn="ctr">
              <a:spcBef>
                <a:spcPts val="0"/>
              </a:spcBef>
              <a:spcAft>
                <a:spcPts val="0"/>
              </a:spcAft>
              <a:buFont typeface="Wingdings"/>
              <a:buChar char=""/>
              <a:tabLst>
                <a:tab pos="228600" algn="l"/>
              </a:tabLst>
            </a:pPr>
            <a:r>
              <a:rPr lang="en-US" sz="3200" dirty="0" smtClean="0">
                <a:solidFill>
                  <a:srgbClr val="003399"/>
                </a:solidFill>
                <a:latin typeface="Comic Sans MS"/>
                <a:ea typeface="Times New Roman"/>
              </a:rPr>
              <a:t>Examples</a:t>
            </a:r>
            <a:endParaRPr lang="en-US" sz="3200" dirty="0">
              <a:effectLst/>
              <a:latin typeface="Times New Roman"/>
              <a:ea typeface="Times New Roman"/>
            </a:endParaRPr>
          </a:p>
        </p:txBody>
      </p:sp>
      <p:sp>
        <p:nvSpPr>
          <p:cNvPr id="3" name="TextBox 2"/>
          <p:cNvSpPr txBox="1"/>
          <p:nvPr/>
        </p:nvSpPr>
        <p:spPr>
          <a:xfrm>
            <a:off x="495300" y="4931620"/>
            <a:ext cx="1905000" cy="369332"/>
          </a:xfrm>
          <a:prstGeom prst="rect">
            <a:avLst/>
          </a:prstGeom>
          <a:solidFill>
            <a:schemeClr val="accent5">
              <a:lumMod val="20000"/>
              <a:lumOff val="80000"/>
            </a:schemeClr>
          </a:solidFill>
        </p:spPr>
        <p:txBody>
          <a:bodyPr wrap="square" rtlCol="0">
            <a:spAutoFit/>
          </a:bodyPr>
          <a:lstStyle/>
          <a:p>
            <a:r>
              <a:rPr lang="en-US" dirty="0">
                <a:solidFill>
                  <a:srgbClr val="FF0000"/>
                </a:solidFill>
              </a:rPr>
              <a:t>c</a:t>
            </a:r>
            <a:r>
              <a:rPr lang="en-US" dirty="0" smtClean="0">
                <a:solidFill>
                  <a:srgbClr val="FF0000"/>
                </a:solidFill>
              </a:rPr>
              <a:t>rosses x-axis</a:t>
            </a:r>
            <a:endParaRPr lang="en-US" dirty="0">
              <a:solidFill>
                <a:srgbClr val="FF0000"/>
              </a:solidFill>
            </a:endParaRPr>
          </a:p>
        </p:txBody>
      </p:sp>
      <p:sp>
        <p:nvSpPr>
          <p:cNvPr id="6" name="TextBox 5"/>
          <p:cNvSpPr txBox="1"/>
          <p:nvPr/>
        </p:nvSpPr>
        <p:spPr>
          <a:xfrm>
            <a:off x="2552700" y="4931620"/>
            <a:ext cx="1905000" cy="369332"/>
          </a:xfrm>
          <a:prstGeom prst="rect">
            <a:avLst/>
          </a:prstGeom>
          <a:solidFill>
            <a:schemeClr val="accent5">
              <a:lumMod val="20000"/>
              <a:lumOff val="80000"/>
            </a:schemeClr>
          </a:solidFill>
        </p:spPr>
        <p:txBody>
          <a:bodyPr wrap="square" rtlCol="0">
            <a:spAutoFit/>
          </a:bodyPr>
          <a:lstStyle/>
          <a:p>
            <a:r>
              <a:rPr lang="en-US" dirty="0">
                <a:solidFill>
                  <a:srgbClr val="FF0000"/>
                </a:solidFill>
              </a:rPr>
              <a:t>n</a:t>
            </a:r>
            <a:r>
              <a:rPr lang="en-US" dirty="0" smtClean="0">
                <a:solidFill>
                  <a:srgbClr val="FF0000"/>
                </a:solidFill>
              </a:rPr>
              <a:t>ot symmetric</a:t>
            </a:r>
            <a:endParaRPr lang="en-US" dirty="0">
              <a:solidFill>
                <a:srgbClr val="FF0000"/>
              </a:solidFill>
            </a:endParaRPr>
          </a:p>
        </p:txBody>
      </p:sp>
      <p:sp>
        <p:nvSpPr>
          <p:cNvPr id="7" name="TextBox 6"/>
          <p:cNvSpPr txBox="1"/>
          <p:nvPr/>
        </p:nvSpPr>
        <p:spPr>
          <a:xfrm>
            <a:off x="4610100" y="4931620"/>
            <a:ext cx="1905000" cy="369332"/>
          </a:xfrm>
          <a:prstGeom prst="rect">
            <a:avLst/>
          </a:prstGeom>
          <a:solidFill>
            <a:schemeClr val="accent5">
              <a:lumMod val="20000"/>
              <a:lumOff val="80000"/>
            </a:schemeClr>
          </a:solidFill>
        </p:spPr>
        <p:txBody>
          <a:bodyPr wrap="square" rtlCol="0">
            <a:spAutoFit/>
          </a:bodyPr>
          <a:lstStyle/>
          <a:p>
            <a:r>
              <a:rPr lang="en-US" dirty="0">
                <a:solidFill>
                  <a:srgbClr val="FF0000"/>
                </a:solidFill>
              </a:rPr>
              <a:t>n</a:t>
            </a:r>
            <a:r>
              <a:rPr lang="en-US" dirty="0" smtClean="0">
                <a:solidFill>
                  <a:srgbClr val="FF0000"/>
                </a:solidFill>
              </a:rPr>
              <a:t>ot bell-shaped</a:t>
            </a:r>
            <a:endParaRPr lang="en-US" dirty="0">
              <a:solidFill>
                <a:srgbClr val="FF0000"/>
              </a:solidFill>
            </a:endParaRPr>
          </a:p>
        </p:txBody>
      </p:sp>
      <p:sp>
        <p:nvSpPr>
          <p:cNvPr id="8" name="TextBox 7"/>
          <p:cNvSpPr txBox="1"/>
          <p:nvPr/>
        </p:nvSpPr>
        <p:spPr>
          <a:xfrm>
            <a:off x="6705600" y="4931620"/>
            <a:ext cx="1905000" cy="369332"/>
          </a:xfrm>
          <a:prstGeom prst="rect">
            <a:avLst/>
          </a:prstGeom>
          <a:solidFill>
            <a:schemeClr val="accent5">
              <a:lumMod val="20000"/>
              <a:lumOff val="80000"/>
            </a:schemeClr>
          </a:solidFill>
        </p:spPr>
        <p:txBody>
          <a:bodyPr wrap="square" rtlCol="0">
            <a:spAutoFit/>
          </a:bodyPr>
          <a:lstStyle/>
          <a:p>
            <a:r>
              <a:rPr lang="en-US" dirty="0">
                <a:solidFill>
                  <a:srgbClr val="FF0000"/>
                </a:solidFill>
              </a:rPr>
              <a:t>n</a:t>
            </a:r>
            <a:r>
              <a:rPr lang="en-US" dirty="0" smtClean="0">
                <a:solidFill>
                  <a:srgbClr val="FF0000"/>
                </a:solidFill>
              </a:rPr>
              <a:t>ot asymptotic</a:t>
            </a:r>
            <a:endParaRPr lang="en-US" dirty="0">
              <a:solidFill>
                <a:srgbClr val="FF0000"/>
              </a:solidFill>
            </a:endParaRPr>
          </a:p>
        </p:txBody>
      </p:sp>
    </p:spTree>
    <p:extLst>
      <p:ext uri="{BB962C8B-B14F-4D97-AF65-F5344CB8AC3E}">
        <p14:creationId xmlns:p14="http://schemas.microsoft.com/office/powerpoint/2010/main" val="15065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584775"/>
          </a:xfrm>
          <a:prstGeom prst="rect">
            <a:avLst/>
          </a:prstGeom>
        </p:spPr>
        <p:txBody>
          <a:bodyPr wrap="square">
            <a:spAutoFit/>
          </a:bodyPr>
          <a:lstStyle/>
          <a:p>
            <a:pPr marL="342900" marR="0" lvl="0" indent="-342900" algn="ctr">
              <a:spcBef>
                <a:spcPts val="0"/>
              </a:spcBef>
              <a:spcAft>
                <a:spcPts val="0"/>
              </a:spcAft>
              <a:buFont typeface="Wingdings"/>
              <a:buChar char=""/>
              <a:tabLst>
                <a:tab pos="228600" algn="l"/>
              </a:tabLst>
            </a:pPr>
            <a:r>
              <a:rPr lang="en-US" sz="3200" dirty="0" smtClean="0">
                <a:solidFill>
                  <a:srgbClr val="003399"/>
                </a:solidFill>
                <a:latin typeface="Comic Sans MS"/>
                <a:ea typeface="Times New Roman"/>
              </a:rPr>
              <a:t>Examples</a:t>
            </a:r>
            <a:endParaRPr lang="en-US" sz="3200" dirty="0">
              <a:effectLst/>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601075" cy="358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2057400"/>
            <a:ext cx="2133600" cy="369332"/>
          </a:xfrm>
          <a:prstGeom prst="rect">
            <a:avLst/>
          </a:prstGeom>
          <a:noFill/>
        </p:spPr>
        <p:txBody>
          <a:bodyPr wrap="square" rtlCol="0">
            <a:spAutoFit/>
          </a:bodyPr>
          <a:lstStyle/>
          <a:p>
            <a:r>
              <a:rPr lang="en-US" dirty="0" smtClean="0">
                <a:solidFill>
                  <a:srgbClr val="FF0000"/>
                </a:solidFill>
              </a:rPr>
              <a:t>P(0 &lt; z &lt; 1) = 34%</a:t>
            </a:r>
            <a:endParaRPr lang="en-US" dirty="0">
              <a:solidFill>
                <a:srgbClr val="FF0000"/>
              </a:solidFill>
            </a:endParaRPr>
          </a:p>
        </p:txBody>
      </p:sp>
      <p:sp>
        <p:nvSpPr>
          <p:cNvPr id="5" name="TextBox 4"/>
          <p:cNvSpPr txBox="1"/>
          <p:nvPr/>
        </p:nvSpPr>
        <p:spPr>
          <a:xfrm>
            <a:off x="5105400" y="2057400"/>
            <a:ext cx="2133600" cy="369332"/>
          </a:xfrm>
          <a:prstGeom prst="rect">
            <a:avLst/>
          </a:prstGeom>
          <a:noFill/>
        </p:spPr>
        <p:txBody>
          <a:bodyPr wrap="square" rtlCol="0">
            <a:spAutoFit/>
          </a:bodyPr>
          <a:lstStyle/>
          <a:p>
            <a:r>
              <a:rPr lang="en-US" dirty="0" smtClean="0">
                <a:solidFill>
                  <a:srgbClr val="FF0000"/>
                </a:solidFill>
              </a:rPr>
              <a:t>P(-1 &lt; z &lt; 1) = 68%</a:t>
            </a:r>
            <a:endParaRPr lang="en-US" dirty="0">
              <a:solidFill>
                <a:srgbClr val="FF0000"/>
              </a:solidFill>
            </a:endParaRPr>
          </a:p>
        </p:txBody>
      </p:sp>
      <p:sp>
        <p:nvSpPr>
          <p:cNvPr id="6" name="TextBox 5"/>
          <p:cNvSpPr txBox="1"/>
          <p:nvPr/>
        </p:nvSpPr>
        <p:spPr>
          <a:xfrm>
            <a:off x="914400" y="3080266"/>
            <a:ext cx="2133600" cy="646331"/>
          </a:xfrm>
          <a:prstGeom prst="rect">
            <a:avLst/>
          </a:prstGeom>
          <a:noFill/>
        </p:spPr>
        <p:txBody>
          <a:bodyPr wrap="square" rtlCol="0">
            <a:spAutoFit/>
          </a:bodyPr>
          <a:lstStyle/>
          <a:p>
            <a:r>
              <a:rPr lang="en-US" dirty="0" smtClean="0">
                <a:solidFill>
                  <a:srgbClr val="FF0000"/>
                </a:solidFill>
              </a:rPr>
              <a:t>P(z </a:t>
            </a:r>
            <a:r>
              <a:rPr lang="en-US" sz="1600" dirty="0" smtClean="0">
                <a:solidFill>
                  <a:srgbClr val="FF0000"/>
                </a:solidFill>
              </a:rPr>
              <a:t>&lt; -1) or P(z &gt; 1) = </a:t>
            </a:r>
            <a:r>
              <a:rPr lang="en-US" dirty="0" smtClean="0">
                <a:solidFill>
                  <a:srgbClr val="FF0000"/>
                </a:solidFill>
              </a:rPr>
              <a:t>100% - 68% = 32%</a:t>
            </a:r>
            <a:endParaRPr lang="en-US" dirty="0">
              <a:solidFill>
                <a:srgbClr val="FF0000"/>
              </a:solidFill>
            </a:endParaRPr>
          </a:p>
        </p:txBody>
      </p:sp>
      <p:sp>
        <p:nvSpPr>
          <p:cNvPr id="7" name="TextBox 6"/>
          <p:cNvSpPr txBox="1"/>
          <p:nvPr/>
        </p:nvSpPr>
        <p:spPr>
          <a:xfrm>
            <a:off x="5083628" y="3015734"/>
            <a:ext cx="2460171" cy="646331"/>
          </a:xfrm>
          <a:prstGeom prst="rect">
            <a:avLst/>
          </a:prstGeom>
          <a:noFill/>
        </p:spPr>
        <p:txBody>
          <a:bodyPr wrap="square" rtlCol="0">
            <a:spAutoFit/>
          </a:bodyPr>
          <a:lstStyle/>
          <a:p>
            <a:r>
              <a:rPr lang="en-US" dirty="0" smtClean="0">
                <a:solidFill>
                  <a:srgbClr val="FF0000"/>
                </a:solidFill>
              </a:rPr>
              <a:t>P(0 &lt; z &lt; 2) = 95% ÷ 2</a:t>
            </a:r>
          </a:p>
          <a:p>
            <a:r>
              <a:rPr lang="en-US" dirty="0">
                <a:solidFill>
                  <a:srgbClr val="FF0000"/>
                </a:solidFill>
              </a:rPr>
              <a:t> </a:t>
            </a:r>
            <a:r>
              <a:rPr lang="en-US" dirty="0" smtClean="0">
                <a:solidFill>
                  <a:srgbClr val="FF0000"/>
                </a:solidFill>
              </a:rPr>
              <a:t>                    = 47.5%</a:t>
            </a:r>
            <a:endParaRPr lang="en-US" dirty="0">
              <a:solidFill>
                <a:srgbClr val="FF0000"/>
              </a:solidFill>
            </a:endParaRPr>
          </a:p>
        </p:txBody>
      </p:sp>
      <p:sp>
        <p:nvSpPr>
          <p:cNvPr id="8" name="TextBox 7"/>
          <p:cNvSpPr txBox="1"/>
          <p:nvPr/>
        </p:nvSpPr>
        <p:spPr>
          <a:xfrm>
            <a:off x="914400" y="4343400"/>
            <a:ext cx="2133600" cy="369332"/>
          </a:xfrm>
          <a:prstGeom prst="rect">
            <a:avLst/>
          </a:prstGeom>
          <a:noFill/>
        </p:spPr>
        <p:txBody>
          <a:bodyPr wrap="square" rtlCol="0">
            <a:spAutoFit/>
          </a:bodyPr>
          <a:lstStyle/>
          <a:p>
            <a:r>
              <a:rPr lang="en-US" dirty="0" smtClean="0">
                <a:solidFill>
                  <a:srgbClr val="FF0000"/>
                </a:solidFill>
              </a:rPr>
              <a:t>P(-2 &lt; z &lt; 2) = 95%</a:t>
            </a:r>
            <a:endParaRPr lang="en-US" dirty="0">
              <a:solidFill>
                <a:srgbClr val="FF0000"/>
              </a:solidFill>
            </a:endParaRPr>
          </a:p>
        </p:txBody>
      </p:sp>
      <p:sp>
        <p:nvSpPr>
          <p:cNvPr id="9" name="TextBox 8"/>
          <p:cNvSpPr txBox="1"/>
          <p:nvPr/>
        </p:nvSpPr>
        <p:spPr>
          <a:xfrm>
            <a:off x="5257800" y="4253821"/>
            <a:ext cx="2438399" cy="646331"/>
          </a:xfrm>
          <a:prstGeom prst="rect">
            <a:avLst/>
          </a:prstGeom>
          <a:noFill/>
        </p:spPr>
        <p:txBody>
          <a:bodyPr wrap="square" rtlCol="0">
            <a:spAutoFit/>
          </a:bodyPr>
          <a:lstStyle/>
          <a:p>
            <a:r>
              <a:rPr lang="en-US" dirty="0" smtClean="0">
                <a:solidFill>
                  <a:srgbClr val="FF0000"/>
                </a:solidFill>
              </a:rPr>
              <a:t>P(z &lt; -2) or P(z &gt; 2)= 100% - 95% = 5%</a:t>
            </a:r>
            <a:endParaRPr lang="en-US" dirty="0">
              <a:solidFill>
                <a:srgbClr val="FF0000"/>
              </a:solidFill>
            </a:endParaRPr>
          </a:p>
        </p:txBody>
      </p:sp>
      <p:pic>
        <p:nvPicPr>
          <p:cNvPr id="10" name="Picture 9"/>
          <p:cNvPicPr>
            <a:picLocks noChangeAspect="1"/>
          </p:cNvPicPr>
          <p:nvPr/>
        </p:nvPicPr>
        <p:blipFill>
          <a:blip r:embed="rId3"/>
          <a:stretch>
            <a:fillRect/>
          </a:stretch>
        </p:blipFill>
        <p:spPr>
          <a:xfrm>
            <a:off x="544417" y="2667000"/>
            <a:ext cx="266700" cy="228600"/>
          </a:xfrm>
          <a:prstGeom prst="rect">
            <a:avLst/>
          </a:prstGeom>
        </p:spPr>
      </p:pic>
    </p:spTree>
    <p:extLst>
      <p:ext uri="{BB962C8B-B14F-4D97-AF65-F5344CB8AC3E}">
        <p14:creationId xmlns:p14="http://schemas.microsoft.com/office/powerpoint/2010/main" val="21370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64008" cy="224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191" y="1030429"/>
            <a:ext cx="4373838" cy="277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1628" y="1295400"/>
            <a:ext cx="3755571" cy="369332"/>
          </a:xfrm>
          <a:prstGeom prst="rect">
            <a:avLst/>
          </a:prstGeom>
          <a:noFill/>
        </p:spPr>
        <p:txBody>
          <a:bodyPr wrap="square" rtlCol="0">
            <a:spAutoFit/>
          </a:bodyPr>
          <a:lstStyle/>
          <a:p>
            <a:r>
              <a:rPr lang="en-US" dirty="0" smtClean="0">
                <a:solidFill>
                  <a:srgbClr val="FF0000"/>
                </a:solidFill>
              </a:rPr>
              <a:t>P(-2 &lt; z &lt; 1) = 47.5% + 34% = 81.5%</a:t>
            </a:r>
            <a:endParaRPr lang="en-US" dirty="0">
              <a:solidFill>
                <a:srgbClr val="FF0000"/>
              </a:solidFill>
            </a:endParaRPr>
          </a:p>
        </p:txBody>
      </p:sp>
      <p:sp>
        <p:nvSpPr>
          <p:cNvPr id="5" name="TextBox 4"/>
          <p:cNvSpPr txBox="1"/>
          <p:nvPr/>
        </p:nvSpPr>
        <p:spPr>
          <a:xfrm>
            <a:off x="2895601" y="3886200"/>
            <a:ext cx="6131914" cy="3416320"/>
          </a:xfrm>
          <a:prstGeom prst="rect">
            <a:avLst/>
          </a:prstGeom>
          <a:solidFill>
            <a:schemeClr val="bg1">
              <a:lumMod val="95000"/>
            </a:schemeClr>
          </a:solidFill>
        </p:spPr>
        <p:txBody>
          <a:bodyPr wrap="square" rtlCol="0">
            <a:spAutoFit/>
          </a:bodyPr>
          <a:lstStyle/>
          <a:p>
            <a:r>
              <a:rPr lang="en-US" b="1" dirty="0" smtClean="0">
                <a:solidFill>
                  <a:srgbClr val="D60093"/>
                </a:solidFill>
              </a:rPr>
              <a:t>Distribution A has the smallest mean but largest spread, therefore  </a:t>
            </a:r>
            <a:r>
              <a:rPr lang="el-GR" b="1" dirty="0" smtClean="0">
                <a:solidFill>
                  <a:srgbClr val="D60093"/>
                </a:solidFill>
              </a:rPr>
              <a:t>μ</a:t>
            </a:r>
            <a:r>
              <a:rPr lang="en-US" b="1" dirty="0" smtClean="0">
                <a:solidFill>
                  <a:srgbClr val="D60093"/>
                </a:solidFill>
              </a:rPr>
              <a:t> = 4 and </a:t>
            </a:r>
            <a:r>
              <a:rPr lang="el-GR" b="1" dirty="0" smtClean="0">
                <a:solidFill>
                  <a:srgbClr val="D60093"/>
                </a:solidFill>
              </a:rPr>
              <a:t>σ</a:t>
            </a:r>
            <a:r>
              <a:rPr lang="en-US" b="1" dirty="0" smtClean="0">
                <a:solidFill>
                  <a:srgbClr val="D60093"/>
                </a:solidFill>
              </a:rPr>
              <a:t> = 7.    </a:t>
            </a:r>
            <a:r>
              <a:rPr lang="en-US" sz="2400" b="1" i="1" dirty="0" smtClean="0">
                <a:solidFill>
                  <a:srgbClr val="D60093"/>
                </a:solidFill>
              </a:rPr>
              <a:t>N</a:t>
            </a:r>
            <a:r>
              <a:rPr lang="en-US" sz="2400" b="1" dirty="0" smtClean="0">
                <a:solidFill>
                  <a:srgbClr val="D60093"/>
                </a:solidFill>
              </a:rPr>
              <a:t>(4, 7)</a:t>
            </a:r>
          </a:p>
          <a:p>
            <a:endParaRPr lang="en-US" b="1" dirty="0">
              <a:solidFill>
                <a:srgbClr val="FF0000"/>
              </a:solidFill>
            </a:endParaRPr>
          </a:p>
          <a:p>
            <a:r>
              <a:rPr lang="en-US" b="1" dirty="0" smtClean="0">
                <a:solidFill>
                  <a:srgbClr val="006600"/>
                </a:solidFill>
              </a:rPr>
              <a:t>Distribution B has  </a:t>
            </a:r>
            <a:r>
              <a:rPr lang="el-GR" b="1" dirty="0" smtClean="0">
                <a:solidFill>
                  <a:srgbClr val="006600"/>
                </a:solidFill>
              </a:rPr>
              <a:t>μ</a:t>
            </a:r>
            <a:r>
              <a:rPr lang="en-US" b="1" dirty="0" smtClean="0">
                <a:solidFill>
                  <a:srgbClr val="006600"/>
                </a:solidFill>
              </a:rPr>
              <a:t> </a:t>
            </a:r>
            <a:r>
              <a:rPr lang="en-US" b="1" dirty="0">
                <a:solidFill>
                  <a:srgbClr val="006600"/>
                </a:solidFill>
              </a:rPr>
              <a:t>= </a:t>
            </a:r>
            <a:r>
              <a:rPr lang="en-US" b="1" dirty="0" smtClean="0">
                <a:solidFill>
                  <a:srgbClr val="006600"/>
                </a:solidFill>
              </a:rPr>
              <a:t>8 </a:t>
            </a:r>
            <a:r>
              <a:rPr lang="en-US" b="1" dirty="0">
                <a:solidFill>
                  <a:srgbClr val="006600"/>
                </a:solidFill>
              </a:rPr>
              <a:t>and </a:t>
            </a:r>
            <a:r>
              <a:rPr lang="el-GR" b="1" dirty="0">
                <a:solidFill>
                  <a:srgbClr val="006600"/>
                </a:solidFill>
              </a:rPr>
              <a:t>σ</a:t>
            </a:r>
            <a:r>
              <a:rPr lang="en-US" b="1" dirty="0">
                <a:solidFill>
                  <a:srgbClr val="006600"/>
                </a:solidFill>
              </a:rPr>
              <a:t> = </a:t>
            </a:r>
            <a:r>
              <a:rPr lang="en-US" b="1" dirty="0" smtClean="0">
                <a:solidFill>
                  <a:srgbClr val="006600"/>
                </a:solidFill>
              </a:rPr>
              <a:t>4</a:t>
            </a:r>
            <a:r>
              <a:rPr lang="en-US" sz="2400" b="1" dirty="0" smtClean="0">
                <a:solidFill>
                  <a:srgbClr val="006600"/>
                </a:solidFill>
              </a:rPr>
              <a:t>. </a:t>
            </a:r>
            <a:r>
              <a:rPr lang="en-US" sz="2400" b="1" i="1" dirty="0" smtClean="0">
                <a:solidFill>
                  <a:srgbClr val="006600"/>
                </a:solidFill>
              </a:rPr>
              <a:t>N</a:t>
            </a:r>
            <a:r>
              <a:rPr lang="en-US" sz="2400" b="1" dirty="0" smtClean="0">
                <a:solidFill>
                  <a:srgbClr val="006600"/>
                </a:solidFill>
              </a:rPr>
              <a:t>(8, 4)</a:t>
            </a:r>
            <a:endParaRPr lang="en-US" sz="2400" b="1" dirty="0">
              <a:solidFill>
                <a:srgbClr val="006600"/>
              </a:solidFill>
            </a:endParaRPr>
          </a:p>
          <a:p>
            <a:endParaRPr lang="en-US" b="1" dirty="0" smtClean="0">
              <a:solidFill>
                <a:srgbClr val="006600"/>
              </a:solidFill>
            </a:endParaRPr>
          </a:p>
          <a:p>
            <a:endParaRPr lang="en-US" b="1" dirty="0">
              <a:solidFill>
                <a:srgbClr val="FF0000"/>
              </a:solidFill>
            </a:endParaRPr>
          </a:p>
          <a:p>
            <a:r>
              <a:rPr lang="en-US" b="1" dirty="0">
                <a:solidFill>
                  <a:srgbClr val="000099"/>
                </a:solidFill>
              </a:rPr>
              <a:t>Distribution </a:t>
            </a:r>
            <a:r>
              <a:rPr lang="en-US" b="1" dirty="0" smtClean="0">
                <a:solidFill>
                  <a:srgbClr val="000099"/>
                </a:solidFill>
              </a:rPr>
              <a:t>C </a:t>
            </a:r>
            <a:r>
              <a:rPr lang="en-US" b="1" dirty="0">
                <a:solidFill>
                  <a:srgbClr val="000099"/>
                </a:solidFill>
              </a:rPr>
              <a:t>has the </a:t>
            </a:r>
            <a:r>
              <a:rPr lang="en-US" b="1" dirty="0" smtClean="0">
                <a:solidFill>
                  <a:srgbClr val="000099"/>
                </a:solidFill>
              </a:rPr>
              <a:t>largest </a:t>
            </a:r>
            <a:r>
              <a:rPr lang="en-US" b="1" dirty="0">
                <a:solidFill>
                  <a:srgbClr val="000099"/>
                </a:solidFill>
              </a:rPr>
              <a:t>mean but </a:t>
            </a:r>
            <a:r>
              <a:rPr lang="en-US" b="1" dirty="0" smtClean="0">
                <a:solidFill>
                  <a:srgbClr val="000099"/>
                </a:solidFill>
              </a:rPr>
              <a:t>smallest </a:t>
            </a:r>
            <a:r>
              <a:rPr lang="en-US" b="1" dirty="0">
                <a:solidFill>
                  <a:srgbClr val="000099"/>
                </a:solidFill>
              </a:rPr>
              <a:t>spread, therefore  </a:t>
            </a:r>
            <a:r>
              <a:rPr lang="el-GR" b="1" dirty="0">
                <a:solidFill>
                  <a:srgbClr val="000099"/>
                </a:solidFill>
              </a:rPr>
              <a:t>μ</a:t>
            </a:r>
            <a:r>
              <a:rPr lang="en-US" b="1" dirty="0">
                <a:solidFill>
                  <a:srgbClr val="000099"/>
                </a:solidFill>
              </a:rPr>
              <a:t> = </a:t>
            </a:r>
            <a:r>
              <a:rPr lang="en-US" b="1" dirty="0" smtClean="0">
                <a:solidFill>
                  <a:srgbClr val="000099"/>
                </a:solidFill>
              </a:rPr>
              <a:t>12 </a:t>
            </a:r>
            <a:r>
              <a:rPr lang="en-US" b="1" dirty="0">
                <a:solidFill>
                  <a:srgbClr val="000099"/>
                </a:solidFill>
              </a:rPr>
              <a:t>and </a:t>
            </a:r>
            <a:r>
              <a:rPr lang="el-GR" b="1" dirty="0">
                <a:solidFill>
                  <a:srgbClr val="000099"/>
                </a:solidFill>
              </a:rPr>
              <a:t>σ</a:t>
            </a:r>
            <a:r>
              <a:rPr lang="en-US" b="1" dirty="0">
                <a:solidFill>
                  <a:srgbClr val="000099"/>
                </a:solidFill>
              </a:rPr>
              <a:t> = </a:t>
            </a:r>
            <a:r>
              <a:rPr lang="en-US" b="1" dirty="0" smtClean="0">
                <a:solidFill>
                  <a:srgbClr val="000099"/>
                </a:solidFill>
              </a:rPr>
              <a:t>1.    </a:t>
            </a:r>
            <a:r>
              <a:rPr lang="en-US" sz="2400" b="1" i="1" dirty="0" smtClean="0">
                <a:solidFill>
                  <a:srgbClr val="000099"/>
                </a:solidFill>
              </a:rPr>
              <a:t>N</a:t>
            </a:r>
            <a:r>
              <a:rPr lang="en-US" sz="2400" b="1" dirty="0" smtClean="0">
                <a:solidFill>
                  <a:srgbClr val="000099"/>
                </a:solidFill>
              </a:rPr>
              <a:t>(12, 1)</a:t>
            </a:r>
            <a:endParaRPr lang="en-US" sz="2400" b="1" dirty="0">
              <a:solidFill>
                <a:srgbClr val="000099"/>
              </a:solidFill>
            </a:endParaRPr>
          </a:p>
          <a:p>
            <a:endParaRPr lang="en-US" b="1" dirty="0">
              <a:solidFill>
                <a:srgbClr val="000099"/>
              </a:solidFill>
            </a:endParaRPr>
          </a:p>
          <a:p>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77584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105775" cy="319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34886"/>
            <a:ext cx="6324600" cy="320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0486" y="4737833"/>
            <a:ext cx="8001000" cy="923330"/>
          </a:xfrm>
          <a:prstGeom prst="rect">
            <a:avLst/>
          </a:prstGeom>
          <a:noFill/>
        </p:spPr>
        <p:txBody>
          <a:bodyPr wrap="square" rtlCol="0">
            <a:spAutoFit/>
          </a:bodyPr>
          <a:lstStyle/>
          <a:p>
            <a:r>
              <a:rPr lang="en-US" b="1" dirty="0" smtClean="0">
                <a:solidFill>
                  <a:srgbClr val="000099"/>
                </a:solidFill>
              </a:rPr>
              <a:t>Although Jack had a higher numerical grade than Tina, with respect to their class, Tina performed better on the test.  Her grade is farther right on her class’ distribution curve than Jack’s is on his class’. </a:t>
            </a:r>
            <a:endParaRPr lang="en-US" b="1" dirty="0">
              <a:solidFill>
                <a:srgbClr val="000099"/>
              </a:solidFill>
            </a:endParaRPr>
          </a:p>
        </p:txBody>
      </p:sp>
    </p:spTree>
    <p:extLst>
      <p:ext uri="{BB962C8B-B14F-4D97-AF65-F5344CB8AC3E}">
        <p14:creationId xmlns:p14="http://schemas.microsoft.com/office/powerpoint/2010/main" val="35609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33254"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8229600" cy="13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1593965"/>
            <a:ext cx="2133600" cy="369332"/>
          </a:xfrm>
          <a:prstGeom prst="rect">
            <a:avLst/>
          </a:prstGeom>
          <a:noFill/>
        </p:spPr>
        <p:txBody>
          <a:bodyPr wrap="square" rtlCol="0">
            <a:spAutoFit/>
          </a:bodyPr>
          <a:lstStyle/>
          <a:p>
            <a:r>
              <a:rPr lang="en-US" b="1" dirty="0" smtClean="0">
                <a:solidFill>
                  <a:srgbClr val="000099"/>
                </a:solidFill>
              </a:rPr>
              <a:t>P(X </a:t>
            </a:r>
            <a:r>
              <a:rPr lang="en-US" b="1" u="sng" dirty="0" smtClean="0">
                <a:solidFill>
                  <a:srgbClr val="000099"/>
                </a:solidFill>
              </a:rPr>
              <a:t>&gt;</a:t>
            </a:r>
            <a:r>
              <a:rPr lang="en-US" b="1" dirty="0" smtClean="0">
                <a:solidFill>
                  <a:srgbClr val="000099"/>
                </a:solidFill>
              </a:rPr>
              <a:t> 700) = 16%</a:t>
            </a:r>
            <a:endParaRPr lang="en-US" b="1" dirty="0">
              <a:solidFill>
                <a:srgbClr val="000099"/>
              </a:solidFill>
            </a:endParaRPr>
          </a:p>
        </p:txBody>
      </p:sp>
      <p:sp>
        <p:nvSpPr>
          <p:cNvPr id="6" name="TextBox 5"/>
          <p:cNvSpPr txBox="1"/>
          <p:nvPr/>
        </p:nvSpPr>
        <p:spPr>
          <a:xfrm>
            <a:off x="881408" y="2054519"/>
            <a:ext cx="5715000" cy="369332"/>
          </a:xfrm>
          <a:prstGeom prst="rect">
            <a:avLst/>
          </a:prstGeom>
          <a:noFill/>
        </p:spPr>
        <p:txBody>
          <a:bodyPr wrap="square" rtlCol="0">
            <a:spAutoFit/>
          </a:bodyPr>
          <a:lstStyle/>
          <a:p>
            <a:r>
              <a:rPr lang="en-US" b="1" dirty="0" smtClean="0">
                <a:solidFill>
                  <a:srgbClr val="000099"/>
                </a:solidFill>
              </a:rPr>
              <a:t>16% of the radios will last at least 700 hours.</a:t>
            </a:r>
            <a:endParaRPr lang="en-US" b="1" dirty="0">
              <a:solidFill>
                <a:srgbClr val="000099"/>
              </a:solidFill>
            </a:endParaRPr>
          </a:p>
        </p:txBody>
      </p:sp>
      <p:sp>
        <p:nvSpPr>
          <p:cNvPr id="7" name="TextBox 6"/>
          <p:cNvSpPr txBox="1"/>
          <p:nvPr/>
        </p:nvSpPr>
        <p:spPr>
          <a:xfrm>
            <a:off x="2209800" y="3801319"/>
            <a:ext cx="2667000" cy="369332"/>
          </a:xfrm>
          <a:prstGeom prst="rect">
            <a:avLst/>
          </a:prstGeom>
          <a:noFill/>
        </p:spPr>
        <p:txBody>
          <a:bodyPr wrap="square" rtlCol="0">
            <a:spAutoFit/>
          </a:bodyPr>
          <a:lstStyle/>
          <a:p>
            <a:r>
              <a:rPr lang="en-US" b="1" dirty="0" smtClean="0">
                <a:solidFill>
                  <a:srgbClr val="000099"/>
                </a:solidFill>
              </a:rPr>
              <a:t>P(19  </a:t>
            </a:r>
            <a:r>
              <a:rPr lang="en-US" b="1" u="sng" dirty="0" smtClean="0">
                <a:solidFill>
                  <a:srgbClr val="000099"/>
                </a:solidFill>
              </a:rPr>
              <a:t>&lt;</a:t>
            </a:r>
            <a:r>
              <a:rPr lang="en-US" b="1" dirty="0" smtClean="0">
                <a:solidFill>
                  <a:srgbClr val="000099"/>
                </a:solidFill>
              </a:rPr>
              <a:t>  X </a:t>
            </a:r>
            <a:r>
              <a:rPr lang="en-US" b="1" u="sng" dirty="0" smtClean="0">
                <a:solidFill>
                  <a:srgbClr val="000099"/>
                </a:solidFill>
              </a:rPr>
              <a:t>&lt;</a:t>
            </a:r>
            <a:r>
              <a:rPr lang="en-US" b="1" dirty="0" smtClean="0">
                <a:solidFill>
                  <a:srgbClr val="000099"/>
                </a:solidFill>
              </a:rPr>
              <a:t> 35) = 47.5%</a:t>
            </a:r>
            <a:endParaRPr lang="en-US" b="1" dirty="0">
              <a:solidFill>
                <a:srgbClr val="000099"/>
              </a:solidFill>
            </a:endParaRPr>
          </a:p>
        </p:txBody>
      </p:sp>
      <p:sp>
        <p:nvSpPr>
          <p:cNvPr id="8" name="TextBox 7"/>
          <p:cNvSpPr txBox="1"/>
          <p:nvPr/>
        </p:nvSpPr>
        <p:spPr>
          <a:xfrm>
            <a:off x="914400" y="4170651"/>
            <a:ext cx="5715000" cy="369332"/>
          </a:xfrm>
          <a:prstGeom prst="rect">
            <a:avLst/>
          </a:prstGeom>
          <a:noFill/>
        </p:spPr>
        <p:txBody>
          <a:bodyPr wrap="square" rtlCol="0">
            <a:spAutoFit/>
          </a:bodyPr>
          <a:lstStyle/>
          <a:p>
            <a:r>
              <a:rPr lang="en-US" b="1" dirty="0" smtClean="0">
                <a:solidFill>
                  <a:srgbClr val="000099"/>
                </a:solidFill>
              </a:rPr>
              <a:t>47.5% of the acres will yield between 19 and 35 bushels.</a:t>
            </a:r>
            <a:endParaRPr lang="en-US" b="1" dirty="0">
              <a:solidFill>
                <a:srgbClr val="000099"/>
              </a:solidFill>
            </a:endParaRPr>
          </a:p>
        </p:txBody>
      </p:sp>
      <p:sp>
        <p:nvSpPr>
          <p:cNvPr id="9" name="Rectangle 8"/>
          <p:cNvSpPr/>
          <p:nvPr/>
        </p:nvSpPr>
        <p:spPr>
          <a:xfrm>
            <a:off x="735376" y="5047825"/>
            <a:ext cx="7696200" cy="1077218"/>
          </a:xfrm>
          <a:prstGeom prst="rect">
            <a:avLst/>
          </a:prstGeom>
        </p:spPr>
        <p:txBody>
          <a:bodyPr wrap="square">
            <a:spAutoFit/>
          </a:bodyPr>
          <a:lstStyle/>
          <a:p>
            <a:pPr marL="342900" marR="0" lvl="0" indent="-342900">
              <a:spcBef>
                <a:spcPts val="0"/>
              </a:spcBef>
              <a:spcAft>
                <a:spcPts val="0"/>
              </a:spcAft>
              <a:buFont typeface="Wingdings"/>
              <a:buChar char=""/>
              <a:tabLst>
                <a:tab pos="356235" algn="l"/>
              </a:tabLst>
            </a:pPr>
            <a:r>
              <a:rPr lang="en-US" sz="3200" dirty="0">
                <a:solidFill>
                  <a:srgbClr val="FF0000"/>
                </a:solidFill>
                <a:latin typeface="Komika Axis"/>
                <a:ea typeface="Times New Roman"/>
              </a:rPr>
              <a:t>Assignment:</a:t>
            </a:r>
            <a:r>
              <a:rPr lang="en-US" sz="3200" dirty="0">
                <a:latin typeface="Komika Axis"/>
                <a:ea typeface="Times New Roman"/>
              </a:rPr>
              <a:t>       </a:t>
            </a:r>
            <a:endParaRPr lang="en-US" sz="3200" dirty="0" smtClean="0">
              <a:latin typeface="Komika Axis"/>
              <a:ea typeface="Times New Roman"/>
            </a:endParaRPr>
          </a:p>
          <a:p>
            <a:pPr marR="0" lvl="0">
              <a:spcBef>
                <a:spcPts val="0"/>
              </a:spcBef>
              <a:spcAft>
                <a:spcPts val="0"/>
              </a:spcAft>
              <a:tabLst>
                <a:tab pos="356235" algn="l"/>
              </a:tabLst>
            </a:pPr>
            <a:r>
              <a:rPr lang="en-US" sz="3200" dirty="0">
                <a:latin typeface="Komika Axis"/>
                <a:ea typeface="Times New Roman"/>
              </a:rPr>
              <a:t>	</a:t>
            </a:r>
            <a:r>
              <a:rPr lang="en-US" sz="3200" dirty="0" smtClean="0">
                <a:latin typeface="Komika Axis"/>
                <a:ea typeface="Times New Roman"/>
              </a:rPr>
              <a:t>			p</a:t>
            </a:r>
            <a:r>
              <a:rPr lang="en-US" sz="3200" dirty="0">
                <a:latin typeface="Komika Axis"/>
                <a:ea typeface="Times New Roman"/>
              </a:rPr>
              <a:t>.   137  #23 – </a:t>
            </a:r>
            <a:r>
              <a:rPr lang="en-US" sz="3200" dirty="0" smtClean="0">
                <a:latin typeface="Komika Axis"/>
                <a:ea typeface="Times New Roman"/>
              </a:rPr>
              <a:t>26</a:t>
            </a:r>
            <a:endParaRPr lang="en-US" sz="3200" dirty="0">
              <a:effectLst/>
              <a:latin typeface="Times New Roman"/>
              <a:ea typeface="Times New Roman"/>
            </a:endParaRPr>
          </a:p>
        </p:txBody>
      </p:sp>
      <p:sp>
        <p:nvSpPr>
          <p:cNvPr id="2" name="TextBox 1"/>
          <p:cNvSpPr txBox="1"/>
          <p:nvPr/>
        </p:nvSpPr>
        <p:spPr>
          <a:xfrm>
            <a:off x="6858000" y="1257643"/>
            <a:ext cx="2286000" cy="215444"/>
          </a:xfrm>
          <a:prstGeom prst="rect">
            <a:avLst/>
          </a:prstGeom>
          <a:noFill/>
        </p:spPr>
        <p:txBody>
          <a:bodyPr wrap="square" rtlCol="0">
            <a:spAutoFit/>
          </a:bodyPr>
          <a:lstStyle/>
          <a:p>
            <a:r>
              <a:rPr lang="en-US" sz="800" dirty="0" smtClean="0">
                <a:solidFill>
                  <a:srgbClr val="FF0000"/>
                </a:solidFill>
                <a:latin typeface="Aharoni"/>
              </a:rPr>
              <a:t> 300  400   500   600  700  800   900  </a:t>
            </a:r>
            <a:endParaRPr lang="en-US" sz="800" dirty="0">
              <a:solidFill>
                <a:srgbClr val="FF0000"/>
              </a:solidFill>
              <a:latin typeface="Aharoni"/>
            </a:endParaRPr>
          </a:p>
        </p:txBody>
      </p:sp>
      <p:pic>
        <p:nvPicPr>
          <p:cNvPr id="4" name="Picture 3"/>
          <p:cNvPicPr>
            <a:picLocks noChangeAspect="1"/>
          </p:cNvPicPr>
          <p:nvPr/>
        </p:nvPicPr>
        <p:blipFill>
          <a:blip r:embed="rId4"/>
          <a:stretch>
            <a:fillRect/>
          </a:stretch>
        </p:blipFill>
        <p:spPr>
          <a:xfrm>
            <a:off x="6911546" y="518528"/>
            <a:ext cx="1851454" cy="1007892"/>
          </a:xfrm>
          <a:prstGeom prst="rect">
            <a:avLst/>
          </a:prstGeom>
        </p:spPr>
      </p:pic>
      <p:sp>
        <p:nvSpPr>
          <p:cNvPr id="13" name="TextBox 12"/>
          <p:cNvSpPr txBox="1"/>
          <p:nvPr/>
        </p:nvSpPr>
        <p:spPr>
          <a:xfrm>
            <a:off x="6477000" y="3947851"/>
            <a:ext cx="2286000" cy="215444"/>
          </a:xfrm>
          <a:prstGeom prst="rect">
            <a:avLst/>
          </a:prstGeom>
          <a:noFill/>
        </p:spPr>
        <p:txBody>
          <a:bodyPr wrap="square" rtlCol="0">
            <a:spAutoFit/>
          </a:bodyPr>
          <a:lstStyle/>
          <a:p>
            <a:r>
              <a:rPr lang="en-US" sz="800" dirty="0" smtClean="0">
                <a:solidFill>
                  <a:srgbClr val="FF0000"/>
                </a:solidFill>
                <a:latin typeface="Aharoni"/>
              </a:rPr>
              <a:t>   11    19   27     35    43    51   58  </a:t>
            </a:r>
            <a:endParaRPr lang="en-US" sz="800" dirty="0">
              <a:solidFill>
                <a:srgbClr val="FF0000"/>
              </a:solidFill>
              <a:latin typeface="Aharoni"/>
            </a:endParaRPr>
          </a:p>
        </p:txBody>
      </p:sp>
      <p:pic>
        <p:nvPicPr>
          <p:cNvPr id="11" name="Picture 10"/>
          <p:cNvPicPr>
            <a:picLocks noChangeAspect="1"/>
          </p:cNvPicPr>
          <p:nvPr/>
        </p:nvPicPr>
        <p:blipFill>
          <a:blip r:embed="rId5"/>
          <a:stretch>
            <a:fillRect/>
          </a:stretch>
        </p:blipFill>
        <p:spPr>
          <a:xfrm>
            <a:off x="6614993" y="3211251"/>
            <a:ext cx="1781415" cy="965827"/>
          </a:xfrm>
          <a:prstGeom prst="rect">
            <a:avLst/>
          </a:prstGeom>
        </p:spPr>
      </p:pic>
    </p:spTree>
    <p:extLst>
      <p:ext uri="{BB962C8B-B14F-4D97-AF65-F5344CB8AC3E}">
        <p14:creationId xmlns:p14="http://schemas.microsoft.com/office/powerpoint/2010/main" val="13072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2" y="16412"/>
            <a:ext cx="89344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1798" y="2057400"/>
            <a:ext cx="8458200" cy="1077218"/>
          </a:xfrm>
          <a:prstGeom prst="rect">
            <a:avLst/>
          </a:prstGeom>
        </p:spPr>
        <p:txBody>
          <a:bodyPr wrap="square">
            <a:spAutoFit/>
          </a:bodyPr>
          <a:lstStyle/>
          <a:p>
            <a:pPr algn="ctr"/>
            <a:r>
              <a:rPr lang="en-US" sz="3200" dirty="0">
                <a:highlight>
                  <a:srgbClr val="FFFF00"/>
                </a:highlight>
                <a:latin typeface="Comic Sans MS"/>
                <a:ea typeface="Times New Roman"/>
                <a:cs typeface="Times New Roman"/>
              </a:rPr>
              <a:t>Recall:</a:t>
            </a:r>
            <a:r>
              <a:rPr lang="en-US" sz="3200" dirty="0">
                <a:latin typeface="Comic Sans MS"/>
                <a:ea typeface="Times New Roman"/>
                <a:cs typeface="Times New Roman"/>
              </a:rPr>
              <a:t> </a:t>
            </a:r>
            <a:r>
              <a:rPr lang="en-US" sz="3200" dirty="0">
                <a:solidFill>
                  <a:srgbClr val="7030A0"/>
                </a:solidFill>
                <a:latin typeface="Comic Sans MS"/>
                <a:ea typeface="Times New Roman"/>
                <a:cs typeface="Times New Roman"/>
              </a:rPr>
              <a:t>Area </a:t>
            </a:r>
            <a:r>
              <a:rPr lang="en-US" sz="3200" dirty="0" smtClean="0">
                <a:solidFill>
                  <a:srgbClr val="7030A0"/>
                </a:solidFill>
                <a:latin typeface="Comic Sans MS"/>
                <a:ea typeface="Times New Roman"/>
                <a:cs typeface="Times New Roman"/>
              </a:rPr>
              <a:t>(Probability) Under </a:t>
            </a:r>
            <a:r>
              <a:rPr lang="en-US" sz="3200" dirty="0">
                <a:solidFill>
                  <a:srgbClr val="7030A0"/>
                </a:solidFill>
                <a:latin typeface="Comic Sans MS"/>
                <a:ea typeface="Times New Roman"/>
                <a:cs typeface="Times New Roman"/>
              </a:rPr>
              <a:t>Normal Distribution</a:t>
            </a:r>
            <a:endParaRPr lang="en-US" sz="3200" dirty="0"/>
          </a:p>
        </p:txBody>
      </p:sp>
      <p:pic>
        <p:nvPicPr>
          <p:cNvPr id="6147" name="Picture 1"/>
          <p:cNvPicPr>
            <a:picLocks noChangeAspect="1" noChangeArrowheads="1"/>
          </p:cNvPicPr>
          <p:nvPr/>
        </p:nvPicPr>
        <p:blipFill>
          <a:blip r:embed="rId3">
            <a:extLst>
              <a:ext uri="{28A0092B-C50C-407E-A947-70E740481C1C}">
                <a14:useLocalDpi xmlns:a14="http://schemas.microsoft.com/office/drawing/2010/main" val="0"/>
              </a:ext>
            </a:extLst>
          </a:blip>
          <a:srcRect l="6848" t="10855" r="8591" b="50000"/>
          <a:stretch>
            <a:fillRect/>
          </a:stretch>
        </p:blipFill>
        <p:spPr bwMode="auto">
          <a:xfrm>
            <a:off x="482991" y="3181731"/>
            <a:ext cx="26511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p:cNvPicPr>
            <a:picLocks noChangeAspect="1" noChangeArrowheads="1"/>
          </p:cNvPicPr>
          <p:nvPr/>
        </p:nvPicPr>
        <p:blipFill>
          <a:blip r:embed="rId4">
            <a:extLst>
              <a:ext uri="{28A0092B-C50C-407E-A947-70E740481C1C}">
                <a14:useLocalDpi xmlns:a14="http://schemas.microsoft.com/office/drawing/2010/main" val="0"/>
              </a:ext>
            </a:extLst>
          </a:blip>
          <a:srcRect t="-2390" b="48196"/>
          <a:stretch>
            <a:fillRect/>
          </a:stretch>
        </p:blipFill>
        <p:spPr bwMode="auto">
          <a:xfrm>
            <a:off x="685800" y="4908965"/>
            <a:ext cx="2544762"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p:cNvPicPr>
            <a:picLocks noChangeAspect="1" noChangeArrowheads="1"/>
          </p:cNvPicPr>
          <p:nvPr/>
        </p:nvPicPr>
        <p:blipFill>
          <a:blip r:embed="rId5">
            <a:extLst>
              <a:ext uri="{28A0092B-C50C-407E-A947-70E740481C1C}">
                <a14:useLocalDpi xmlns:a14="http://schemas.microsoft.com/office/drawing/2010/main" val="0"/>
              </a:ext>
            </a:extLst>
          </a:blip>
          <a:srcRect l="7605" t="5779" r="8511" b="49113"/>
          <a:stretch>
            <a:fillRect/>
          </a:stretch>
        </p:blipFill>
        <p:spPr bwMode="auto">
          <a:xfrm>
            <a:off x="5181600" y="3181731"/>
            <a:ext cx="258445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
          <p:cNvPicPr>
            <a:picLocks noChangeAspect="1" noChangeArrowheads="1"/>
          </p:cNvPicPr>
          <p:nvPr/>
        </p:nvPicPr>
        <p:blipFill>
          <a:blip r:embed="rId6">
            <a:extLst>
              <a:ext uri="{28A0092B-C50C-407E-A947-70E740481C1C}">
                <a14:useLocalDpi xmlns:a14="http://schemas.microsoft.com/office/drawing/2010/main" val="0"/>
              </a:ext>
            </a:extLst>
          </a:blip>
          <a:srcRect b="39171"/>
          <a:stretch>
            <a:fillRect/>
          </a:stretch>
        </p:blipFill>
        <p:spPr bwMode="auto">
          <a:xfrm>
            <a:off x="5201529" y="5028028"/>
            <a:ext cx="292893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72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350089" cy="646331"/>
          </a:xfrm>
          <a:prstGeom prst="rect">
            <a:avLst/>
          </a:prstGeom>
        </p:spPr>
        <p:txBody>
          <a:bodyPr wrap="none">
            <a:spAutoFit/>
          </a:bodyPr>
          <a:lstStyle/>
          <a:p>
            <a:pPr marL="571500" indent="-571500">
              <a:buFont typeface="Wingdings" panose="05000000000000000000" pitchFamily="2" charset="2"/>
              <a:buChar char="v"/>
            </a:pPr>
            <a:r>
              <a:rPr lang="en-US" sz="3600" dirty="0">
                <a:solidFill>
                  <a:srgbClr val="7030A0"/>
                </a:solidFill>
                <a:latin typeface="Comic Sans MS"/>
                <a:ea typeface="Times New Roman"/>
                <a:cs typeface="Times New Roman"/>
              </a:rPr>
              <a:t>Stating Area Under The Curve</a:t>
            </a:r>
            <a:endParaRPr lang="en-US" sz="3600" dirty="0"/>
          </a:p>
        </p:txBody>
      </p:sp>
      <p:sp>
        <p:nvSpPr>
          <p:cNvPr id="3" name="Rectangle 2"/>
          <p:cNvSpPr/>
          <p:nvPr/>
        </p:nvSpPr>
        <p:spPr>
          <a:xfrm>
            <a:off x="179687" y="1524000"/>
            <a:ext cx="8964313" cy="646331"/>
          </a:xfrm>
          <a:prstGeom prst="rect">
            <a:avLst/>
          </a:prstGeom>
        </p:spPr>
        <p:txBody>
          <a:bodyPr wrap="none">
            <a:spAutoFit/>
          </a:bodyPr>
          <a:lstStyle/>
          <a:p>
            <a:r>
              <a:rPr lang="en-US" sz="3600" dirty="0">
                <a:latin typeface="Comic Sans MS"/>
                <a:ea typeface="Times New Roman"/>
                <a:cs typeface="Times New Roman"/>
              </a:rPr>
              <a:t>*** </a:t>
            </a:r>
            <a:r>
              <a:rPr lang="en-US" sz="3600" dirty="0">
                <a:solidFill>
                  <a:srgbClr val="0033CC"/>
                </a:solidFill>
                <a:latin typeface="Comic Sans MS"/>
                <a:ea typeface="Times New Roman"/>
                <a:cs typeface="Times New Roman"/>
              </a:rPr>
              <a:t>Always </a:t>
            </a:r>
            <a:r>
              <a:rPr lang="en-US" sz="3600" dirty="0">
                <a:solidFill>
                  <a:srgbClr val="FF0000"/>
                </a:solidFill>
                <a:latin typeface="Comic Sans MS"/>
                <a:ea typeface="Times New Roman"/>
                <a:cs typeface="Times New Roman"/>
              </a:rPr>
              <a:t>sketch</a:t>
            </a:r>
            <a:r>
              <a:rPr lang="en-US" sz="3600" dirty="0">
                <a:solidFill>
                  <a:srgbClr val="0033CC"/>
                </a:solidFill>
                <a:latin typeface="Comic Sans MS"/>
                <a:ea typeface="Times New Roman"/>
                <a:cs typeface="Times New Roman"/>
              </a:rPr>
              <a:t> the shaded curve.</a:t>
            </a:r>
            <a:r>
              <a:rPr lang="en-US" sz="3600" dirty="0">
                <a:latin typeface="Comic Sans MS"/>
                <a:ea typeface="Times New Roman"/>
                <a:cs typeface="Times New Roman"/>
              </a:rPr>
              <a:t> ***</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89916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53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8999"/>
            <a:ext cx="4800600" cy="62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ent-Up Arrow 1"/>
          <p:cNvSpPr/>
          <p:nvPr/>
        </p:nvSpPr>
        <p:spPr>
          <a:xfrm>
            <a:off x="990600" y="6019800"/>
            <a:ext cx="1143000" cy="423724"/>
          </a:xfrm>
          <a:prstGeom prst="bentUp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FF"/>
              </a:solidFill>
            </a:endParaRPr>
          </a:p>
        </p:txBody>
      </p:sp>
      <p:sp>
        <p:nvSpPr>
          <p:cNvPr id="3" name="TextBox 2"/>
          <p:cNvSpPr txBox="1"/>
          <p:nvPr/>
        </p:nvSpPr>
        <p:spPr>
          <a:xfrm>
            <a:off x="152400" y="5835134"/>
            <a:ext cx="1409700" cy="461665"/>
          </a:xfrm>
          <a:prstGeom prst="rect">
            <a:avLst/>
          </a:prstGeom>
          <a:noFill/>
        </p:spPr>
        <p:txBody>
          <a:bodyPr wrap="square" rtlCol="0">
            <a:spAutoFit/>
          </a:bodyPr>
          <a:lstStyle/>
          <a:p>
            <a:r>
              <a:rPr lang="en-US" sz="2400" dirty="0" smtClean="0">
                <a:solidFill>
                  <a:srgbClr val="D60093"/>
                </a:solidFill>
              </a:rPr>
              <a:t>z-score</a:t>
            </a:r>
            <a:endParaRPr lang="en-US" sz="2400" dirty="0">
              <a:solidFill>
                <a:srgbClr val="D60093"/>
              </a:solidFill>
            </a:endParaRPr>
          </a:p>
        </p:txBody>
      </p:sp>
      <p:sp>
        <p:nvSpPr>
          <p:cNvPr id="5" name="Bent-Up Arrow 4"/>
          <p:cNvSpPr/>
          <p:nvPr/>
        </p:nvSpPr>
        <p:spPr>
          <a:xfrm rot="16200000">
            <a:off x="5676899" y="4229100"/>
            <a:ext cx="1905000" cy="609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5255567"/>
            <a:ext cx="1409700" cy="1200329"/>
          </a:xfrm>
          <a:prstGeom prst="rect">
            <a:avLst/>
          </a:prstGeom>
          <a:noFill/>
        </p:spPr>
        <p:txBody>
          <a:bodyPr wrap="square" rtlCol="0">
            <a:spAutoFit/>
          </a:bodyPr>
          <a:lstStyle/>
          <a:p>
            <a:r>
              <a:rPr lang="en-US" sz="2400" dirty="0">
                <a:solidFill>
                  <a:srgbClr val="D60093"/>
                </a:solidFill>
              </a:rPr>
              <a:t>p</a:t>
            </a:r>
            <a:r>
              <a:rPr lang="en-US" sz="2400" dirty="0" smtClean="0">
                <a:solidFill>
                  <a:srgbClr val="D60093"/>
                </a:solidFill>
              </a:rPr>
              <a:t>ercent under the curve</a:t>
            </a:r>
            <a:endParaRPr lang="en-US" sz="2400" dirty="0">
              <a:solidFill>
                <a:srgbClr val="D60093"/>
              </a:solidFill>
            </a:endParaRPr>
          </a:p>
        </p:txBody>
      </p:sp>
    </p:spTree>
    <p:extLst>
      <p:ext uri="{BB962C8B-B14F-4D97-AF65-F5344CB8AC3E}">
        <p14:creationId xmlns:p14="http://schemas.microsoft.com/office/powerpoint/2010/main" val="34608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23825"/>
            <a:ext cx="5276850"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849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 y="1524000"/>
            <a:ext cx="8447314" cy="288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609600"/>
            <a:ext cx="2334293" cy="584775"/>
          </a:xfrm>
          <a:prstGeom prst="rect">
            <a:avLst/>
          </a:prstGeom>
        </p:spPr>
        <p:txBody>
          <a:bodyPr wrap="none">
            <a:spAutoFit/>
          </a:bodyPr>
          <a:lstStyle/>
          <a:p>
            <a:pPr marL="342900" marR="0" lvl="0" indent="-342900">
              <a:spcBef>
                <a:spcPts val="0"/>
              </a:spcBef>
              <a:spcAft>
                <a:spcPts val="0"/>
              </a:spcAft>
              <a:buFont typeface="Wingdings"/>
              <a:buChar char=""/>
              <a:tabLst>
                <a:tab pos="228600" algn="l"/>
              </a:tabLst>
            </a:pPr>
            <a:r>
              <a:rPr lang="en-US" sz="3200" dirty="0" smtClean="0">
                <a:solidFill>
                  <a:srgbClr val="0033CC"/>
                </a:solidFill>
                <a:latin typeface="Comic Sans MS"/>
                <a:ea typeface="Times New Roman"/>
              </a:rPr>
              <a:t>Examples</a:t>
            </a:r>
            <a:endParaRPr lang="en-US" sz="3200" dirty="0">
              <a:effectLst/>
              <a:latin typeface="Times New Roman"/>
              <a:ea typeface="Times New Roman"/>
            </a:endParaRPr>
          </a:p>
        </p:txBody>
      </p:sp>
      <p:sp>
        <p:nvSpPr>
          <p:cNvPr id="4" name="TextBox 3"/>
          <p:cNvSpPr txBox="1"/>
          <p:nvPr/>
        </p:nvSpPr>
        <p:spPr>
          <a:xfrm>
            <a:off x="1828800" y="1894114"/>
            <a:ext cx="2133600" cy="369332"/>
          </a:xfrm>
          <a:prstGeom prst="rect">
            <a:avLst/>
          </a:prstGeom>
          <a:noFill/>
        </p:spPr>
        <p:txBody>
          <a:bodyPr wrap="square" rtlCol="0">
            <a:spAutoFit/>
          </a:bodyPr>
          <a:lstStyle/>
          <a:p>
            <a:r>
              <a:rPr lang="en-US" b="1" dirty="0" smtClean="0">
                <a:solidFill>
                  <a:srgbClr val="FF0000"/>
                </a:solidFill>
              </a:rPr>
              <a:t>= 92.22%</a:t>
            </a:r>
            <a:endParaRPr lang="en-US" b="1" dirty="0">
              <a:solidFill>
                <a:srgbClr val="FF0000"/>
              </a:solidFill>
            </a:endParaRPr>
          </a:p>
        </p:txBody>
      </p:sp>
      <p:sp>
        <p:nvSpPr>
          <p:cNvPr id="6" name="TextBox 5"/>
          <p:cNvSpPr txBox="1"/>
          <p:nvPr/>
        </p:nvSpPr>
        <p:spPr>
          <a:xfrm>
            <a:off x="5410200" y="1894114"/>
            <a:ext cx="2133600" cy="369332"/>
          </a:xfrm>
          <a:prstGeom prst="rect">
            <a:avLst/>
          </a:prstGeom>
          <a:noFill/>
        </p:spPr>
        <p:txBody>
          <a:bodyPr wrap="square" rtlCol="0">
            <a:spAutoFit/>
          </a:bodyPr>
          <a:lstStyle/>
          <a:p>
            <a:r>
              <a:rPr lang="en-US" b="1" dirty="0" smtClean="0">
                <a:solidFill>
                  <a:srgbClr val="FF0000"/>
                </a:solidFill>
              </a:rPr>
              <a:t>= 96.08%</a:t>
            </a:r>
            <a:endParaRPr lang="en-US" b="1" dirty="0">
              <a:solidFill>
                <a:srgbClr val="FF0000"/>
              </a:solidFill>
            </a:endParaRPr>
          </a:p>
        </p:txBody>
      </p:sp>
      <p:sp>
        <p:nvSpPr>
          <p:cNvPr id="7" name="TextBox 6"/>
          <p:cNvSpPr txBox="1"/>
          <p:nvPr/>
        </p:nvSpPr>
        <p:spPr>
          <a:xfrm>
            <a:off x="8158061" y="1875166"/>
            <a:ext cx="1338928" cy="369332"/>
          </a:xfrm>
          <a:prstGeom prst="rect">
            <a:avLst/>
          </a:prstGeom>
          <a:noFill/>
        </p:spPr>
        <p:txBody>
          <a:bodyPr wrap="square" rtlCol="0">
            <a:spAutoFit/>
          </a:bodyPr>
          <a:lstStyle/>
          <a:p>
            <a:r>
              <a:rPr lang="en-US" b="1" dirty="0" smtClean="0">
                <a:solidFill>
                  <a:srgbClr val="FF0000"/>
                </a:solidFill>
              </a:rPr>
              <a:t>= 71.90%</a:t>
            </a:r>
            <a:endParaRPr lang="en-US" b="1" dirty="0">
              <a:solidFill>
                <a:srgbClr val="FF0000"/>
              </a:solidFill>
            </a:endParaRPr>
          </a:p>
        </p:txBody>
      </p:sp>
      <p:sp>
        <p:nvSpPr>
          <p:cNvPr id="8" name="TextBox 7"/>
          <p:cNvSpPr txBox="1"/>
          <p:nvPr/>
        </p:nvSpPr>
        <p:spPr>
          <a:xfrm>
            <a:off x="2394857" y="3124200"/>
            <a:ext cx="2133600" cy="369332"/>
          </a:xfrm>
          <a:prstGeom prst="rect">
            <a:avLst/>
          </a:prstGeom>
          <a:noFill/>
        </p:spPr>
        <p:txBody>
          <a:bodyPr wrap="square" rtlCol="0">
            <a:spAutoFit/>
          </a:bodyPr>
          <a:lstStyle/>
          <a:p>
            <a:r>
              <a:rPr lang="en-US" b="1" dirty="0" smtClean="0">
                <a:solidFill>
                  <a:srgbClr val="FF0000"/>
                </a:solidFill>
              </a:rPr>
              <a:t>= 67.98%</a:t>
            </a:r>
            <a:endParaRPr lang="en-US" b="1" dirty="0">
              <a:solidFill>
                <a:srgbClr val="FF0000"/>
              </a:solidFill>
            </a:endParaRPr>
          </a:p>
        </p:txBody>
      </p:sp>
      <p:sp>
        <p:nvSpPr>
          <p:cNvPr id="9" name="TextBox 8"/>
          <p:cNvSpPr txBox="1"/>
          <p:nvPr/>
        </p:nvSpPr>
        <p:spPr>
          <a:xfrm>
            <a:off x="5486400" y="3124200"/>
            <a:ext cx="2133600" cy="369332"/>
          </a:xfrm>
          <a:prstGeom prst="rect">
            <a:avLst/>
          </a:prstGeom>
          <a:noFill/>
        </p:spPr>
        <p:txBody>
          <a:bodyPr wrap="square" rtlCol="0">
            <a:spAutoFit/>
          </a:bodyPr>
          <a:lstStyle/>
          <a:p>
            <a:r>
              <a:rPr lang="en-US" b="1" dirty="0" smtClean="0">
                <a:solidFill>
                  <a:srgbClr val="FF0000"/>
                </a:solidFill>
              </a:rPr>
              <a:t>= 95.44%</a:t>
            </a:r>
            <a:endParaRPr lang="en-US" b="1" dirty="0">
              <a:solidFill>
                <a:srgbClr val="FF0000"/>
              </a:solidFill>
            </a:endParaRPr>
          </a:p>
        </p:txBody>
      </p:sp>
      <p:sp>
        <p:nvSpPr>
          <p:cNvPr id="10" name="TextBox 9"/>
          <p:cNvSpPr txBox="1"/>
          <p:nvPr/>
        </p:nvSpPr>
        <p:spPr>
          <a:xfrm>
            <a:off x="5486400" y="3493532"/>
            <a:ext cx="2819400" cy="369332"/>
          </a:xfrm>
          <a:prstGeom prst="rect">
            <a:avLst/>
          </a:prstGeom>
          <a:noFill/>
        </p:spPr>
        <p:txBody>
          <a:bodyPr wrap="square" rtlCol="0">
            <a:spAutoFit/>
          </a:bodyPr>
          <a:lstStyle/>
          <a:p>
            <a:r>
              <a:rPr lang="en-US" b="1" dirty="0" smtClean="0">
                <a:solidFill>
                  <a:srgbClr val="006600"/>
                </a:solidFill>
              </a:rPr>
              <a:t>Empirical Rule gives 95%</a:t>
            </a:r>
            <a:endParaRPr lang="en-US" b="1" dirty="0">
              <a:solidFill>
                <a:srgbClr val="006600"/>
              </a:solidFill>
            </a:endParaRPr>
          </a:p>
        </p:txBody>
      </p:sp>
      <p:sp>
        <p:nvSpPr>
          <p:cNvPr id="2" name="Up Arrow 1"/>
          <p:cNvSpPr/>
          <p:nvPr/>
        </p:nvSpPr>
        <p:spPr>
          <a:xfrm>
            <a:off x="4477613" y="1779032"/>
            <a:ext cx="381000" cy="3429000"/>
          </a:xfrm>
          <a:prstGeom prst="up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5410200"/>
            <a:ext cx="5181600" cy="646331"/>
          </a:xfrm>
          <a:prstGeom prst="rect">
            <a:avLst/>
          </a:prstGeom>
          <a:solidFill>
            <a:srgbClr val="FFFF00"/>
          </a:solidFill>
        </p:spPr>
        <p:txBody>
          <a:bodyPr wrap="square" rtlCol="0">
            <a:spAutoFit/>
          </a:bodyPr>
          <a:lstStyle/>
          <a:p>
            <a:r>
              <a:rPr lang="en-US" dirty="0" smtClean="0">
                <a:solidFill>
                  <a:srgbClr val="000099"/>
                </a:solidFill>
                <a:latin typeface="Arial Black" panose="020B0A04020102020204" pitchFamily="34" charset="0"/>
              </a:rPr>
              <a:t>This means place integer values on the x-axis and shade your curve.</a:t>
            </a:r>
            <a:endParaRPr lang="en-US" dirty="0">
              <a:solidFill>
                <a:srgbClr val="000099"/>
              </a:solidFill>
              <a:latin typeface="Arial Black" panose="020B0A04020102020204" pitchFamily="34" charset="0"/>
            </a:endParaRPr>
          </a:p>
        </p:txBody>
      </p:sp>
      <p:sp>
        <p:nvSpPr>
          <p:cNvPr id="11" name="TextBox 10"/>
          <p:cNvSpPr txBox="1"/>
          <p:nvPr/>
        </p:nvSpPr>
        <p:spPr>
          <a:xfrm>
            <a:off x="685800" y="2895600"/>
            <a:ext cx="2035629" cy="307777"/>
          </a:xfrm>
          <a:prstGeom prst="rect">
            <a:avLst/>
          </a:prstGeom>
          <a:noFill/>
        </p:spPr>
        <p:txBody>
          <a:bodyPr wrap="square" rtlCol="0">
            <a:spAutoFit/>
          </a:bodyPr>
          <a:lstStyle/>
          <a:p>
            <a:r>
              <a:rPr lang="en-US" sz="1400" dirty="0" smtClean="0">
                <a:latin typeface="Arial Black" panose="020B0A04020102020204" pitchFamily="34" charset="0"/>
              </a:rPr>
              <a:t>-3 -2 -1  0  1   2  3</a:t>
            </a:r>
            <a:endParaRPr lang="en-US" sz="1400" dirty="0">
              <a:latin typeface="Arial Black" panose="020B0A04020102020204" pitchFamily="34" charset="0"/>
            </a:endParaRPr>
          </a:p>
        </p:txBody>
      </p:sp>
      <p:pic>
        <p:nvPicPr>
          <p:cNvPr id="16" name="Picture 15"/>
          <p:cNvPicPr>
            <a:picLocks noChangeAspect="1"/>
          </p:cNvPicPr>
          <p:nvPr/>
        </p:nvPicPr>
        <p:blipFill>
          <a:blip r:embed="rId3"/>
          <a:stretch>
            <a:fillRect/>
          </a:stretch>
        </p:blipFill>
        <p:spPr>
          <a:xfrm>
            <a:off x="787156" y="2311648"/>
            <a:ext cx="1783796" cy="902269"/>
          </a:xfrm>
          <a:prstGeom prst="rect">
            <a:avLst/>
          </a:prstGeom>
        </p:spPr>
      </p:pic>
      <p:sp>
        <p:nvSpPr>
          <p:cNvPr id="19" name="TextBox 18"/>
          <p:cNvSpPr txBox="1"/>
          <p:nvPr/>
        </p:nvSpPr>
        <p:spPr>
          <a:xfrm>
            <a:off x="3907971" y="2971800"/>
            <a:ext cx="2035629" cy="307777"/>
          </a:xfrm>
          <a:prstGeom prst="rect">
            <a:avLst/>
          </a:prstGeom>
          <a:noFill/>
        </p:spPr>
        <p:txBody>
          <a:bodyPr wrap="square" rtlCol="0">
            <a:spAutoFit/>
          </a:bodyPr>
          <a:lstStyle/>
          <a:p>
            <a:r>
              <a:rPr lang="en-US" sz="1400" dirty="0" smtClean="0">
                <a:latin typeface="Arial Black" panose="020B0A04020102020204" pitchFamily="34" charset="0"/>
              </a:rPr>
              <a:t>-3 -2 -1  0  1  2  3</a:t>
            </a:r>
            <a:endParaRPr lang="en-US" sz="1400" dirty="0">
              <a:latin typeface="Arial Black" panose="020B0A04020102020204" pitchFamily="34" charset="0"/>
            </a:endParaRPr>
          </a:p>
        </p:txBody>
      </p:sp>
      <p:sp>
        <p:nvSpPr>
          <p:cNvPr id="20" name="TextBox 19"/>
          <p:cNvSpPr txBox="1"/>
          <p:nvPr/>
        </p:nvSpPr>
        <p:spPr>
          <a:xfrm>
            <a:off x="6713486" y="2989458"/>
            <a:ext cx="2035629" cy="307777"/>
          </a:xfrm>
          <a:prstGeom prst="rect">
            <a:avLst/>
          </a:prstGeom>
          <a:noFill/>
        </p:spPr>
        <p:txBody>
          <a:bodyPr wrap="square" rtlCol="0">
            <a:spAutoFit/>
          </a:bodyPr>
          <a:lstStyle/>
          <a:p>
            <a:r>
              <a:rPr lang="en-US" sz="1400" dirty="0" smtClean="0">
                <a:latin typeface="Arial Black" panose="020B0A04020102020204" pitchFamily="34" charset="0"/>
              </a:rPr>
              <a:t>-3 -2 -1  0  1   2 3</a:t>
            </a:r>
            <a:endParaRPr lang="en-US" sz="1400" dirty="0">
              <a:latin typeface="Arial Black" panose="020B0A04020102020204" pitchFamily="34" charset="0"/>
            </a:endParaRPr>
          </a:p>
        </p:txBody>
      </p:sp>
      <p:sp>
        <p:nvSpPr>
          <p:cNvPr id="21" name="TextBox 20"/>
          <p:cNvSpPr txBox="1"/>
          <p:nvPr/>
        </p:nvSpPr>
        <p:spPr>
          <a:xfrm>
            <a:off x="685800" y="4155136"/>
            <a:ext cx="2035629" cy="307777"/>
          </a:xfrm>
          <a:prstGeom prst="rect">
            <a:avLst/>
          </a:prstGeom>
          <a:noFill/>
        </p:spPr>
        <p:txBody>
          <a:bodyPr wrap="square" rtlCol="0">
            <a:spAutoFit/>
          </a:bodyPr>
          <a:lstStyle/>
          <a:p>
            <a:r>
              <a:rPr lang="en-US" sz="1400" dirty="0" smtClean="0">
                <a:latin typeface="Arial Black" panose="020B0A04020102020204" pitchFamily="34" charset="0"/>
              </a:rPr>
              <a:t>-3 -2 -1  0  1   2 3</a:t>
            </a:r>
            <a:endParaRPr lang="en-US" sz="1400" dirty="0">
              <a:latin typeface="Arial Black" panose="020B0A04020102020204" pitchFamily="34" charset="0"/>
            </a:endParaRPr>
          </a:p>
        </p:txBody>
      </p:sp>
      <p:sp>
        <p:nvSpPr>
          <p:cNvPr id="22" name="TextBox 21"/>
          <p:cNvSpPr txBox="1"/>
          <p:nvPr/>
        </p:nvSpPr>
        <p:spPr>
          <a:xfrm>
            <a:off x="3820885" y="4206449"/>
            <a:ext cx="2035629" cy="307777"/>
          </a:xfrm>
          <a:prstGeom prst="rect">
            <a:avLst/>
          </a:prstGeom>
          <a:noFill/>
        </p:spPr>
        <p:txBody>
          <a:bodyPr wrap="square" rtlCol="0">
            <a:spAutoFit/>
          </a:bodyPr>
          <a:lstStyle/>
          <a:p>
            <a:r>
              <a:rPr lang="en-US" sz="1400" dirty="0" smtClean="0">
                <a:latin typeface="Arial Black" panose="020B0A04020102020204" pitchFamily="34" charset="0"/>
              </a:rPr>
              <a:t>-3 -2 -1  0  1  2  3</a:t>
            </a:r>
            <a:endParaRPr lang="en-US" sz="1400" dirty="0">
              <a:latin typeface="Arial Black" panose="020B0A04020102020204" pitchFamily="34" charset="0"/>
            </a:endParaRPr>
          </a:p>
        </p:txBody>
      </p:sp>
      <p:pic>
        <p:nvPicPr>
          <p:cNvPr id="25" name="Picture 24"/>
          <p:cNvPicPr>
            <a:picLocks noChangeAspect="1"/>
          </p:cNvPicPr>
          <p:nvPr/>
        </p:nvPicPr>
        <p:blipFill>
          <a:blip r:embed="rId4"/>
          <a:stretch>
            <a:fillRect/>
          </a:stretch>
        </p:blipFill>
        <p:spPr>
          <a:xfrm>
            <a:off x="3982588" y="2297767"/>
            <a:ext cx="1844353" cy="905610"/>
          </a:xfrm>
          <a:prstGeom prst="rect">
            <a:avLst/>
          </a:prstGeom>
        </p:spPr>
      </p:pic>
      <p:pic>
        <p:nvPicPr>
          <p:cNvPr id="28" name="Picture 27"/>
          <p:cNvPicPr>
            <a:picLocks noChangeAspect="1"/>
          </p:cNvPicPr>
          <p:nvPr/>
        </p:nvPicPr>
        <p:blipFill>
          <a:blip r:embed="rId5"/>
          <a:stretch>
            <a:fillRect/>
          </a:stretch>
        </p:blipFill>
        <p:spPr>
          <a:xfrm>
            <a:off x="6747549" y="2265985"/>
            <a:ext cx="1842009" cy="1151256"/>
          </a:xfrm>
          <a:prstGeom prst="rect">
            <a:avLst/>
          </a:prstGeom>
        </p:spPr>
      </p:pic>
      <p:pic>
        <p:nvPicPr>
          <p:cNvPr id="31" name="Picture 30"/>
          <p:cNvPicPr>
            <a:picLocks noChangeAspect="1"/>
          </p:cNvPicPr>
          <p:nvPr/>
        </p:nvPicPr>
        <p:blipFill>
          <a:blip r:embed="rId6"/>
          <a:stretch>
            <a:fillRect/>
          </a:stretch>
        </p:blipFill>
        <p:spPr>
          <a:xfrm>
            <a:off x="776005" y="3493532"/>
            <a:ext cx="1667721" cy="890133"/>
          </a:xfrm>
          <a:prstGeom prst="rect">
            <a:avLst/>
          </a:prstGeom>
        </p:spPr>
      </p:pic>
      <p:pic>
        <p:nvPicPr>
          <p:cNvPr id="32" name="Picture 31"/>
          <p:cNvPicPr>
            <a:picLocks noChangeAspect="1"/>
          </p:cNvPicPr>
          <p:nvPr/>
        </p:nvPicPr>
        <p:blipFill>
          <a:blip r:embed="rId7"/>
          <a:stretch>
            <a:fillRect/>
          </a:stretch>
        </p:blipFill>
        <p:spPr>
          <a:xfrm>
            <a:off x="3802448" y="3504807"/>
            <a:ext cx="1761607" cy="987398"/>
          </a:xfrm>
          <a:prstGeom prst="rect">
            <a:avLst/>
          </a:prstGeom>
        </p:spPr>
      </p:pic>
    </p:spTree>
    <p:extLst>
      <p:ext uri="{BB962C8B-B14F-4D97-AF65-F5344CB8AC3E}">
        <p14:creationId xmlns:p14="http://schemas.microsoft.com/office/powerpoint/2010/main" val="35278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500" fill="hold"/>
                                        <p:tgtEl>
                                          <p:spTgt spid="6"/>
                                        </p:tgtEl>
                                        <p:attrNameLst>
                                          <p:attrName>ppt_x</p:attrName>
                                        </p:attrNameLst>
                                      </p:cBhvr>
                                      <p:tavLst>
                                        <p:tav tm="0">
                                          <p:val>
                                            <p:strVal val="#ppt_x"/>
                                          </p:val>
                                        </p:tav>
                                        <p:tav tm="100000">
                                          <p:val>
                                            <p:strVal val="#ppt_x"/>
                                          </p:val>
                                        </p:tav>
                                      </p:tavLst>
                                    </p:anim>
                                    <p:anim calcmode="lin" valueType="num">
                                      <p:cBhvr additive="base">
                                        <p:cTn id="7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ppt_x"/>
                                          </p:val>
                                        </p:tav>
                                        <p:tav tm="100000">
                                          <p:val>
                                            <p:strVal val="#ppt_x"/>
                                          </p:val>
                                        </p:tav>
                                      </p:tavLst>
                                    </p:anim>
                                    <p:anim calcmode="lin" valueType="num">
                                      <p:cBhvr additive="base">
                                        <p:cTn id="8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additive="base">
                                        <p:cTn id="100" dur="500" fill="hold"/>
                                        <p:tgtEl>
                                          <p:spTgt spid="8"/>
                                        </p:tgtEl>
                                        <p:attrNameLst>
                                          <p:attrName>ppt_x</p:attrName>
                                        </p:attrNameLst>
                                      </p:cBhvr>
                                      <p:tavLst>
                                        <p:tav tm="0">
                                          <p:val>
                                            <p:strVal val="#ppt_x"/>
                                          </p:val>
                                        </p:tav>
                                        <p:tav tm="100000">
                                          <p:val>
                                            <p:strVal val="#ppt_x"/>
                                          </p:val>
                                        </p:tav>
                                      </p:tavLst>
                                    </p:anim>
                                    <p:anim calcmode="lin" valueType="num">
                                      <p:cBhvr additive="base">
                                        <p:cTn id="10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ppt_x"/>
                                          </p:val>
                                        </p:tav>
                                        <p:tav tm="100000">
                                          <p:val>
                                            <p:strVal val="#ppt_x"/>
                                          </p:val>
                                        </p:tav>
                                      </p:tavLst>
                                    </p:anim>
                                    <p:anim calcmode="lin" valueType="num">
                                      <p:cBhvr additive="base">
                                        <p:cTn id="1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0"/>
                                        </p:tgtEl>
                                        <p:attrNameLst>
                                          <p:attrName>style.visibility</p:attrName>
                                        </p:attrNameLst>
                                      </p:cBhvr>
                                      <p:to>
                                        <p:strVal val="visible"/>
                                      </p:to>
                                    </p:set>
                                    <p:anim calcmode="lin" valueType="num">
                                      <p:cBhvr additive="base">
                                        <p:cTn id="118" dur="500" fill="hold"/>
                                        <p:tgtEl>
                                          <p:spTgt spid="10"/>
                                        </p:tgtEl>
                                        <p:attrNameLst>
                                          <p:attrName>ppt_x</p:attrName>
                                        </p:attrNameLst>
                                      </p:cBhvr>
                                      <p:tavLst>
                                        <p:tav tm="0">
                                          <p:val>
                                            <p:strVal val="#ppt_x"/>
                                          </p:val>
                                        </p:tav>
                                        <p:tav tm="100000">
                                          <p:val>
                                            <p:strVal val="#ppt_x"/>
                                          </p:val>
                                        </p:tav>
                                      </p:tavLst>
                                    </p:anim>
                                    <p:anim calcmode="lin" valueType="num">
                                      <p:cBhvr additive="base">
                                        <p:cTn id="1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2" grpId="0" animBg="1"/>
      <p:bldP spid="2" grpId="1" animBg="1"/>
      <p:bldP spid="5" grpId="0" animBg="1"/>
      <p:bldP spid="5" grpId="1" animBg="1"/>
      <p:bldP spid="11"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886" y="152400"/>
            <a:ext cx="8458200" cy="1676400"/>
          </a:xfrm>
        </p:spPr>
        <p:txBody>
          <a:bodyPr/>
          <a:lstStyle/>
          <a:p>
            <a:pPr algn="ctr">
              <a:spcBef>
                <a:spcPts val="0"/>
              </a:spcBef>
            </a:pPr>
            <a:r>
              <a:rPr lang="en-US" sz="3600" dirty="0" smtClean="0">
                <a:solidFill>
                  <a:srgbClr val="1F497D"/>
                </a:solidFill>
                <a:latin typeface="Comic Sans MS"/>
                <a:ea typeface="Times New Roman"/>
              </a:rPr>
              <a:t>Advanced </a:t>
            </a:r>
            <a:r>
              <a:rPr lang="en-US" sz="3600" dirty="0">
                <a:solidFill>
                  <a:srgbClr val="1F497D"/>
                </a:solidFill>
                <a:latin typeface="Comic Sans MS"/>
                <a:ea typeface="Times New Roman"/>
              </a:rPr>
              <a:t>Placement Statistics</a:t>
            </a:r>
            <a:endParaRPr lang="en-US" sz="3600" dirty="0">
              <a:latin typeface="Times New Roman"/>
              <a:ea typeface="Times New Roman"/>
            </a:endParaRPr>
          </a:p>
          <a:p>
            <a:pPr algn="ctr">
              <a:spcBef>
                <a:spcPts val="0"/>
              </a:spcBef>
            </a:pPr>
            <a:r>
              <a:rPr lang="en-US" sz="3600" dirty="0">
                <a:solidFill>
                  <a:srgbClr val="C00000"/>
                </a:solidFill>
                <a:latin typeface="Comic Sans MS"/>
                <a:ea typeface="Times New Roman"/>
              </a:rPr>
              <a:t>Chapter 2.2: Normal Distributions</a:t>
            </a:r>
            <a:endParaRPr lang="en-US" sz="3600" dirty="0">
              <a:latin typeface="Times New Roman"/>
              <a:ea typeface="Times New Roman"/>
            </a:endParaRPr>
          </a:p>
          <a:p>
            <a:endParaRPr lang="en-US" dirty="0"/>
          </a:p>
        </p:txBody>
      </p:sp>
      <p:sp>
        <p:nvSpPr>
          <p:cNvPr id="7" name="Rectangle 6"/>
          <p:cNvSpPr/>
          <p:nvPr/>
        </p:nvSpPr>
        <p:spPr>
          <a:xfrm>
            <a:off x="465406" y="1524000"/>
            <a:ext cx="8001000" cy="1200329"/>
          </a:xfrm>
          <a:prstGeom prst="rect">
            <a:avLst/>
          </a:prstGeom>
        </p:spPr>
        <p:txBody>
          <a:bodyPr wrap="square">
            <a:spAutoFit/>
          </a:bodyPr>
          <a:lstStyle/>
          <a:p>
            <a:pPr marL="228600" marR="0" algn="just">
              <a:spcBef>
                <a:spcPts val="0"/>
              </a:spcBef>
              <a:spcAft>
                <a:spcPts val="0"/>
              </a:spcAft>
            </a:pPr>
            <a:r>
              <a:rPr lang="en-US" sz="3600" dirty="0" smtClean="0">
                <a:solidFill>
                  <a:srgbClr val="7030A0"/>
                </a:solidFill>
                <a:effectLst/>
                <a:latin typeface="Comic Sans MS"/>
                <a:ea typeface="Times New Roman"/>
              </a:rPr>
              <a:t>EQ:</a:t>
            </a:r>
            <a:r>
              <a:rPr lang="en-US" sz="3600" dirty="0" smtClean="0">
                <a:effectLst/>
                <a:latin typeface="Comic Sans MS"/>
                <a:ea typeface="Times New Roman"/>
              </a:rPr>
              <a:t>  </a:t>
            </a:r>
            <a:r>
              <a:rPr lang="en-US" sz="3600" dirty="0" smtClean="0">
                <a:solidFill>
                  <a:srgbClr val="0070C0"/>
                </a:solidFill>
                <a:effectLst/>
                <a:latin typeface="Comic Sans MS"/>
                <a:ea typeface="Times New Roman"/>
              </a:rPr>
              <a:t>What are the characteristics of a </a:t>
            </a:r>
            <a:r>
              <a:rPr lang="en-US" sz="3600" dirty="0" smtClean="0">
                <a:solidFill>
                  <a:srgbClr val="D60093"/>
                </a:solidFill>
                <a:effectLst/>
                <a:latin typeface="Comic Sans MS"/>
                <a:ea typeface="Times New Roman"/>
              </a:rPr>
              <a:t>Normal Distribution</a:t>
            </a:r>
            <a:r>
              <a:rPr lang="en-US" sz="3600" dirty="0" smtClean="0">
                <a:solidFill>
                  <a:srgbClr val="0070C0"/>
                </a:solidFill>
                <a:effectLst/>
                <a:latin typeface="Comic Sans MS"/>
                <a:ea typeface="Times New Roman"/>
              </a:rPr>
              <a:t>?</a:t>
            </a:r>
            <a:endParaRPr lang="en-US" sz="3600" dirty="0">
              <a:effectLst/>
              <a:latin typeface="Times New Roman"/>
              <a:ea typeface="Times New Roman"/>
            </a:endParaRPr>
          </a:p>
        </p:txBody>
      </p:sp>
      <p:pic>
        <p:nvPicPr>
          <p:cNvPr id="1026" name="Picture 2" descr="https://encrypted-tbn0.gstatic.com/images?q=tbn:ANd9GcSDfF76woVQ8H_LeNFLcy9bgmRtddTn4gR1-adX_Z2QmDipUfj5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14158">
            <a:off x="3373863" y="2872287"/>
            <a:ext cx="1560373" cy="17992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8MtrBDK__3Xbfu73m9XxC79apP8h8Ox8KSkZSA6X6pxE0vUeqP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939" y="4650982"/>
            <a:ext cx="1770519" cy="1826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cS1P0spv_KyWXvYEYvZWjP2-u6OdAhnTj7QXMD0Ec_NWi5i03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52" y="2944173"/>
            <a:ext cx="1633538" cy="16555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QpoG7_KvBXGOoJYXFkwExTAgbi8Zbl5FbkCPOrquUqxOp7I_OeA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73094">
            <a:off x="2627009" y="4937988"/>
            <a:ext cx="1499246" cy="1668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9y3ZDPX9Q9limGUDiuc3mO13lQYKSCU2SfyUdjbD1T2rKLIk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64424">
            <a:off x="6795600" y="2457111"/>
            <a:ext cx="1540795" cy="172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10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6289" y="609600"/>
            <a:ext cx="5256567" cy="646331"/>
          </a:xfrm>
          <a:prstGeom prst="rect">
            <a:avLst/>
          </a:prstGeom>
        </p:spPr>
        <p:txBody>
          <a:bodyPr wrap="none">
            <a:spAutoFit/>
          </a:bodyPr>
          <a:lstStyle/>
          <a:p>
            <a:pPr marL="571500" indent="-571500">
              <a:buFont typeface="Wingdings" panose="05000000000000000000" pitchFamily="2" charset="2"/>
              <a:buChar char="v"/>
            </a:pPr>
            <a:r>
              <a:rPr lang="en-US" sz="3600" dirty="0">
                <a:solidFill>
                  <a:srgbClr val="7030A0"/>
                </a:solidFill>
                <a:latin typeface="Comic Sans MS"/>
                <a:ea typeface="Times New Roman"/>
                <a:cs typeface="Times New Roman"/>
              </a:rPr>
              <a:t>Calculator Functions </a:t>
            </a:r>
            <a:endParaRPr lang="en-US" sz="3600" dirty="0">
              <a:solidFill>
                <a:srgbClr val="7030A0"/>
              </a:solidFill>
            </a:endParaRPr>
          </a:p>
        </p:txBody>
      </p:sp>
      <p:sp>
        <p:nvSpPr>
          <p:cNvPr id="3" name="Rectangle 2"/>
          <p:cNvSpPr/>
          <p:nvPr/>
        </p:nvSpPr>
        <p:spPr>
          <a:xfrm>
            <a:off x="2819400" y="1459912"/>
            <a:ext cx="2060179" cy="646331"/>
          </a:xfrm>
          <a:prstGeom prst="rect">
            <a:avLst/>
          </a:prstGeom>
        </p:spPr>
        <p:txBody>
          <a:bodyPr wrap="none">
            <a:spAutoFit/>
          </a:bodyPr>
          <a:lstStyle/>
          <a:p>
            <a:r>
              <a:rPr lang="en-US" sz="3600" dirty="0">
                <a:solidFill>
                  <a:srgbClr val="0000FF"/>
                </a:solidFill>
                <a:latin typeface="Comic Sans MS"/>
                <a:ea typeface="Times New Roman"/>
                <a:cs typeface="Times New Roman"/>
              </a:rPr>
              <a:t>normcdf</a:t>
            </a:r>
            <a:r>
              <a:rPr lang="en-US" dirty="0">
                <a:solidFill>
                  <a:srgbClr val="0000FF"/>
                </a:solidFill>
                <a:latin typeface="Comic Sans MS"/>
                <a:ea typeface="Times New Roman"/>
                <a:cs typeface="Times New Roman"/>
              </a:rPr>
              <a:t> </a:t>
            </a:r>
            <a:endParaRPr lang="en-US" dirty="0"/>
          </a:p>
        </p:txBody>
      </p:sp>
      <p:sp>
        <p:nvSpPr>
          <p:cNvPr id="4" name="Rectangle 3"/>
          <p:cNvSpPr/>
          <p:nvPr/>
        </p:nvSpPr>
        <p:spPr>
          <a:xfrm>
            <a:off x="959114" y="2323237"/>
            <a:ext cx="7152920" cy="584775"/>
          </a:xfrm>
          <a:prstGeom prst="rect">
            <a:avLst/>
          </a:prstGeom>
          <a:solidFill>
            <a:srgbClr val="FFFF99"/>
          </a:solidFill>
        </p:spPr>
        <p:txBody>
          <a:bodyPr wrap="none">
            <a:spAutoFit/>
          </a:bodyPr>
          <a:lstStyle/>
          <a:p>
            <a:r>
              <a:rPr lang="en-US" sz="3200" dirty="0">
                <a:latin typeface="Comic Sans MS"/>
                <a:ea typeface="Times New Roman"/>
                <a:cs typeface="Times New Roman"/>
              </a:rPr>
              <a:t>“normal cumulative density function”</a:t>
            </a:r>
            <a:endParaRPr lang="en-US" sz="3200" dirty="0"/>
          </a:p>
        </p:txBody>
      </p:sp>
      <p:sp>
        <p:nvSpPr>
          <p:cNvPr id="5" name="Rectangle 4"/>
          <p:cNvSpPr/>
          <p:nvPr/>
        </p:nvSpPr>
        <p:spPr>
          <a:xfrm>
            <a:off x="381000" y="3352800"/>
            <a:ext cx="8382000" cy="1077218"/>
          </a:xfrm>
          <a:prstGeom prst="rect">
            <a:avLst/>
          </a:prstGeom>
        </p:spPr>
        <p:txBody>
          <a:bodyPr wrap="square">
            <a:spAutoFit/>
          </a:bodyPr>
          <a:lstStyle/>
          <a:p>
            <a:pPr algn="ctr"/>
            <a:r>
              <a:rPr lang="en-US" sz="3200" dirty="0">
                <a:latin typeface="Comic Sans MS"/>
                <a:ea typeface="Times New Roman"/>
              </a:rPr>
              <a:t>Arguments For a </a:t>
            </a:r>
            <a:endParaRPr lang="en-US" sz="3200" dirty="0" smtClean="0">
              <a:latin typeface="Comic Sans MS"/>
              <a:ea typeface="Times New Roman"/>
            </a:endParaRPr>
          </a:p>
          <a:p>
            <a:pPr algn="ctr"/>
            <a:r>
              <a:rPr lang="en-US" sz="3200" dirty="0" smtClean="0">
                <a:solidFill>
                  <a:srgbClr val="FF00FF"/>
                </a:solidFill>
                <a:latin typeface="Comic Sans MS"/>
                <a:ea typeface="Times New Roman"/>
              </a:rPr>
              <a:t>Nonstandard </a:t>
            </a:r>
            <a:r>
              <a:rPr lang="en-US" sz="3200" dirty="0">
                <a:solidFill>
                  <a:srgbClr val="FF00FF"/>
                </a:solidFill>
                <a:latin typeface="Comic Sans MS"/>
                <a:ea typeface="Times New Roman"/>
              </a:rPr>
              <a:t>Normal Distribution</a:t>
            </a:r>
            <a:r>
              <a:rPr lang="en-US" sz="3200" dirty="0">
                <a:latin typeface="Comic Sans MS"/>
                <a:ea typeface="Times New Roman"/>
              </a:rPr>
              <a:t>:</a:t>
            </a:r>
            <a:endParaRPr lang="en-US" sz="3200" dirty="0">
              <a:effectLst/>
              <a:latin typeface="Times New Roman"/>
              <a:ea typeface="Times New Roman"/>
            </a:endParaRPr>
          </a:p>
        </p:txBody>
      </p:sp>
      <p:sp>
        <p:nvSpPr>
          <p:cNvPr id="6" name="Rectangle 5"/>
          <p:cNvSpPr/>
          <p:nvPr/>
        </p:nvSpPr>
        <p:spPr>
          <a:xfrm>
            <a:off x="932221" y="4813011"/>
            <a:ext cx="7279557" cy="584775"/>
          </a:xfrm>
          <a:prstGeom prst="rect">
            <a:avLst/>
          </a:prstGeom>
        </p:spPr>
        <p:txBody>
          <a:bodyPr wrap="none">
            <a:spAutoFit/>
          </a:bodyPr>
          <a:lstStyle/>
          <a:p>
            <a:r>
              <a:rPr lang="en-US" sz="3200" dirty="0">
                <a:solidFill>
                  <a:srgbClr val="0000FF"/>
                </a:solidFill>
                <a:latin typeface="Comic Sans MS"/>
                <a:ea typeface="Times New Roman"/>
                <a:cs typeface="Times New Roman"/>
              </a:rPr>
              <a:t>normcdf </a:t>
            </a:r>
            <a:r>
              <a:rPr lang="en-US" sz="3200" dirty="0">
                <a:latin typeface="Comic Sans MS"/>
                <a:ea typeface="Times New Roman"/>
                <a:cs typeface="Times New Roman"/>
              </a:rPr>
              <a:t>(</a:t>
            </a:r>
            <a:r>
              <a:rPr lang="en-US" sz="3200" dirty="0">
                <a:solidFill>
                  <a:srgbClr val="FF6600"/>
                </a:solidFill>
                <a:latin typeface="Comic Sans MS"/>
                <a:ea typeface="Times New Roman"/>
                <a:cs typeface="Times New Roman"/>
              </a:rPr>
              <a:t>low bound</a:t>
            </a:r>
            <a:r>
              <a:rPr lang="en-US" sz="3200" dirty="0">
                <a:latin typeface="Comic Sans MS"/>
                <a:ea typeface="Times New Roman"/>
                <a:cs typeface="Times New Roman"/>
              </a:rPr>
              <a:t>, </a:t>
            </a:r>
            <a:r>
              <a:rPr lang="en-US" sz="3200" dirty="0">
                <a:solidFill>
                  <a:srgbClr val="008000"/>
                </a:solidFill>
                <a:latin typeface="Comic Sans MS"/>
                <a:ea typeface="Times New Roman"/>
                <a:cs typeface="Times New Roman"/>
              </a:rPr>
              <a:t>high bound</a:t>
            </a:r>
            <a:r>
              <a:rPr lang="en-US" sz="3200" dirty="0">
                <a:latin typeface="Comic Sans MS"/>
                <a:ea typeface="Times New Roman"/>
                <a:cs typeface="Times New Roman"/>
              </a:rPr>
              <a:t>, </a:t>
            </a:r>
            <a:r>
              <a:rPr lang="en-US" sz="3200" dirty="0">
                <a:solidFill>
                  <a:srgbClr val="800080"/>
                </a:solidFill>
                <a:latin typeface="Comic Sans MS"/>
                <a:ea typeface="Times New Roman"/>
                <a:cs typeface="Times New Roman"/>
              </a:rPr>
              <a:t>µ</a:t>
            </a:r>
            <a:r>
              <a:rPr lang="en-US" sz="3200" dirty="0">
                <a:latin typeface="Comic Sans MS"/>
                <a:ea typeface="Times New Roman"/>
                <a:cs typeface="Times New Roman"/>
              </a:rPr>
              <a:t>, </a:t>
            </a:r>
            <a:r>
              <a:rPr lang="en-US" sz="3200" dirty="0">
                <a:solidFill>
                  <a:srgbClr val="FF33CC"/>
                </a:solidFill>
                <a:latin typeface="Comic Sans MS"/>
                <a:ea typeface="Times New Roman"/>
                <a:cs typeface="Times New Roman"/>
              </a:rPr>
              <a:t>σ</a:t>
            </a:r>
            <a:r>
              <a:rPr lang="en-US" sz="3200" dirty="0">
                <a:latin typeface="Comic Sans MS"/>
                <a:ea typeface="Times New Roman"/>
                <a:cs typeface="Times New Roman"/>
              </a:rPr>
              <a:t>)</a:t>
            </a:r>
            <a:endParaRPr lang="en-US" sz="3200" dirty="0"/>
          </a:p>
        </p:txBody>
      </p:sp>
    </p:spTree>
    <p:extLst>
      <p:ext uri="{BB962C8B-B14F-4D97-AF65-F5344CB8AC3E}">
        <p14:creationId xmlns:p14="http://schemas.microsoft.com/office/powerpoint/2010/main" val="19221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21" y="1521768"/>
            <a:ext cx="8863324" cy="584775"/>
          </a:xfrm>
          <a:prstGeom prst="rect">
            <a:avLst/>
          </a:prstGeom>
        </p:spPr>
        <p:txBody>
          <a:bodyPr wrap="none">
            <a:spAutoFit/>
          </a:bodyPr>
          <a:lstStyle/>
          <a:p>
            <a:r>
              <a:rPr lang="en-US" sz="3200" dirty="0" smtClean="0">
                <a:highlight>
                  <a:srgbClr val="FFFF00"/>
                </a:highlight>
                <a:latin typeface="Comic Sans MS"/>
                <a:ea typeface="Times New Roman"/>
              </a:rPr>
              <a:t>RECALL</a:t>
            </a:r>
            <a:r>
              <a:rPr lang="en-US" sz="3200" dirty="0">
                <a:highlight>
                  <a:srgbClr val="FFFF00"/>
                </a:highlight>
                <a:latin typeface="Comic Sans MS"/>
                <a:ea typeface="Times New Roman"/>
              </a:rPr>
              <a:t>:</a:t>
            </a:r>
            <a:r>
              <a:rPr lang="en-US" sz="3200" dirty="0">
                <a:latin typeface="Comic Sans MS"/>
                <a:ea typeface="Times New Roman"/>
              </a:rPr>
              <a:t>  for a </a:t>
            </a:r>
            <a:r>
              <a:rPr lang="en-US" sz="3200" dirty="0">
                <a:solidFill>
                  <a:srgbClr val="FF9933"/>
                </a:solidFill>
                <a:latin typeface="Comic Sans MS"/>
                <a:ea typeface="Times New Roman"/>
              </a:rPr>
              <a:t>SND</a:t>
            </a:r>
            <a:r>
              <a:rPr lang="en-US" sz="3200" dirty="0">
                <a:latin typeface="Comic Sans MS"/>
                <a:ea typeface="Times New Roman"/>
              </a:rPr>
              <a:t>, </a:t>
            </a:r>
            <a:r>
              <a:rPr lang="en-US" sz="3200" dirty="0">
                <a:solidFill>
                  <a:srgbClr val="0066CC"/>
                </a:solidFill>
                <a:latin typeface="Comic Sans MS"/>
                <a:ea typeface="Times New Roman"/>
              </a:rPr>
              <a:t>µ</a:t>
            </a:r>
            <a:r>
              <a:rPr lang="en-US" sz="3200" dirty="0">
                <a:latin typeface="Comic Sans MS"/>
                <a:ea typeface="Times New Roman"/>
              </a:rPr>
              <a:t> = ____and </a:t>
            </a:r>
            <a:r>
              <a:rPr lang="en-US" sz="3200" dirty="0">
                <a:solidFill>
                  <a:srgbClr val="FFC000"/>
                </a:solidFill>
                <a:latin typeface="Comic Sans MS"/>
                <a:ea typeface="Times New Roman"/>
              </a:rPr>
              <a:t>σ</a:t>
            </a:r>
            <a:r>
              <a:rPr lang="en-US" sz="3200" dirty="0">
                <a:latin typeface="Comic Sans MS"/>
                <a:ea typeface="Times New Roman"/>
              </a:rPr>
              <a:t> = ____ </a:t>
            </a:r>
            <a:endParaRPr lang="en-US" sz="3200" dirty="0">
              <a:effectLst/>
              <a:latin typeface="Times New Roman"/>
              <a:ea typeface="Times New Roman"/>
            </a:endParaRPr>
          </a:p>
        </p:txBody>
      </p:sp>
      <p:sp>
        <p:nvSpPr>
          <p:cNvPr id="4" name="TextBox 3"/>
          <p:cNvSpPr txBox="1"/>
          <p:nvPr/>
        </p:nvSpPr>
        <p:spPr>
          <a:xfrm>
            <a:off x="5410200" y="1295400"/>
            <a:ext cx="419100" cy="707886"/>
          </a:xfrm>
          <a:prstGeom prst="rect">
            <a:avLst/>
          </a:prstGeom>
          <a:noFill/>
        </p:spPr>
        <p:txBody>
          <a:bodyPr wrap="square" rtlCol="0">
            <a:spAutoFit/>
          </a:bodyPr>
          <a:lstStyle/>
          <a:p>
            <a:r>
              <a:rPr lang="en-US" sz="4000" dirty="0" smtClean="0">
                <a:solidFill>
                  <a:srgbClr val="FF0000"/>
                </a:solidFill>
                <a:latin typeface="Arial Black" panose="020B0A04020102020204" pitchFamily="34" charset="0"/>
                <a:cs typeface="Aharoni" panose="02010803020104030203" pitchFamily="2" charset="-79"/>
              </a:rPr>
              <a:t>0</a:t>
            </a:r>
            <a:endParaRPr lang="en-US" sz="4000" dirty="0">
              <a:solidFill>
                <a:srgbClr val="FF0000"/>
              </a:solidFill>
              <a:latin typeface="Arial Black" panose="020B0A04020102020204" pitchFamily="34" charset="0"/>
              <a:cs typeface="Aharoni" panose="02010803020104030203" pitchFamily="2" charset="-79"/>
            </a:endParaRPr>
          </a:p>
        </p:txBody>
      </p:sp>
      <p:sp>
        <p:nvSpPr>
          <p:cNvPr id="5" name="TextBox 4"/>
          <p:cNvSpPr txBox="1"/>
          <p:nvPr/>
        </p:nvSpPr>
        <p:spPr>
          <a:xfrm>
            <a:off x="7744432" y="1306286"/>
            <a:ext cx="419100" cy="707886"/>
          </a:xfrm>
          <a:prstGeom prst="rect">
            <a:avLst/>
          </a:prstGeom>
          <a:noFill/>
        </p:spPr>
        <p:txBody>
          <a:bodyPr wrap="square" rtlCol="0">
            <a:spAutoFit/>
          </a:bodyPr>
          <a:lstStyle/>
          <a:p>
            <a:r>
              <a:rPr lang="en-US" sz="4000" dirty="0">
                <a:solidFill>
                  <a:srgbClr val="FF0000"/>
                </a:solidFill>
                <a:latin typeface="Arial Black" panose="020B0A04020102020204" pitchFamily="34" charset="0"/>
                <a:cs typeface="Aharoni" panose="02010803020104030203" pitchFamily="2" charset="-79"/>
              </a:rPr>
              <a:t>1</a:t>
            </a:r>
          </a:p>
        </p:txBody>
      </p:sp>
      <p:sp>
        <p:nvSpPr>
          <p:cNvPr id="6" name="Rectangle 5"/>
          <p:cNvSpPr/>
          <p:nvPr/>
        </p:nvSpPr>
        <p:spPr>
          <a:xfrm>
            <a:off x="290813" y="2292144"/>
            <a:ext cx="8534400" cy="1077218"/>
          </a:xfrm>
          <a:prstGeom prst="rect">
            <a:avLst/>
          </a:prstGeom>
        </p:spPr>
        <p:txBody>
          <a:bodyPr wrap="square">
            <a:spAutoFit/>
          </a:bodyPr>
          <a:lstStyle/>
          <a:p>
            <a:pPr algn="ctr"/>
            <a:r>
              <a:rPr lang="en-US" sz="3200" dirty="0">
                <a:latin typeface="Comic Sans MS"/>
                <a:ea typeface="Times New Roman"/>
              </a:rPr>
              <a:t>Arguments For a </a:t>
            </a:r>
            <a:r>
              <a:rPr lang="en-US" sz="3200" dirty="0">
                <a:solidFill>
                  <a:srgbClr val="FF00FF"/>
                </a:solidFill>
                <a:latin typeface="Comic Sans MS"/>
                <a:ea typeface="Times New Roman"/>
              </a:rPr>
              <a:t>Standard Normal Distribution</a:t>
            </a:r>
            <a:endParaRPr lang="en-US" sz="3200" dirty="0">
              <a:effectLst/>
              <a:latin typeface="Times New Roman"/>
              <a:ea typeface="Times New Roman"/>
            </a:endParaRPr>
          </a:p>
        </p:txBody>
      </p:sp>
      <p:sp>
        <p:nvSpPr>
          <p:cNvPr id="7" name="Rectangle 6"/>
          <p:cNvSpPr/>
          <p:nvPr/>
        </p:nvSpPr>
        <p:spPr>
          <a:xfrm>
            <a:off x="867173" y="3429000"/>
            <a:ext cx="7276351" cy="646331"/>
          </a:xfrm>
          <a:prstGeom prst="rect">
            <a:avLst/>
          </a:prstGeom>
        </p:spPr>
        <p:txBody>
          <a:bodyPr wrap="none">
            <a:spAutoFit/>
          </a:bodyPr>
          <a:lstStyle/>
          <a:p>
            <a:r>
              <a:rPr lang="en-US" sz="3600" dirty="0">
                <a:solidFill>
                  <a:srgbClr val="0000FF"/>
                </a:solidFill>
                <a:latin typeface="Comic Sans MS"/>
                <a:ea typeface="Times New Roman"/>
                <a:cs typeface="Times New Roman"/>
              </a:rPr>
              <a:t>normcdf</a:t>
            </a:r>
            <a:r>
              <a:rPr lang="en-US" sz="3600" dirty="0">
                <a:latin typeface="Comic Sans MS"/>
                <a:ea typeface="Times New Roman"/>
                <a:cs typeface="Times New Roman"/>
              </a:rPr>
              <a:t> (</a:t>
            </a:r>
            <a:r>
              <a:rPr lang="en-US" sz="3600" dirty="0">
                <a:solidFill>
                  <a:srgbClr val="FF6600"/>
                </a:solidFill>
                <a:latin typeface="Comic Sans MS"/>
                <a:ea typeface="Times New Roman"/>
                <a:cs typeface="Times New Roman"/>
              </a:rPr>
              <a:t>low bound</a:t>
            </a:r>
            <a:r>
              <a:rPr lang="en-US" sz="3600" dirty="0">
                <a:latin typeface="Comic Sans MS"/>
                <a:ea typeface="Times New Roman"/>
                <a:cs typeface="Times New Roman"/>
              </a:rPr>
              <a:t>, </a:t>
            </a:r>
            <a:r>
              <a:rPr lang="en-US" sz="3600" dirty="0">
                <a:solidFill>
                  <a:srgbClr val="008000"/>
                </a:solidFill>
                <a:latin typeface="Comic Sans MS"/>
                <a:ea typeface="Times New Roman"/>
                <a:cs typeface="Times New Roman"/>
              </a:rPr>
              <a:t>high bound</a:t>
            </a:r>
            <a:r>
              <a:rPr lang="en-US" sz="3600" dirty="0">
                <a:latin typeface="Comic Sans MS"/>
                <a:ea typeface="Times New Roman"/>
                <a:cs typeface="Times New Roman"/>
              </a:rPr>
              <a:t>) </a:t>
            </a:r>
            <a:endParaRPr lang="en-US" sz="3600" dirty="0"/>
          </a:p>
        </p:txBody>
      </p:sp>
      <p:sp>
        <p:nvSpPr>
          <p:cNvPr id="8" name="Rectangle 7"/>
          <p:cNvSpPr/>
          <p:nvPr/>
        </p:nvSpPr>
        <p:spPr>
          <a:xfrm>
            <a:off x="209011" y="4514594"/>
            <a:ext cx="8592674" cy="615553"/>
          </a:xfrm>
          <a:prstGeom prst="rect">
            <a:avLst/>
          </a:prstGeom>
        </p:spPr>
        <p:txBody>
          <a:bodyPr wrap="square">
            <a:spAutoFit/>
          </a:bodyPr>
          <a:lstStyle/>
          <a:p>
            <a:r>
              <a:rPr lang="en-US" sz="3400" dirty="0" smtClean="0">
                <a:solidFill>
                  <a:srgbClr val="0000FF"/>
                </a:solidFill>
                <a:latin typeface="Comic Sans MS"/>
                <a:ea typeface="Times New Roman"/>
              </a:rPr>
              <a:t>** </a:t>
            </a:r>
            <a:r>
              <a:rPr lang="en-US" sz="3400" dirty="0">
                <a:solidFill>
                  <a:srgbClr val="0000FF"/>
                </a:solidFill>
                <a:latin typeface="Comic Sans MS"/>
                <a:ea typeface="Times New Roman"/>
              </a:rPr>
              <a:t>normcdf is </a:t>
            </a:r>
            <a:r>
              <a:rPr lang="en-US" sz="3400" dirty="0">
                <a:solidFill>
                  <a:srgbClr val="FF0000"/>
                </a:solidFill>
                <a:highlight>
                  <a:srgbClr val="FFFF00"/>
                </a:highlight>
                <a:latin typeface="Comic Sans MS"/>
                <a:ea typeface="Times New Roman"/>
              </a:rPr>
              <a:t>CALCULATOR JARGON</a:t>
            </a:r>
            <a:r>
              <a:rPr lang="en-US" sz="3400" dirty="0">
                <a:solidFill>
                  <a:srgbClr val="0000FF"/>
                </a:solidFill>
                <a:highlight>
                  <a:srgbClr val="FFFF00"/>
                </a:highlight>
                <a:latin typeface="Comic Sans MS"/>
                <a:ea typeface="Times New Roman"/>
              </a:rPr>
              <a:t>.</a:t>
            </a:r>
            <a:r>
              <a:rPr lang="en-US" sz="3400" dirty="0">
                <a:solidFill>
                  <a:srgbClr val="0000FF"/>
                </a:solidFill>
                <a:latin typeface="Comic Sans MS"/>
                <a:ea typeface="Times New Roman"/>
              </a:rPr>
              <a:t> </a:t>
            </a:r>
            <a:r>
              <a:rPr lang="en-US" sz="3400" dirty="0" smtClean="0">
                <a:solidFill>
                  <a:srgbClr val="0000FF"/>
                </a:solidFill>
                <a:latin typeface="Comic Sans MS"/>
                <a:ea typeface="Times New Roman"/>
              </a:rPr>
              <a:t>**</a:t>
            </a:r>
            <a:endParaRPr lang="en-US" sz="3400" dirty="0">
              <a:effectLst/>
              <a:latin typeface="Times New Roman"/>
              <a:ea typeface="Times New Roman"/>
            </a:endParaRPr>
          </a:p>
        </p:txBody>
      </p:sp>
      <p:sp>
        <p:nvSpPr>
          <p:cNvPr id="9" name="Rectangle 8"/>
          <p:cNvSpPr/>
          <p:nvPr/>
        </p:nvSpPr>
        <p:spPr>
          <a:xfrm>
            <a:off x="267286" y="5543729"/>
            <a:ext cx="8534400" cy="1200329"/>
          </a:xfrm>
          <a:prstGeom prst="rect">
            <a:avLst/>
          </a:prstGeom>
        </p:spPr>
        <p:txBody>
          <a:bodyPr wrap="square">
            <a:spAutoFit/>
          </a:bodyPr>
          <a:lstStyle/>
          <a:p>
            <a:pPr algn="ctr"/>
            <a:r>
              <a:rPr lang="en-US" sz="3600" dirty="0">
                <a:solidFill>
                  <a:srgbClr val="CC0099"/>
                </a:solidFill>
                <a:latin typeface="Comic Sans MS"/>
                <a:ea typeface="Times New Roman"/>
              </a:rPr>
              <a:t>DO NOT </a:t>
            </a:r>
            <a:r>
              <a:rPr lang="en-US" sz="3600" dirty="0" smtClean="0">
                <a:solidFill>
                  <a:srgbClr val="CC0099"/>
                </a:solidFill>
                <a:latin typeface="Comic Sans MS"/>
                <a:ea typeface="Times New Roman"/>
              </a:rPr>
              <a:t>WRITE </a:t>
            </a:r>
            <a:r>
              <a:rPr lang="en-US" sz="3600" dirty="0">
                <a:solidFill>
                  <a:srgbClr val="CC0099"/>
                </a:solidFill>
                <a:latin typeface="Comic Sans MS"/>
                <a:ea typeface="Times New Roman"/>
              </a:rPr>
              <a:t>THIS NOTATION </a:t>
            </a:r>
            <a:r>
              <a:rPr lang="en-US" sz="3600" dirty="0" smtClean="0">
                <a:solidFill>
                  <a:srgbClr val="CC0099"/>
                </a:solidFill>
                <a:latin typeface="Comic Sans MS"/>
                <a:ea typeface="Times New Roman"/>
              </a:rPr>
              <a:t>AS YOUR “WORK” ON A TEST.</a:t>
            </a:r>
            <a:endParaRPr lang="en-US" sz="3600" dirty="0">
              <a:effectLst/>
              <a:latin typeface="Times New Roman"/>
              <a:ea typeface="Times New Roman"/>
            </a:endParaRPr>
          </a:p>
        </p:txBody>
      </p:sp>
      <p:sp>
        <p:nvSpPr>
          <p:cNvPr id="11" name="Rectangle 10"/>
          <p:cNvSpPr/>
          <p:nvPr/>
        </p:nvSpPr>
        <p:spPr>
          <a:xfrm>
            <a:off x="2209800" y="152400"/>
            <a:ext cx="5256567" cy="646331"/>
          </a:xfrm>
          <a:prstGeom prst="rect">
            <a:avLst/>
          </a:prstGeom>
        </p:spPr>
        <p:txBody>
          <a:bodyPr wrap="none">
            <a:spAutoFit/>
          </a:bodyPr>
          <a:lstStyle/>
          <a:p>
            <a:pPr marL="571500" indent="-571500">
              <a:buFont typeface="Wingdings" panose="05000000000000000000" pitchFamily="2" charset="2"/>
              <a:buChar char="v"/>
            </a:pPr>
            <a:r>
              <a:rPr lang="en-US" sz="3600" dirty="0">
                <a:solidFill>
                  <a:srgbClr val="7030A0"/>
                </a:solidFill>
                <a:latin typeface="Comic Sans MS"/>
                <a:ea typeface="Times New Roman"/>
                <a:cs typeface="Times New Roman"/>
              </a:rPr>
              <a:t>Calculator Functions </a:t>
            </a:r>
            <a:endParaRPr lang="en-US" sz="3600" dirty="0">
              <a:solidFill>
                <a:srgbClr val="7030A0"/>
              </a:solidFill>
            </a:endParaRPr>
          </a:p>
        </p:txBody>
      </p:sp>
    </p:spTree>
    <p:extLst>
      <p:ext uri="{BB962C8B-B14F-4D97-AF65-F5344CB8AC3E}">
        <p14:creationId xmlns:p14="http://schemas.microsoft.com/office/powerpoint/2010/main" val="208400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1077218"/>
          </a:xfrm>
          <a:prstGeom prst="rect">
            <a:avLst/>
          </a:prstGeom>
          <a:noFill/>
        </p:spPr>
        <p:txBody>
          <a:bodyPr wrap="square" rtlCol="0">
            <a:spAutoFit/>
          </a:bodyPr>
          <a:lstStyle/>
          <a:p>
            <a:pPr algn="ctr"/>
            <a:r>
              <a:rPr lang="en-US" sz="3200" dirty="0" smtClean="0">
                <a:latin typeface="Arial Black" panose="020B0A04020102020204" pitchFamily="34" charset="0"/>
              </a:rPr>
              <a:t>Day 7 Agenda:</a:t>
            </a:r>
          </a:p>
          <a:p>
            <a:pPr marL="457200" indent="-457200">
              <a:buFont typeface="Arial" panose="020B0604020202020204" pitchFamily="34" charset="0"/>
              <a:buChar char="•"/>
            </a:pPr>
            <a:r>
              <a:rPr lang="en-US" sz="3200" dirty="0" smtClean="0">
                <a:solidFill>
                  <a:srgbClr val="FF0000"/>
                </a:solidFill>
                <a:latin typeface="Arial Black" panose="020B0A04020102020204" pitchFamily="34" charset="0"/>
              </a:rPr>
              <a:t>THQ #1 </a:t>
            </a:r>
            <a:r>
              <a:rPr lang="en-US" sz="3200" dirty="0">
                <a:solidFill>
                  <a:srgbClr val="FF0000"/>
                </a:solidFill>
                <a:latin typeface="Arial Black" panose="020B0A04020102020204" pitchFamily="34" charset="0"/>
              </a:rPr>
              <a:t>d</a:t>
            </a:r>
            <a:r>
              <a:rPr lang="en-US" sz="3200" dirty="0" smtClean="0">
                <a:solidFill>
                  <a:srgbClr val="FF0000"/>
                </a:solidFill>
                <a:latin typeface="Arial Black" panose="020B0A04020102020204" pitchFamily="34" charset="0"/>
              </a:rPr>
              <a:t>ue beginning of class Tues</a:t>
            </a:r>
            <a:endParaRPr lang="en-US" sz="3200" dirty="0">
              <a:solidFill>
                <a:srgbClr val="FF0000"/>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206995" y="2209800"/>
            <a:ext cx="8810625" cy="3581400"/>
          </a:xfrm>
          <a:prstGeom prst="rect">
            <a:avLst/>
          </a:prstGeom>
        </p:spPr>
      </p:pic>
    </p:spTree>
    <p:extLst>
      <p:ext uri="{BB962C8B-B14F-4D97-AF65-F5344CB8AC3E}">
        <p14:creationId xmlns:p14="http://schemas.microsoft.com/office/powerpoint/2010/main" val="2062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533400"/>
            <a:ext cx="2603598" cy="646331"/>
          </a:xfrm>
          <a:prstGeom prst="rect">
            <a:avLst/>
          </a:prstGeom>
        </p:spPr>
        <p:txBody>
          <a:bodyPr wrap="none">
            <a:spAutoFit/>
          </a:bodyPr>
          <a:lstStyle/>
          <a:p>
            <a:pPr marL="342900" marR="0" lvl="0" indent="-342900">
              <a:spcBef>
                <a:spcPts val="0"/>
              </a:spcBef>
              <a:spcAft>
                <a:spcPts val="0"/>
              </a:spcAft>
              <a:buFont typeface="Wingdings"/>
              <a:buChar char=""/>
              <a:tabLst>
                <a:tab pos="228600" algn="l"/>
                <a:tab pos="356235" algn="l"/>
              </a:tabLst>
            </a:pPr>
            <a:r>
              <a:rPr lang="en-US" sz="3600" dirty="0" smtClean="0">
                <a:solidFill>
                  <a:srgbClr val="00B050"/>
                </a:solidFill>
                <a:latin typeface="Comic Sans MS"/>
                <a:ea typeface="Times New Roman"/>
              </a:rPr>
              <a:t>Examples</a:t>
            </a:r>
            <a:endParaRPr lang="en-US" sz="3600" dirty="0">
              <a:effectLst/>
              <a:latin typeface="Times New Roman"/>
              <a:ea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4295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8336854" cy="232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951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1200329"/>
          </a:xfrm>
          <a:prstGeom prst="rect">
            <a:avLst/>
          </a:prstGeom>
        </p:spPr>
        <p:txBody>
          <a:bodyPr wrap="square">
            <a:spAutoFit/>
          </a:bodyPr>
          <a:lstStyle/>
          <a:p>
            <a:pPr marL="342900" marR="0" lvl="0" indent="-342900">
              <a:spcBef>
                <a:spcPts val="0"/>
              </a:spcBef>
              <a:spcAft>
                <a:spcPts val="0"/>
              </a:spcAft>
              <a:buFont typeface="Symbol"/>
              <a:buChar char=""/>
              <a:tabLst>
                <a:tab pos="237490" algn="l"/>
              </a:tabLst>
            </a:pPr>
            <a:r>
              <a:rPr lang="en-US" sz="3600" dirty="0">
                <a:latin typeface="Comic Sans MS"/>
                <a:ea typeface="Times New Roman"/>
              </a:rPr>
              <a:t>How can you find a </a:t>
            </a:r>
            <a:r>
              <a:rPr lang="en-US" sz="3600" dirty="0">
                <a:solidFill>
                  <a:srgbClr val="008000"/>
                </a:solidFill>
                <a:latin typeface="Comic Sans MS"/>
                <a:ea typeface="Times New Roman"/>
              </a:rPr>
              <a:t>raw score</a:t>
            </a:r>
            <a:r>
              <a:rPr lang="en-US" sz="3600" dirty="0">
                <a:latin typeface="Comic Sans MS"/>
                <a:ea typeface="Times New Roman"/>
              </a:rPr>
              <a:t> from a </a:t>
            </a:r>
            <a:r>
              <a:rPr lang="en-US" sz="3600" dirty="0">
                <a:solidFill>
                  <a:srgbClr val="FF00FF"/>
                </a:solidFill>
                <a:latin typeface="Comic Sans MS"/>
                <a:ea typeface="Times New Roman"/>
              </a:rPr>
              <a:t>z-score</a:t>
            </a:r>
            <a:r>
              <a:rPr lang="en-US" sz="3600" dirty="0">
                <a:latin typeface="Comic Sans MS"/>
                <a:ea typeface="Times New Roman"/>
              </a:rPr>
              <a:t>?</a:t>
            </a:r>
            <a:endParaRPr lang="en-US" sz="3600" dirty="0">
              <a:effectLst/>
              <a:latin typeface="Times New Roman"/>
              <a:ea typeface="Times New Roman"/>
            </a:endParaRPr>
          </a:p>
        </p:txBody>
      </p:sp>
      <p:sp>
        <p:nvSpPr>
          <p:cNvPr id="3" name="Rectangle 2"/>
          <p:cNvSpPr/>
          <p:nvPr/>
        </p:nvSpPr>
        <p:spPr>
          <a:xfrm>
            <a:off x="228600" y="2304365"/>
            <a:ext cx="8198078" cy="646331"/>
          </a:xfrm>
          <a:prstGeom prst="rect">
            <a:avLst/>
          </a:prstGeom>
        </p:spPr>
        <p:txBody>
          <a:bodyPr wrap="none">
            <a:spAutoFit/>
          </a:bodyPr>
          <a:lstStyle/>
          <a:p>
            <a:r>
              <a:rPr lang="en-US" sz="3600" dirty="0">
                <a:highlight>
                  <a:srgbClr val="FFFF00"/>
                </a:highlight>
                <a:latin typeface="Comic Sans MS"/>
                <a:ea typeface="Times New Roman"/>
              </a:rPr>
              <a:t>Recall:</a:t>
            </a:r>
            <a:r>
              <a:rPr lang="en-US" sz="3600" dirty="0">
                <a:latin typeface="Comic Sans MS"/>
                <a:ea typeface="Times New Roman"/>
              </a:rPr>
              <a:t>   </a:t>
            </a:r>
            <a:r>
              <a:rPr lang="en-US" sz="3600" dirty="0">
                <a:solidFill>
                  <a:srgbClr val="FF00FF"/>
                </a:solidFill>
                <a:latin typeface="Comic Sans MS"/>
                <a:ea typeface="Times New Roman"/>
              </a:rPr>
              <a:t>z-score</a:t>
            </a:r>
            <a:r>
              <a:rPr lang="en-US" sz="3600" dirty="0">
                <a:latin typeface="Comic Sans MS"/>
                <a:ea typeface="Times New Roman"/>
              </a:rPr>
              <a:t> = ______________</a:t>
            </a:r>
            <a:endParaRPr lang="en-US" sz="3600" dirty="0">
              <a:effectLst/>
              <a:latin typeface="Times New Roman"/>
              <a:ea typeface="Times New 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22734"/>
            <a:ext cx="1295400" cy="141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5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2603598" cy="646331"/>
          </a:xfrm>
          <a:prstGeom prst="rect">
            <a:avLst/>
          </a:prstGeom>
        </p:spPr>
        <p:txBody>
          <a:bodyPr wrap="none">
            <a:spAutoFit/>
          </a:bodyPr>
          <a:lstStyle/>
          <a:p>
            <a:pPr marL="342900" marR="0" lvl="0" indent="-342900">
              <a:spcBef>
                <a:spcPts val="0"/>
              </a:spcBef>
              <a:spcAft>
                <a:spcPts val="0"/>
              </a:spcAft>
              <a:buFont typeface="Wingdings"/>
              <a:buChar char=""/>
              <a:tabLst>
                <a:tab pos="228600" algn="l"/>
                <a:tab pos="356235" algn="l"/>
              </a:tabLst>
            </a:pPr>
            <a:r>
              <a:rPr lang="en-US" sz="3600" dirty="0" smtClean="0">
                <a:solidFill>
                  <a:srgbClr val="0033CC"/>
                </a:solidFill>
                <a:latin typeface="Comic Sans MS"/>
                <a:ea typeface="Times New Roman"/>
              </a:rPr>
              <a:t>Examples</a:t>
            </a:r>
            <a:endParaRPr lang="en-US" sz="3600" dirty="0">
              <a:effectLst/>
              <a:latin typeface="Times New Roman"/>
              <a:ea typeface="Times New Roman"/>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305800" cy="140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250386256"/>
              </p:ext>
            </p:extLst>
          </p:nvPr>
        </p:nvGraphicFramePr>
        <p:xfrm>
          <a:off x="925286" y="3352800"/>
          <a:ext cx="1731999" cy="1207151"/>
        </p:xfrm>
        <a:graphic>
          <a:graphicData uri="http://schemas.openxmlformats.org/presentationml/2006/ole">
            <mc:AlternateContent xmlns:mc="http://schemas.openxmlformats.org/markup-compatibility/2006">
              <mc:Choice xmlns:v="urn:schemas-microsoft-com:vml" Requires="v">
                <p:oleObj spid="_x0000_s2328" name="Equation" r:id="rId4" imgW="838080" imgH="583920" progId="Equation.3">
                  <p:embed/>
                </p:oleObj>
              </mc:Choice>
              <mc:Fallback>
                <p:oleObj name="Equation" r:id="rId4" imgW="838080" imgH="583920" progId="Equation.3">
                  <p:embed/>
                  <p:pic>
                    <p:nvPicPr>
                      <p:cNvPr id="0" name=""/>
                      <p:cNvPicPr/>
                      <p:nvPr/>
                    </p:nvPicPr>
                    <p:blipFill>
                      <a:blip r:embed="rId5"/>
                      <a:stretch>
                        <a:fillRect/>
                      </a:stretch>
                    </p:blipFill>
                    <p:spPr>
                      <a:xfrm>
                        <a:off x="925286" y="3352800"/>
                        <a:ext cx="1731999" cy="1207151"/>
                      </a:xfrm>
                      <a:prstGeom prst="rect">
                        <a:avLst/>
                      </a:prstGeom>
                      <a:solidFill>
                        <a:srgbClr val="FFFF00"/>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99305021"/>
              </p:ext>
            </p:extLst>
          </p:nvPr>
        </p:nvGraphicFramePr>
        <p:xfrm>
          <a:off x="4588328" y="659714"/>
          <a:ext cx="3592431" cy="1081217"/>
        </p:xfrm>
        <a:graphic>
          <a:graphicData uri="http://schemas.openxmlformats.org/presentationml/2006/ole">
            <mc:AlternateContent xmlns:mc="http://schemas.openxmlformats.org/markup-compatibility/2006">
              <mc:Choice xmlns:v="urn:schemas-microsoft-com:vml" Requires="v">
                <p:oleObj spid="_x0000_s2329" name="Equation" r:id="rId6" imgW="1307880" imgH="393480" progId="Equation.3">
                  <p:embed/>
                </p:oleObj>
              </mc:Choice>
              <mc:Fallback>
                <p:oleObj name="Equation" r:id="rId6" imgW="1307880" imgH="393480" progId="Equation.3">
                  <p:embed/>
                  <p:pic>
                    <p:nvPicPr>
                      <p:cNvPr id="0" name=""/>
                      <p:cNvPicPr/>
                      <p:nvPr/>
                    </p:nvPicPr>
                    <p:blipFill>
                      <a:blip r:embed="rId7"/>
                      <a:stretch>
                        <a:fillRect/>
                      </a:stretch>
                    </p:blipFill>
                    <p:spPr>
                      <a:xfrm>
                        <a:off x="4588328" y="659714"/>
                        <a:ext cx="3592431" cy="1081217"/>
                      </a:xfrm>
                      <a:prstGeom prst="rect">
                        <a:avLst/>
                      </a:prstGeom>
                      <a:solidFill>
                        <a:srgbClr val="66FF33"/>
                      </a:solidFill>
                    </p:spPr>
                  </p:pic>
                </p:oleObj>
              </mc:Fallback>
            </mc:AlternateContent>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352800"/>
            <a:ext cx="176463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681234294"/>
              </p:ext>
            </p:extLst>
          </p:nvPr>
        </p:nvGraphicFramePr>
        <p:xfrm>
          <a:off x="3898998" y="3352800"/>
          <a:ext cx="1731962" cy="1206500"/>
        </p:xfrm>
        <a:graphic>
          <a:graphicData uri="http://schemas.openxmlformats.org/presentationml/2006/ole">
            <mc:AlternateContent xmlns:mc="http://schemas.openxmlformats.org/markup-compatibility/2006">
              <mc:Choice xmlns:v="urn:schemas-microsoft-com:vml" Requires="v">
                <p:oleObj spid="_x0000_s2330" name="Equation" r:id="rId9" imgW="838080" imgH="583920" progId="Equation.3">
                  <p:embed/>
                </p:oleObj>
              </mc:Choice>
              <mc:Fallback>
                <p:oleObj name="Equation" r:id="rId9" imgW="838080" imgH="583920" progId="Equation.3">
                  <p:embed/>
                  <p:pic>
                    <p:nvPicPr>
                      <p:cNvPr id="0" name="Object 2"/>
                      <p:cNvPicPr>
                        <a:picLocks noChangeAspect="1" noChangeArrowheads="1"/>
                      </p:cNvPicPr>
                      <p:nvPr/>
                    </p:nvPicPr>
                    <p:blipFill>
                      <a:blip r:embed="rId10"/>
                      <a:srcRect/>
                      <a:stretch>
                        <a:fillRect/>
                      </a:stretch>
                    </p:blipFill>
                    <p:spPr bwMode="auto">
                      <a:xfrm>
                        <a:off x="3898998" y="3352800"/>
                        <a:ext cx="1731962" cy="1206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06332864"/>
              </p:ext>
            </p:extLst>
          </p:nvPr>
        </p:nvGraphicFramePr>
        <p:xfrm>
          <a:off x="6929438" y="3352800"/>
          <a:ext cx="1890712" cy="1206500"/>
        </p:xfrm>
        <a:graphic>
          <a:graphicData uri="http://schemas.openxmlformats.org/presentationml/2006/ole">
            <mc:AlternateContent xmlns:mc="http://schemas.openxmlformats.org/markup-compatibility/2006">
              <mc:Choice xmlns:v="urn:schemas-microsoft-com:vml" Requires="v">
                <p:oleObj spid="_x0000_s2331" name="Equation" r:id="rId11" imgW="914400" imgH="583920" progId="Equation.3">
                  <p:embed/>
                </p:oleObj>
              </mc:Choice>
              <mc:Fallback>
                <p:oleObj name="Equation" r:id="rId11" imgW="914400" imgH="583920" progId="Equation.3">
                  <p:embed/>
                  <p:pic>
                    <p:nvPicPr>
                      <p:cNvPr id="0" name="Object 5"/>
                      <p:cNvPicPr>
                        <a:picLocks noChangeAspect="1" noChangeArrowheads="1"/>
                      </p:cNvPicPr>
                      <p:nvPr/>
                    </p:nvPicPr>
                    <p:blipFill>
                      <a:blip r:embed="rId12"/>
                      <a:srcRect/>
                      <a:stretch>
                        <a:fillRect/>
                      </a:stretch>
                    </p:blipFill>
                    <p:spPr bwMode="auto">
                      <a:xfrm>
                        <a:off x="6929438" y="3352800"/>
                        <a:ext cx="1890712" cy="1206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31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additive="base">
                                        <p:cTn id="24" dur="500" fill="hold"/>
                                        <p:tgtEl>
                                          <p:spTgt spid="2050"/>
                                        </p:tgtEl>
                                        <p:attrNameLst>
                                          <p:attrName>ppt_x</p:attrName>
                                        </p:attrNameLst>
                                      </p:cBhvr>
                                      <p:tavLst>
                                        <p:tav tm="0">
                                          <p:val>
                                            <p:strVal val="#ppt_x"/>
                                          </p:val>
                                        </p:tav>
                                        <p:tav tm="100000">
                                          <p:val>
                                            <p:strVal val="#ppt_x"/>
                                          </p:val>
                                        </p:tav>
                                      </p:tavLst>
                                    </p:anim>
                                    <p:anim calcmode="lin" valueType="num">
                                      <p:cBhvr additive="base">
                                        <p:cTn id="2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982" y="304800"/>
            <a:ext cx="8305800" cy="1200329"/>
          </a:xfrm>
          <a:prstGeom prst="rect">
            <a:avLst/>
          </a:prstGeom>
        </p:spPr>
        <p:txBody>
          <a:bodyPr wrap="square">
            <a:spAutoFit/>
          </a:bodyPr>
          <a:lstStyle/>
          <a:p>
            <a:pPr marL="342900" marR="0" lvl="0" indent="-342900">
              <a:spcBef>
                <a:spcPts val="0"/>
              </a:spcBef>
              <a:spcAft>
                <a:spcPts val="0"/>
              </a:spcAft>
              <a:buFont typeface="Symbol"/>
              <a:buChar char=""/>
              <a:tabLst>
                <a:tab pos="237490" algn="l"/>
              </a:tabLst>
            </a:pPr>
            <a:r>
              <a:rPr lang="en-US" sz="3600" dirty="0">
                <a:latin typeface="Comic Sans MS"/>
                <a:ea typeface="Times New Roman"/>
              </a:rPr>
              <a:t>How do you find the </a:t>
            </a:r>
            <a:r>
              <a:rPr lang="en-US" sz="3600" dirty="0">
                <a:solidFill>
                  <a:srgbClr val="FF66CC"/>
                </a:solidFill>
                <a:latin typeface="Comic Sans MS"/>
                <a:ea typeface="Times New Roman"/>
              </a:rPr>
              <a:t>z-value</a:t>
            </a:r>
            <a:r>
              <a:rPr lang="en-US" sz="3600" dirty="0">
                <a:latin typeface="Comic Sans MS"/>
                <a:ea typeface="Times New Roman"/>
              </a:rPr>
              <a:t> when given the </a:t>
            </a:r>
            <a:r>
              <a:rPr lang="en-US" sz="3600" dirty="0">
                <a:solidFill>
                  <a:srgbClr val="00B050"/>
                </a:solidFill>
                <a:latin typeface="Comic Sans MS"/>
                <a:ea typeface="Times New Roman"/>
              </a:rPr>
              <a:t>area</a:t>
            </a:r>
            <a:r>
              <a:rPr lang="en-US" sz="3600" dirty="0">
                <a:latin typeface="Comic Sans MS"/>
                <a:ea typeface="Times New Roman"/>
              </a:rPr>
              <a:t>?</a:t>
            </a:r>
            <a:endParaRPr lang="en-US" sz="3600" dirty="0">
              <a:effectLst/>
              <a:latin typeface="Times New Roman"/>
              <a:ea typeface="Times New Roman"/>
            </a:endParaRPr>
          </a:p>
        </p:txBody>
      </p:sp>
      <p:sp>
        <p:nvSpPr>
          <p:cNvPr id="3" name="Rectangle 2"/>
          <p:cNvSpPr/>
          <p:nvPr/>
        </p:nvSpPr>
        <p:spPr>
          <a:xfrm>
            <a:off x="2286000" y="1730718"/>
            <a:ext cx="4455066" cy="646331"/>
          </a:xfrm>
          <a:prstGeom prst="rect">
            <a:avLst/>
          </a:prstGeom>
        </p:spPr>
        <p:txBody>
          <a:bodyPr wrap="none">
            <a:spAutoFit/>
          </a:bodyPr>
          <a:lstStyle/>
          <a:p>
            <a:r>
              <a:rPr lang="en-US" sz="3600" dirty="0">
                <a:solidFill>
                  <a:srgbClr val="C00000"/>
                </a:solidFill>
                <a:latin typeface="Comic Sans MS"/>
                <a:ea typeface="Times New Roman"/>
                <a:cs typeface="Times New Roman"/>
              </a:rPr>
              <a:t>Calculator Function</a:t>
            </a:r>
            <a:r>
              <a:rPr lang="en-US" sz="3600" dirty="0">
                <a:latin typeface="Comic Sans MS"/>
                <a:ea typeface="Times New Roman"/>
                <a:cs typeface="Times New Roman"/>
              </a:rPr>
              <a:t> </a:t>
            </a:r>
            <a:endParaRPr lang="en-US" sz="3600" dirty="0"/>
          </a:p>
        </p:txBody>
      </p:sp>
      <p:sp>
        <p:nvSpPr>
          <p:cNvPr id="4" name="Rectangle 3"/>
          <p:cNvSpPr/>
          <p:nvPr/>
        </p:nvSpPr>
        <p:spPr>
          <a:xfrm>
            <a:off x="452532" y="2666219"/>
            <a:ext cx="5572359" cy="1754326"/>
          </a:xfrm>
          <a:prstGeom prst="rect">
            <a:avLst/>
          </a:prstGeom>
        </p:spPr>
        <p:txBody>
          <a:bodyPr wrap="none">
            <a:spAutoFit/>
          </a:bodyPr>
          <a:lstStyle/>
          <a:p>
            <a:r>
              <a:rPr lang="en-US" sz="3600" dirty="0" smtClean="0">
                <a:solidFill>
                  <a:srgbClr val="0000FF"/>
                </a:solidFill>
                <a:latin typeface="Comic Sans MS"/>
                <a:ea typeface="Times New Roman"/>
                <a:cs typeface="Times New Roman"/>
              </a:rPr>
              <a:t> For ND: invnorm</a:t>
            </a:r>
            <a:r>
              <a:rPr lang="en-US" sz="3600" dirty="0">
                <a:latin typeface="Comic Sans MS"/>
                <a:ea typeface="Times New Roman"/>
                <a:cs typeface="Times New Roman"/>
              </a:rPr>
              <a:t>(</a:t>
            </a:r>
            <a:r>
              <a:rPr lang="en-US" sz="3600" dirty="0">
                <a:solidFill>
                  <a:srgbClr val="FF6600"/>
                </a:solidFill>
                <a:latin typeface="Comic Sans MS"/>
                <a:ea typeface="Times New Roman"/>
                <a:cs typeface="Times New Roman"/>
              </a:rPr>
              <a:t>%</a:t>
            </a:r>
            <a:r>
              <a:rPr lang="en-US" sz="3600" dirty="0">
                <a:latin typeface="Comic Sans MS"/>
                <a:ea typeface="Times New Roman"/>
                <a:cs typeface="Times New Roman"/>
              </a:rPr>
              <a:t>, </a:t>
            </a:r>
            <a:r>
              <a:rPr lang="en-US" sz="3600" dirty="0">
                <a:solidFill>
                  <a:srgbClr val="008000"/>
                </a:solidFill>
                <a:latin typeface="Comic Sans MS"/>
                <a:ea typeface="Times New Roman"/>
                <a:cs typeface="Times New Roman"/>
              </a:rPr>
              <a:t>µ</a:t>
            </a:r>
            <a:r>
              <a:rPr lang="en-US" sz="3600" dirty="0">
                <a:latin typeface="Comic Sans MS"/>
                <a:ea typeface="Times New Roman"/>
                <a:cs typeface="Times New Roman"/>
              </a:rPr>
              <a:t>, </a:t>
            </a:r>
            <a:r>
              <a:rPr lang="en-US" sz="3600" dirty="0">
                <a:solidFill>
                  <a:srgbClr val="993366"/>
                </a:solidFill>
                <a:latin typeface="Comic Sans MS"/>
                <a:ea typeface="Times New Roman"/>
                <a:cs typeface="Times New Roman"/>
              </a:rPr>
              <a:t>σ</a:t>
            </a:r>
            <a:r>
              <a:rPr lang="en-US" sz="3600" dirty="0" smtClean="0">
                <a:latin typeface="Comic Sans MS"/>
                <a:ea typeface="Times New Roman"/>
                <a:cs typeface="Times New Roman"/>
              </a:rPr>
              <a:t>)</a:t>
            </a:r>
          </a:p>
          <a:p>
            <a:endParaRPr lang="en-US" sz="3600" dirty="0">
              <a:latin typeface="Comic Sans MS"/>
              <a:cs typeface="Times New Roman"/>
            </a:endParaRPr>
          </a:p>
          <a:p>
            <a:r>
              <a:rPr lang="en-US" sz="3600" dirty="0" smtClean="0">
                <a:solidFill>
                  <a:srgbClr val="D60093"/>
                </a:solidFill>
                <a:latin typeface="Comic Sans MS"/>
                <a:cs typeface="Times New Roman"/>
              </a:rPr>
              <a:t> For SND: invnorm </a:t>
            </a:r>
            <a:r>
              <a:rPr lang="en-US" sz="3600" dirty="0" smtClean="0">
                <a:latin typeface="Comic Sans MS"/>
                <a:cs typeface="Times New Roman"/>
              </a:rPr>
              <a:t>(</a:t>
            </a:r>
            <a:r>
              <a:rPr lang="en-US" sz="3600" dirty="0" smtClean="0">
                <a:solidFill>
                  <a:srgbClr val="FF6600"/>
                </a:solidFill>
                <a:latin typeface="Comic Sans MS"/>
                <a:cs typeface="Times New Roman"/>
              </a:rPr>
              <a:t>%</a:t>
            </a:r>
            <a:r>
              <a:rPr lang="en-US" sz="3600" dirty="0" smtClean="0">
                <a:latin typeface="Comic Sans MS"/>
                <a:cs typeface="Times New Roman"/>
              </a:rPr>
              <a:t>)</a:t>
            </a:r>
            <a:endParaRPr lang="en-US" sz="3600" dirty="0"/>
          </a:p>
        </p:txBody>
      </p:sp>
      <p:sp>
        <p:nvSpPr>
          <p:cNvPr id="5" name="Rectangle 4"/>
          <p:cNvSpPr/>
          <p:nvPr/>
        </p:nvSpPr>
        <p:spPr>
          <a:xfrm>
            <a:off x="2307771" y="4953000"/>
            <a:ext cx="3461204" cy="646331"/>
          </a:xfrm>
          <a:prstGeom prst="rect">
            <a:avLst/>
          </a:prstGeom>
          <a:solidFill>
            <a:srgbClr val="FFFF00"/>
          </a:solidFill>
        </p:spPr>
        <p:txBody>
          <a:bodyPr wrap="none">
            <a:spAutoFit/>
          </a:bodyPr>
          <a:lstStyle/>
          <a:p>
            <a:r>
              <a:rPr lang="en-US" sz="3600" i="1" dirty="0">
                <a:solidFill>
                  <a:srgbClr val="FF0000"/>
                </a:solidFill>
                <a:latin typeface="Comic Sans MS"/>
                <a:ea typeface="Times New Roman"/>
                <a:cs typeface="Times New Roman"/>
              </a:rPr>
              <a:t>CALC JARGON</a:t>
            </a:r>
            <a:endParaRPr lang="en-US" sz="3600" dirty="0"/>
          </a:p>
        </p:txBody>
      </p:sp>
    </p:spTree>
    <p:extLst>
      <p:ext uri="{BB962C8B-B14F-4D97-AF65-F5344CB8AC3E}">
        <p14:creationId xmlns:p14="http://schemas.microsoft.com/office/powerpoint/2010/main" val="31689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10234"/>
            <a:ext cx="2603598" cy="646331"/>
          </a:xfrm>
          <a:prstGeom prst="rect">
            <a:avLst/>
          </a:prstGeom>
        </p:spPr>
        <p:txBody>
          <a:bodyPr wrap="none">
            <a:spAutoFit/>
          </a:bodyPr>
          <a:lstStyle/>
          <a:p>
            <a:pPr marL="342900" marR="0" lvl="0" indent="-342900">
              <a:spcBef>
                <a:spcPts val="0"/>
              </a:spcBef>
              <a:spcAft>
                <a:spcPts val="0"/>
              </a:spcAft>
              <a:buFont typeface="Wingdings"/>
              <a:buChar char=""/>
              <a:tabLst>
                <a:tab pos="228600" algn="l"/>
                <a:tab pos="356235" algn="l"/>
              </a:tabLst>
            </a:pPr>
            <a:r>
              <a:rPr lang="en-US" sz="3600" dirty="0" smtClean="0">
                <a:solidFill>
                  <a:srgbClr val="0033CC"/>
                </a:solidFill>
                <a:latin typeface="Comic Sans MS"/>
                <a:ea typeface="Times New Roman"/>
              </a:rPr>
              <a:t>Examples</a:t>
            </a:r>
            <a:endParaRPr lang="en-US" sz="3600" dirty="0">
              <a:effectLst/>
              <a:latin typeface="Times New Roman"/>
              <a:ea typeface="Times New Roman"/>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57" y="856565"/>
            <a:ext cx="8226077" cy="334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7457" y="4343400"/>
            <a:ext cx="3810000" cy="369332"/>
          </a:xfrm>
          <a:prstGeom prst="rect">
            <a:avLst/>
          </a:prstGeom>
          <a:noFill/>
        </p:spPr>
        <p:txBody>
          <a:bodyPr wrap="square" rtlCol="0">
            <a:spAutoFit/>
          </a:bodyPr>
          <a:lstStyle/>
          <a:p>
            <a:r>
              <a:rPr lang="en-US" b="1" dirty="0" smtClean="0">
                <a:solidFill>
                  <a:srgbClr val="FF0000"/>
                </a:solidFill>
                <a:latin typeface="Arial Black" panose="020B0A04020102020204" pitchFamily="34" charset="0"/>
              </a:rPr>
              <a:t>20.  P( z &lt; </a:t>
            </a:r>
            <a:r>
              <a:rPr lang="en-US" b="1" dirty="0" smtClean="0">
                <a:solidFill>
                  <a:srgbClr val="000099"/>
                </a:solidFill>
                <a:latin typeface="Arial Black" panose="020B0A04020102020204" pitchFamily="34" charset="0"/>
              </a:rPr>
              <a:t>.5244</a:t>
            </a:r>
            <a:r>
              <a:rPr lang="en-US" b="1" dirty="0" smtClean="0">
                <a:solidFill>
                  <a:srgbClr val="FF0000"/>
                </a:solidFill>
                <a:latin typeface="Arial Black" panose="020B0A04020102020204" pitchFamily="34" charset="0"/>
              </a:rPr>
              <a:t>) = 70%</a:t>
            </a:r>
            <a:endParaRPr lang="en-US" b="1" dirty="0">
              <a:solidFill>
                <a:srgbClr val="FF0000"/>
              </a:solidFill>
              <a:latin typeface="Arial Black" panose="020B0A04020102020204" pitchFamily="34" charset="0"/>
            </a:endParaRPr>
          </a:p>
        </p:txBody>
      </p:sp>
      <p:sp>
        <p:nvSpPr>
          <p:cNvPr id="5" name="TextBox 4"/>
          <p:cNvSpPr txBox="1"/>
          <p:nvPr/>
        </p:nvSpPr>
        <p:spPr>
          <a:xfrm>
            <a:off x="326570" y="4876800"/>
            <a:ext cx="3331029" cy="369332"/>
          </a:xfrm>
          <a:prstGeom prst="rect">
            <a:avLst/>
          </a:prstGeom>
          <a:noFill/>
        </p:spPr>
        <p:txBody>
          <a:bodyPr wrap="square" rtlCol="0">
            <a:spAutoFit/>
          </a:bodyPr>
          <a:lstStyle/>
          <a:p>
            <a:r>
              <a:rPr lang="en-US" b="1" dirty="0" smtClean="0">
                <a:solidFill>
                  <a:srgbClr val="FF0000"/>
                </a:solidFill>
                <a:latin typeface="Arial Black" panose="020B0A04020102020204" pitchFamily="34" charset="0"/>
              </a:rPr>
              <a:t>21.  P( z &gt; </a:t>
            </a:r>
            <a:r>
              <a:rPr lang="en-US" b="1" dirty="0" smtClean="0">
                <a:solidFill>
                  <a:srgbClr val="000099"/>
                </a:solidFill>
                <a:latin typeface="Arial Black" panose="020B0A04020102020204" pitchFamily="34" charset="0"/>
              </a:rPr>
              <a:t>-1.04</a:t>
            </a:r>
            <a:r>
              <a:rPr lang="en-US" b="1" dirty="0" smtClean="0">
                <a:solidFill>
                  <a:srgbClr val="FF0000"/>
                </a:solidFill>
                <a:latin typeface="Arial Black" panose="020B0A04020102020204" pitchFamily="34" charset="0"/>
              </a:rPr>
              <a:t>) = 85%</a:t>
            </a:r>
            <a:endParaRPr lang="en-US" b="1" dirty="0">
              <a:solidFill>
                <a:srgbClr val="FF0000"/>
              </a:solidFill>
              <a:latin typeface="Arial Black" panose="020B0A04020102020204" pitchFamily="34" charset="0"/>
            </a:endParaRPr>
          </a:p>
        </p:txBody>
      </p:sp>
      <p:sp>
        <p:nvSpPr>
          <p:cNvPr id="6" name="TextBox 5"/>
          <p:cNvSpPr txBox="1"/>
          <p:nvPr/>
        </p:nvSpPr>
        <p:spPr>
          <a:xfrm>
            <a:off x="3898998" y="4926787"/>
            <a:ext cx="4664536" cy="369332"/>
          </a:xfrm>
          <a:prstGeom prst="rect">
            <a:avLst/>
          </a:prstGeom>
          <a:noFill/>
        </p:spPr>
        <p:txBody>
          <a:bodyPr wrap="square" rtlCol="0">
            <a:spAutoFit/>
          </a:bodyPr>
          <a:lstStyle/>
          <a:p>
            <a:r>
              <a:rPr lang="en-US" b="1" dirty="0" smtClean="0">
                <a:latin typeface="Arial Black" panose="020B0A04020102020204" pitchFamily="34" charset="0"/>
              </a:rPr>
              <a:t>Must use </a:t>
            </a:r>
            <a:r>
              <a:rPr lang="en-US" b="1" dirty="0" smtClean="0">
                <a:solidFill>
                  <a:srgbClr val="FF0000"/>
                </a:solidFill>
                <a:latin typeface="Arial Black" panose="020B0A04020102020204" pitchFamily="34" charset="0"/>
              </a:rPr>
              <a:t>Compliment </a:t>
            </a:r>
            <a:r>
              <a:rPr lang="en-US" b="1" dirty="0" smtClean="0">
                <a:latin typeface="Arial Black" panose="020B0A04020102020204" pitchFamily="34" charset="0"/>
              </a:rPr>
              <a:t> </a:t>
            </a:r>
            <a:r>
              <a:rPr lang="en-US" b="1" dirty="0" err="1" smtClean="0">
                <a:solidFill>
                  <a:srgbClr val="000099"/>
                </a:solidFill>
                <a:latin typeface="Arial Black" panose="020B0A04020102020204" pitchFamily="34" charset="0"/>
              </a:rPr>
              <a:t>invnorm</a:t>
            </a:r>
            <a:r>
              <a:rPr lang="en-US" b="1" dirty="0" smtClean="0">
                <a:solidFill>
                  <a:srgbClr val="000099"/>
                </a:solidFill>
                <a:latin typeface="Arial Black" panose="020B0A04020102020204" pitchFamily="34" charset="0"/>
              </a:rPr>
              <a:t>(</a:t>
            </a:r>
            <a:r>
              <a:rPr lang="en-US" b="1" dirty="0" smtClean="0">
                <a:solidFill>
                  <a:srgbClr val="FF0000"/>
                </a:solidFill>
                <a:latin typeface="Arial Black" panose="020B0A04020102020204" pitchFamily="34" charset="0"/>
              </a:rPr>
              <a:t>.15</a:t>
            </a:r>
            <a:r>
              <a:rPr lang="en-US" b="1" dirty="0" smtClean="0">
                <a:solidFill>
                  <a:srgbClr val="000099"/>
                </a:solidFill>
                <a:latin typeface="Arial Black" panose="020B0A04020102020204" pitchFamily="34" charset="0"/>
              </a:rPr>
              <a:t>)</a:t>
            </a:r>
            <a:endParaRPr lang="en-US" b="1" dirty="0">
              <a:solidFill>
                <a:srgbClr val="000099"/>
              </a:solidFill>
              <a:latin typeface="Arial Black" panose="020B0A04020102020204" pitchFamily="34" charset="0"/>
            </a:endParaRPr>
          </a:p>
        </p:txBody>
      </p:sp>
      <p:sp>
        <p:nvSpPr>
          <p:cNvPr id="7" name="TextBox 6"/>
          <p:cNvSpPr txBox="1"/>
          <p:nvPr/>
        </p:nvSpPr>
        <p:spPr>
          <a:xfrm>
            <a:off x="353785" y="5486400"/>
            <a:ext cx="2703067" cy="369332"/>
          </a:xfrm>
          <a:prstGeom prst="rect">
            <a:avLst/>
          </a:prstGeom>
          <a:noFill/>
        </p:spPr>
        <p:txBody>
          <a:bodyPr wrap="square" rtlCol="0">
            <a:spAutoFit/>
          </a:bodyPr>
          <a:lstStyle/>
          <a:p>
            <a:r>
              <a:rPr lang="en-US" b="1" dirty="0" smtClean="0">
                <a:solidFill>
                  <a:srgbClr val="FF0000"/>
                </a:solidFill>
                <a:latin typeface="Arial Black" panose="020B0A04020102020204" pitchFamily="34" charset="0"/>
              </a:rPr>
              <a:t>22.  P( z &lt; </a:t>
            </a:r>
            <a:r>
              <a:rPr lang="en-US" b="1" dirty="0" smtClean="0">
                <a:solidFill>
                  <a:srgbClr val="000099"/>
                </a:solidFill>
                <a:latin typeface="Arial Black" panose="020B0A04020102020204" pitchFamily="34" charset="0"/>
              </a:rPr>
              <a:t>.84</a:t>
            </a:r>
            <a:r>
              <a:rPr lang="en-US" b="1" dirty="0" smtClean="0">
                <a:solidFill>
                  <a:srgbClr val="FF0000"/>
                </a:solidFill>
                <a:latin typeface="Arial Black" panose="020B0A04020102020204" pitchFamily="34" charset="0"/>
              </a:rPr>
              <a:t>) = .80</a:t>
            </a:r>
            <a:endParaRPr lang="en-US" b="1" dirty="0">
              <a:solidFill>
                <a:srgbClr val="FF0000"/>
              </a:solidFill>
              <a:latin typeface="Arial Black" panose="020B0A040201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60392157"/>
              </p:ext>
            </p:extLst>
          </p:nvPr>
        </p:nvGraphicFramePr>
        <p:xfrm>
          <a:off x="3267458" y="5384810"/>
          <a:ext cx="1916113" cy="1206500"/>
        </p:xfrm>
        <a:graphic>
          <a:graphicData uri="http://schemas.openxmlformats.org/presentationml/2006/ole">
            <mc:AlternateContent xmlns:mc="http://schemas.openxmlformats.org/markup-compatibility/2006">
              <mc:Choice xmlns:v="urn:schemas-microsoft-com:vml" Requires="v">
                <p:oleObj spid="_x0000_s3144" name="Equation" r:id="rId4" imgW="927000" imgH="583920" progId="Equation.3">
                  <p:embed/>
                </p:oleObj>
              </mc:Choice>
              <mc:Fallback>
                <p:oleObj name="Equation" r:id="rId4" imgW="927000" imgH="583920" progId="Equation.3">
                  <p:embed/>
                  <p:pic>
                    <p:nvPicPr>
                      <p:cNvPr id="0" name="Object 5"/>
                      <p:cNvPicPr>
                        <a:picLocks noChangeAspect="1" noChangeArrowheads="1"/>
                      </p:cNvPicPr>
                      <p:nvPr/>
                    </p:nvPicPr>
                    <p:blipFill>
                      <a:blip r:embed="rId5"/>
                      <a:srcRect/>
                      <a:stretch>
                        <a:fillRect/>
                      </a:stretch>
                    </p:blipFill>
                    <p:spPr bwMode="auto">
                      <a:xfrm>
                        <a:off x="3267458" y="5384810"/>
                        <a:ext cx="1916113" cy="1206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3015" y="5406069"/>
            <a:ext cx="1905000" cy="79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334000" y="5726887"/>
            <a:ext cx="3562815" cy="923330"/>
          </a:xfrm>
          <a:prstGeom prst="rect">
            <a:avLst/>
          </a:prstGeom>
          <a:noFill/>
        </p:spPr>
        <p:txBody>
          <a:bodyPr wrap="square" rtlCol="0">
            <a:spAutoFit/>
          </a:bodyPr>
          <a:lstStyle/>
          <a:p>
            <a:r>
              <a:rPr lang="en-US" b="1" dirty="0" smtClean="0">
                <a:solidFill>
                  <a:srgbClr val="000099"/>
                </a:solidFill>
                <a:latin typeface="Arial Black" panose="020B0A04020102020204" pitchFamily="34" charset="0"/>
              </a:rPr>
              <a:t>The longest 20% of</a:t>
            </a:r>
          </a:p>
          <a:p>
            <a:r>
              <a:rPr lang="en-US" b="1" dirty="0" smtClean="0">
                <a:solidFill>
                  <a:srgbClr val="000099"/>
                </a:solidFill>
                <a:latin typeface="Arial Black" panose="020B0A04020102020204" pitchFamily="34" charset="0"/>
              </a:rPr>
              <a:t> pregnancies  will  last at </a:t>
            </a:r>
            <a:endParaRPr lang="en-US" b="1" dirty="0">
              <a:solidFill>
                <a:srgbClr val="000099"/>
              </a:solidFill>
              <a:latin typeface="Arial Black" panose="020B0A04020102020204" pitchFamily="34" charset="0"/>
            </a:endParaRPr>
          </a:p>
          <a:p>
            <a:r>
              <a:rPr lang="en-US" b="1" dirty="0">
                <a:solidFill>
                  <a:srgbClr val="FF0000"/>
                </a:solidFill>
                <a:latin typeface="Arial Black" panose="020B0A04020102020204" pitchFamily="34" charset="0"/>
              </a:rPr>
              <a:t>a</a:t>
            </a:r>
            <a:r>
              <a:rPr lang="en-US" b="1" dirty="0" smtClean="0">
                <a:solidFill>
                  <a:srgbClr val="FF0000"/>
                </a:solidFill>
                <a:latin typeface="Arial Black" panose="020B0A04020102020204" pitchFamily="34" charset="0"/>
              </a:rPr>
              <a:t>t least </a:t>
            </a:r>
            <a:r>
              <a:rPr lang="en-US" b="1" dirty="0" smtClean="0">
                <a:solidFill>
                  <a:srgbClr val="000099"/>
                </a:solidFill>
                <a:latin typeface="Arial Black" panose="020B0A04020102020204" pitchFamily="34" charset="0"/>
              </a:rPr>
              <a:t>279.44 days.</a:t>
            </a:r>
            <a:endParaRPr lang="en-US" b="1" dirty="0">
              <a:solidFill>
                <a:srgbClr val="000099"/>
              </a:solidFill>
              <a:latin typeface="Arial Black" panose="020B0A04020102020204" pitchFamily="34" charset="0"/>
            </a:endParaRPr>
          </a:p>
        </p:txBody>
      </p:sp>
    </p:spTree>
    <p:extLst>
      <p:ext uri="{BB962C8B-B14F-4D97-AF65-F5344CB8AC3E}">
        <p14:creationId xmlns:p14="http://schemas.microsoft.com/office/powerpoint/2010/main" val="360293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5"/>
                                        </p:tgtEl>
                                        <p:attrNameLst>
                                          <p:attrName>style.visibility</p:attrName>
                                        </p:attrNameLst>
                                      </p:cBhvr>
                                      <p:to>
                                        <p:strVal val="visible"/>
                                      </p:to>
                                    </p:set>
                                    <p:anim calcmode="lin" valueType="num">
                                      <p:cBhvr additive="base">
                                        <p:cTn id="43" dur="500" fill="hold"/>
                                        <p:tgtEl>
                                          <p:spTgt spid="3075"/>
                                        </p:tgtEl>
                                        <p:attrNameLst>
                                          <p:attrName>ppt_x</p:attrName>
                                        </p:attrNameLst>
                                      </p:cBhvr>
                                      <p:tavLst>
                                        <p:tav tm="0">
                                          <p:val>
                                            <p:strVal val="#ppt_x"/>
                                          </p:val>
                                        </p:tav>
                                        <p:tav tm="100000">
                                          <p:val>
                                            <p:strVal val="#ppt_x"/>
                                          </p:val>
                                        </p:tav>
                                      </p:tavLst>
                                    </p:anim>
                                    <p:anim calcmode="lin" valueType="num">
                                      <p:cBhvr additive="base">
                                        <p:cTn id="4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randombar(horizont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45" y="279399"/>
            <a:ext cx="7285969" cy="646331"/>
          </a:xfrm>
          <a:prstGeom prst="rect">
            <a:avLst/>
          </a:prstGeom>
        </p:spPr>
        <p:txBody>
          <a:bodyPr wrap="none">
            <a:spAutoFit/>
          </a:bodyPr>
          <a:lstStyle/>
          <a:p>
            <a:pPr marL="571500" indent="-571500">
              <a:buFont typeface="Wingdings" panose="05000000000000000000" pitchFamily="2" charset="2"/>
              <a:buChar char="v"/>
            </a:pPr>
            <a:r>
              <a:rPr lang="en-US" sz="3600" u="sng" dirty="0">
                <a:solidFill>
                  <a:srgbClr val="FF33CC"/>
                </a:solidFill>
                <a:latin typeface="Comic Sans MS"/>
                <a:ea typeface="Times New Roman"/>
              </a:rPr>
              <a:t>Methods to Assess</a:t>
            </a:r>
            <a:r>
              <a:rPr lang="en-US" sz="3600" u="sng" dirty="0">
                <a:latin typeface="Comic Sans MS"/>
                <a:ea typeface="Times New Roman"/>
              </a:rPr>
              <a:t> </a:t>
            </a:r>
            <a:r>
              <a:rPr lang="en-US" sz="3600" u="sng" dirty="0">
                <a:solidFill>
                  <a:srgbClr val="0000FF"/>
                </a:solidFill>
                <a:latin typeface="Comic Sans MS"/>
                <a:ea typeface="Times New Roman"/>
              </a:rPr>
              <a:t>Normality</a:t>
            </a:r>
            <a:r>
              <a:rPr lang="en-US" sz="3600" u="sng" dirty="0">
                <a:latin typeface="Comic Sans MS"/>
                <a:ea typeface="Times New Roman"/>
              </a:rPr>
              <a:t>:</a:t>
            </a:r>
            <a:endParaRPr lang="en-US" sz="3600" dirty="0">
              <a:effectLst/>
              <a:latin typeface="Times New Roman"/>
              <a:ea typeface="Times New Roman"/>
            </a:endParaRPr>
          </a:p>
        </p:txBody>
      </p:sp>
      <p:sp>
        <p:nvSpPr>
          <p:cNvPr id="4" name="Rectangle 3"/>
          <p:cNvSpPr/>
          <p:nvPr/>
        </p:nvSpPr>
        <p:spPr>
          <a:xfrm>
            <a:off x="381000" y="990600"/>
            <a:ext cx="8610600" cy="1200329"/>
          </a:xfrm>
          <a:prstGeom prst="rect">
            <a:avLst/>
          </a:prstGeom>
        </p:spPr>
        <p:txBody>
          <a:bodyPr wrap="square">
            <a:spAutoFit/>
          </a:bodyPr>
          <a:lstStyle/>
          <a:p>
            <a:pPr marR="0" lvl="0">
              <a:spcBef>
                <a:spcPts val="0"/>
              </a:spcBef>
              <a:spcAft>
                <a:spcPts val="0"/>
              </a:spcAft>
              <a:buSzPts val="1800"/>
            </a:pPr>
            <a:r>
              <a:rPr lang="en-US" sz="3600" dirty="0" smtClean="0">
                <a:latin typeface="Comic Sans MS"/>
                <a:ea typeface="Times New Roman"/>
              </a:rPr>
              <a:t>1) </a:t>
            </a:r>
            <a:r>
              <a:rPr lang="en-US" sz="3600" dirty="0" smtClean="0">
                <a:solidFill>
                  <a:srgbClr val="FF0000"/>
                </a:solidFill>
                <a:latin typeface="Comic Sans MS"/>
                <a:ea typeface="Times New Roman"/>
              </a:rPr>
              <a:t>told</a:t>
            </a:r>
            <a:r>
              <a:rPr lang="en-US" sz="3600" dirty="0" smtClean="0">
                <a:solidFill>
                  <a:srgbClr val="00B0F0"/>
                </a:solidFill>
                <a:latin typeface="Comic Sans MS"/>
                <a:ea typeface="Times New Roman"/>
              </a:rPr>
              <a:t> </a:t>
            </a:r>
            <a:r>
              <a:rPr lang="en-US" sz="3600" dirty="0">
                <a:solidFill>
                  <a:srgbClr val="00B0F0"/>
                </a:solidFill>
                <a:latin typeface="Comic Sans MS"/>
                <a:ea typeface="Times New Roman"/>
              </a:rPr>
              <a:t>in problem ---  MOST </a:t>
            </a:r>
            <a:r>
              <a:rPr lang="en-US" sz="3600" dirty="0" smtClean="0">
                <a:solidFill>
                  <a:srgbClr val="00B0F0"/>
                </a:solidFill>
                <a:latin typeface="Comic Sans MS"/>
                <a:ea typeface="Times New Roman"/>
              </a:rPr>
              <a:t>COMMON                 					ON </a:t>
            </a:r>
            <a:r>
              <a:rPr lang="en-US" sz="3600" dirty="0">
                <a:solidFill>
                  <a:srgbClr val="00B0F0"/>
                </a:solidFill>
                <a:latin typeface="Comic Sans MS"/>
                <a:ea typeface="Times New Roman"/>
              </a:rPr>
              <a:t>EXAM</a:t>
            </a:r>
            <a:endParaRPr lang="en-US" sz="3600" dirty="0">
              <a:effectLst/>
              <a:latin typeface="Times New Roman"/>
              <a:ea typeface="Times New Roman"/>
            </a:endParaRPr>
          </a:p>
        </p:txBody>
      </p:sp>
      <p:sp>
        <p:nvSpPr>
          <p:cNvPr id="5" name="Rectangle 4"/>
          <p:cNvSpPr/>
          <p:nvPr/>
        </p:nvSpPr>
        <p:spPr>
          <a:xfrm>
            <a:off x="502920" y="2219235"/>
            <a:ext cx="8366760" cy="1200329"/>
          </a:xfrm>
          <a:prstGeom prst="rect">
            <a:avLst/>
          </a:prstGeom>
        </p:spPr>
        <p:txBody>
          <a:bodyPr wrap="square">
            <a:spAutoFit/>
          </a:bodyPr>
          <a:lstStyle/>
          <a:p>
            <a:pPr marR="0" lvl="0">
              <a:spcBef>
                <a:spcPts val="0"/>
              </a:spcBef>
              <a:spcAft>
                <a:spcPts val="0"/>
              </a:spcAft>
              <a:buSzPts val="1800"/>
            </a:pPr>
            <a:r>
              <a:rPr lang="en-US" sz="3600" dirty="0" smtClean="0">
                <a:latin typeface="Comic Sans MS"/>
                <a:ea typeface="Times New Roman"/>
              </a:rPr>
              <a:t>2) </a:t>
            </a:r>
            <a:r>
              <a:rPr lang="en-US" sz="3600" dirty="0" smtClean="0">
                <a:solidFill>
                  <a:srgbClr val="FF0000"/>
                </a:solidFill>
                <a:latin typeface="Comic Sans MS"/>
                <a:ea typeface="Times New Roman"/>
              </a:rPr>
              <a:t>observe</a:t>
            </a:r>
            <a:r>
              <a:rPr lang="en-US" sz="3600" dirty="0" smtClean="0">
                <a:solidFill>
                  <a:srgbClr val="C00000"/>
                </a:solidFill>
                <a:latin typeface="Comic Sans MS"/>
                <a:ea typeface="Times New Roman"/>
              </a:rPr>
              <a:t> </a:t>
            </a:r>
            <a:r>
              <a:rPr lang="en-US" sz="3600" dirty="0">
                <a:solidFill>
                  <a:srgbClr val="C00000"/>
                </a:solidFill>
                <a:latin typeface="Comic Sans MS"/>
                <a:ea typeface="Times New Roman"/>
              </a:rPr>
              <a:t>graphs --- histogram, </a:t>
            </a:r>
            <a:r>
              <a:rPr lang="en-US" sz="3600" dirty="0" smtClean="0">
                <a:solidFill>
                  <a:srgbClr val="C00000"/>
                </a:solidFill>
                <a:latin typeface="Comic Sans MS"/>
                <a:ea typeface="Times New Roman"/>
              </a:rPr>
              <a:t>stem</a:t>
            </a:r>
          </a:p>
          <a:p>
            <a:pPr marR="0" lvl="0">
              <a:spcBef>
                <a:spcPts val="0"/>
              </a:spcBef>
              <a:spcAft>
                <a:spcPts val="0"/>
              </a:spcAft>
              <a:buSzPts val="1800"/>
            </a:pPr>
            <a:r>
              <a:rPr lang="en-US" sz="3600" dirty="0">
                <a:solidFill>
                  <a:srgbClr val="C00000"/>
                </a:solidFill>
                <a:latin typeface="Comic Sans MS"/>
                <a:ea typeface="Times New Roman"/>
              </a:rPr>
              <a:t> </a:t>
            </a:r>
            <a:r>
              <a:rPr lang="en-US" sz="3600" dirty="0" smtClean="0">
                <a:solidFill>
                  <a:srgbClr val="C00000"/>
                </a:solidFill>
                <a:latin typeface="Comic Sans MS"/>
                <a:ea typeface="Times New Roman"/>
              </a:rPr>
              <a:t>                                 plot, dot </a:t>
            </a:r>
            <a:r>
              <a:rPr lang="en-US" sz="3600" dirty="0">
                <a:solidFill>
                  <a:srgbClr val="C00000"/>
                </a:solidFill>
                <a:latin typeface="Comic Sans MS"/>
                <a:ea typeface="Times New Roman"/>
              </a:rPr>
              <a:t>plot</a:t>
            </a:r>
            <a:endParaRPr lang="en-US" sz="3600" dirty="0">
              <a:effectLst/>
              <a:latin typeface="Times New Roman"/>
              <a:ea typeface="Times New Roman"/>
            </a:endParaRPr>
          </a:p>
        </p:txBody>
      </p:sp>
      <p:sp>
        <p:nvSpPr>
          <p:cNvPr id="6" name="Rectangle 5"/>
          <p:cNvSpPr/>
          <p:nvPr/>
        </p:nvSpPr>
        <p:spPr>
          <a:xfrm>
            <a:off x="0" y="3387431"/>
            <a:ext cx="8869680" cy="1200329"/>
          </a:xfrm>
          <a:prstGeom prst="rect">
            <a:avLst/>
          </a:prstGeom>
        </p:spPr>
        <p:txBody>
          <a:bodyPr wrap="square">
            <a:spAutoFit/>
          </a:bodyPr>
          <a:lstStyle/>
          <a:p>
            <a:r>
              <a:rPr lang="en-US" sz="3600" b="1" dirty="0">
                <a:solidFill>
                  <a:srgbClr val="003399"/>
                </a:solidFill>
                <a:latin typeface="Century"/>
                <a:ea typeface="Times New Roman"/>
                <a:cs typeface="Times New Roman"/>
              </a:rPr>
              <a:t>should </a:t>
            </a:r>
            <a:r>
              <a:rPr lang="en-US" sz="3600" b="1" dirty="0">
                <a:solidFill>
                  <a:srgbClr val="FF0000"/>
                </a:solidFill>
                <a:latin typeface="Century"/>
                <a:ea typeface="Times New Roman"/>
                <a:cs typeface="Times New Roman"/>
              </a:rPr>
              <a:t>not show </a:t>
            </a:r>
            <a:r>
              <a:rPr lang="en-US" sz="3600" b="1" dirty="0">
                <a:solidFill>
                  <a:srgbClr val="003399"/>
                </a:solidFill>
                <a:latin typeface="Century"/>
                <a:ea typeface="Times New Roman"/>
                <a:cs typeface="Times New Roman"/>
              </a:rPr>
              <a:t>significant departures from </a:t>
            </a:r>
            <a:r>
              <a:rPr lang="en-US" sz="3600" b="1" dirty="0" smtClean="0">
                <a:solidFill>
                  <a:srgbClr val="003399"/>
                </a:solidFill>
                <a:latin typeface="Century"/>
                <a:ea typeface="Times New Roman"/>
                <a:cs typeface="Times New Roman"/>
              </a:rPr>
              <a:t>trend; could only state “</a:t>
            </a:r>
            <a:r>
              <a:rPr lang="en-US" sz="3600" b="1" dirty="0" smtClean="0">
                <a:solidFill>
                  <a:srgbClr val="D60093"/>
                </a:solidFill>
                <a:latin typeface="Century"/>
                <a:ea typeface="Times New Roman"/>
                <a:cs typeface="Times New Roman"/>
              </a:rPr>
              <a:t>may be</a:t>
            </a:r>
            <a:r>
              <a:rPr lang="en-US" sz="3600" b="1" dirty="0" smtClean="0">
                <a:solidFill>
                  <a:srgbClr val="003399"/>
                </a:solidFill>
                <a:latin typeface="Century"/>
                <a:ea typeface="Times New Roman"/>
                <a:cs typeface="Times New Roman"/>
              </a:rPr>
              <a:t>” …</a:t>
            </a:r>
            <a:endParaRPr lang="en-US" sz="3600" dirty="0"/>
          </a:p>
        </p:txBody>
      </p:sp>
      <p:sp>
        <p:nvSpPr>
          <p:cNvPr id="7" name="Rectangle 6"/>
          <p:cNvSpPr/>
          <p:nvPr/>
        </p:nvSpPr>
        <p:spPr>
          <a:xfrm>
            <a:off x="1578930" y="4802134"/>
            <a:ext cx="5711820" cy="646331"/>
          </a:xfrm>
          <a:prstGeom prst="rect">
            <a:avLst/>
          </a:prstGeom>
        </p:spPr>
        <p:txBody>
          <a:bodyPr wrap="none">
            <a:spAutoFit/>
          </a:bodyPr>
          <a:lstStyle/>
          <a:p>
            <a:r>
              <a:rPr lang="en-US" sz="3600" b="1" dirty="0">
                <a:solidFill>
                  <a:srgbClr val="FF0000"/>
                </a:solidFill>
                <a:latin typeface="Comic Sans MS"/>
                <a:ea typeface="Times New Roman"/>
                <a:cs typeface="Times New Roman"/>
              </a:rPr>
              <a:t>NO  </a:t>
            </a:r>
            <a:r>
              <a:rPr lang="en-US" sz="3600" dirty="0">
                <a:solidFill>
                  <a:srgbClr val="FF0000"/>
                </a:solidFill>
                <a:highlight>
                  <a:srgbClr val="FFFF00"/>
                </a:highlight>
                <a:latin typeface="Comic Sans MS"/>
                <a:ea typeface="Times New Roman"/>
                <a:cs typeface="Times New Roman"/>
              </a:rPr>
              <a:t>skewness</a:t>
            </a:r>
            <a:r>
              <a:rPr lang="en-US" sz="3600" dirty="0">
                <a:latin typeface="Comic Sans MS"/>
                <a:ea typeface="Times New Roman"/>
                <a:cs typeface="Times New Roman"/>
              </a:rPr>
              <a:t> or</a:t>
            </a:r>
            <a:r>
              <a:rPr lang="en-US" sz="3600" dirty="0">
                <a:solidFill>
                  <a:srgbClr val="FF0000"/>
                </a:solidFill>
                <a:latin typeface="Comic Sans MS"/>
                <a:ea typeface="Times New Roman"/>
                <a:cs typeface="Times New Roman"/>
              </a:rPr>
              <a:t> </a:t>
            </a:r>
            <a:r>
              <a:rPr lang="en-US" sz="3600" dirty="0">
                <a:solidFill>
                  <a:srgbClr val="FF0000"/>
                </a:solidFill>
                <a:highlight>
                  <a:srgbClr val="FFFF00"/>
                </a:highlight>
                <a:latin typeface="Comic Sans MS"/>
                <a:ea typeface="Times New Roman"/>
                <a:cs typeface="Times New Roman"/>
              </a:rPr>
              <a:t>outliers</a:t>
            </a:r>
            <a:endParaRPr lang="en-US" sz="3600" dirty="0"/>
          </a:p>
        </p:txBody>
      </p:sp>
      <p:sp>
        <p:nvSpPr>
          <p:cNvPr id="8" name="Rectangle 7"/>
          <p:cNvSpPr/>
          <p:nvPr/>
        </p:nvSpPr>
        <p:spPr>
          <a:xfrm>
            <a:off x="381000" y="5448465"/>
            <a:ext cx="8455855" cy="1077218"/>
          </a:xfrm>
          <a:prstGeom prst="rect">
            <a:avLst/>
          </a:prstGeom>
          <a:solidFill>
            <a:schemeClr val="bg1"/>
          </a:solidFill>
        </p:spPr>
        <p:txBody>
          <a:bodyPr wrap="square">
            <a:spAutoFit/>
          </a:bodyPr>
          <a:lstStyle/>
          <a:p>
            <a:r>
              <a:rPr lang="en-US" sz="3200" b="1" dirty="0">
                <a:solidFill>
                  <a:srgbClr val="00B050"/>
                </a:solidFill>
                <a:latin typeface="Comic Sans MS"/>
                <a:ea typeface="Times New Roman"/>
                <a:cs typeface="Times New Roman"/>
              </a:rPr>
              <a:t>Should be </a:t>
            </a:r>
            <a:r>
              <a:rPr lang="en-US" sz="3200" b="1" dirty="0">
                <a:solidFill>
                  <a:srgbClr val="00B0F0"/>
                </a:solidFill>
                <a:latin typeface="Comic Sans MS"/>
                <a:ea typeface="Times New Roman"/>
                <a:cs typeface="Times New Roman"/>
              </a:rPr>
              <a:t>bell-shaped</a:t>
            </a:r>
            <a:r>
              <a:rPr lang="en-US" sz="3200" b="1" dirty="0">
                <a:solidFill>
                  <a:srgbClr val="00B050"/>
                </a:solidFill>
                <a:latin typeface="Comic Sans MS"/>
                <a:ea typeface="Times New Roman"/>
                <a:cs typeface="Times New Roman"/>
              </a:rPr>
              <a:t> and </a:t>
            </a:r>
            <a:r>
              <a:rPr lang="en-US" sz="3200" b="1" dirty="0">
                <a:solidFill>
                  <a:srgbClr val="00B0F0"/>
                </a:solidFill>
                <a:latin typeface="Comic Sans MS"/>
                <a:ea typeface="Times New Roman"/>
                <a:cs typeface="Times New Roman"/>
              </a:rPr>
              <a:t>symmetric</a:t>
            </a:r>
            <a:r>
              <a:rPr lang="en-US" sz="3200" b="1" dirty="0">
                <a:solidFill>
                  <a:srgbClr val="00B050"/>
                </a:solidFill>
                <a:latin typeface="Comic Sans MS"/>
                <a:ea typeface="Times New Roman"/>
                <a:cs typeface="Times New Roman"/>
              </a:rPr>
              <a:t> about the mean</a:t>
            </a:r>
            <a:endParaRPr lang="en-US" sz="3200" dirty="0"/>
          </a:p>
        </p:txBody>
      </p:sp>
    </p:spTree>
    <p:extLst>
      <p:ext uri="{BB962C8B-B14F-4D97-AF65-F5344CB8AC3E}">
        <p14:creationId xmlns:p14="http://schemas.microsoft.com/office/powerpoint/2010/main" val="24762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528" y="62968"/>
            <a:ext cx="8839200" cy="1754326"/>
          </a:xfrm>
          <a:prstGeom prst="rect">
            <a:avLst/>
          </a:prstGeom>
        </p:spPr>
        <p:txBody>
          <a:bodyPr wrap="square">
            <a:spAutoFit/>
          </a:bodyPr>
          <a:lstStyle/>
          <a:p>
            <a:pPr marR="0" lvl="0">
              <a:spcBef>
                <a:spcPts val="0"/>
              </a:spcBef>
              <a:spcAft>
                <a:spcPts val="0"/>
              </a:spcAft>
              <a:buSzPts val="1800"/>
            </a:pPr>
            <a:r>
              <a:rPr lang="en-US" sz="3600" dirty="0" smtClean="0">
                <a:latin typeface="Comic Sans MS"/>
                <a:ea typeface="Times New Roman"/>
              </a:rPr>
              <a:t>3</a:t>
            </a:r>
            <a:r>
              <a:rPr lang="en-US" sz="3400" dirty="0" smtClean="0">
                <a:latin typeface="Comic Sans MS"/>
                <a:ea typeface="Times New Roman"/>
              </a:rPr>
              <a:t>) </a:t>
            </a:r>
            <a:r>
              <a:rPr lang="en-US" sz="3400" dirty="0" smtClean="0">
                <a:solidFill>
                  <a:srgbClr val="FF0000"/>
                </a:solidFill>
                <a:latin typeface="Comic Sans MS"/>
                <a:ea typeface="Times New Roman"/>
              </a:rPr>
              <a:t>Compare</a:t>
            </a:r>
            <a:r>
              <a:rPr lang="en-US" sz="3400" dirty="0" smtClean="0">
                <a:solidFill>
                  <a:srgbClr val="0033CC"/>
                </a:solidFill>
                <a:latin typeface="Comic Sans MS"/>
                <a:ea typeface="Times New Roman"/>
              </a:rPr>
              <a:t> </a:t>
            </a:r>
            <a:r>
              <a:rPr lang="en-US" sz="3400" dirty="0">
                <a:solidFill>
                  <a:srgbClr val="0033CC"/>
                </a:solidFill>
                <a:latin typeface="Comic Sans MS"/>
                <a:ea typeface="Times New Roman"/>
              </a:rPr>
              <a:t>distribution to </a:t>
            </a:r>
            <a:endParaRPr lang="en-US" sz="3400" dirty="0" smtClean="0">
              <a:solidFill>
                <a:srgbClr val="0033CC"/>
              </a:solidFill>
              <a:latin typeface="Comic Sans MS"/>
              <a:ea typeface="Times New Roman"/>
            </a:endParaRPr>
          </a:p>
          <a:p>
            <a:pPr marR="0" lvl="0">
              <a:spcBef>
                <a:spcPts val="0"/>
              </a:spcBef>
              <a:spcAft>
                <a:spcPts val="0"/>
              </a:spcAft>
              <a:buSzPts val="1800"/>
            </a:pPr>
            <a:r>
              <a:rPr lang="en-US" sz="3400" dirty="0">
                <a:solidFill>
                  <a:srgbClr val="0033CC"/>
                </a:solidFill>
                <a:latin typeface="Comic Sans MS"/>
                <a:ea typeface="Times New Roman"/>
              </a:rPr>
              <a:t> </a:t>
            </a:r>
            <a:r>
              <a:rPr lang="en-US" sz="3400" dirty="0" smtClean="0">
                <a:solidFill>
                  <a:srgbClr val="0033CC"/>
                </a:solidFill>
                <a:latin typeface="Comic Sans MS"/>
                <a:ea typeface="Times New Roman"/>
              </a:rPr>
              <a:t> </a:t>
            </a:r>
            <a:r>
              <a:rPr lang="en-US" sz="3400" dirty="0" smtClean="0">
                <a:solidFill>
                  <a:srgbClr val="FF0000"/>
                </a:solidFill>
                <a:latin typeface="Comic Sans MS"/>
                <a:ea typeface="Times New Roman"/>
              </a:rPr>
              <a:t>68</a:t>
            </a:r>
            <a:r>
              <a:rPr lang="en-US" sz="3400" dirty="0">
                <a:solidFill>
                  <a:srgbClr val="FF0000"/>
                </a:solidFill>
                <a:latin typeface="Comic Sans MS"/>
                <a:ea typeface="Times New Roman"/>
              </a:rPr>
              <a:t>% - 95% - 99.7%</a:t>
            </a:r>
            <a:r>
              <a:rPr lang="en-US" sz="3400" dirty="0">
                <a:solidFill>
                  <a:srgbClr val="0033CC"/>
                </a:solidFill>
                <a:latin typeface="Comic Sans MS"/>
                <a:ea typeface="Times New Roman"/>
              </a:rPr>
              <a:t> </a:t>
            </a:r>
            <a:r>
              <a:rPr lang="en-US" sz="3400" dirty="0" smtClean="0">
                <a:solidFill>
                  <a:srgbClr val="FF0000"/>
                </a:solidFill>
                <a:highlight>
                  <a:srgbClr val="FFFF00"/>
                </a:highlight>
                <a:latin typeface="Comic Sans MS"/>
                <a:ea typeface="Times New Roman"/>
              </a:rPr>
              <a:t>EMPERICAL Rule</a:t>
            </a:r>
          </a:p>
          <a:p>
            <a:pPr marR="0" lvl="0">
              <a:spcBef>
                <a:spcPts val="0"/>
              </a:spcBef>
              <a:spcAft>
                <a:spcPts val="0"/>
              </a:spcAft>
              <a:buSzPts val="1800"/>
            </a:pPr>
            <a:r>
              <a:rPr lang="en-US" sz="3400" dirty="0" smtClean="0">
                <a:solidFill>
                  <a:srgbClr val="000099"/>
                </a:solidFill>
                <a:effectLst/>
                <a:highlight>
                  <a:srgbClr val="FFFF00"/>
                </a:highlight>
                <a:latin typeface="Comic Sans MS"/>
                <a:ea typeface="Times New Roman"/>
              </a:rPr>
              <a:t>        Requires you to do ALGEBRA!</a:t>
            </a:r>
            <a:endParaRPr lang="en-US" sz="3400" dirty="0">
              <a:solidFill>
                <a:srgbClr val="000099"/>
              </a:solidFill>
              <a:effectLst/>
              <a:latin typeface="Times New Roman"/>
              <a:ea typeface="Times New Roman"/>
            </a:endParaRPr>
          </a:p>
        </p:txBody>
      </p:sp>
      <p:sp>
        <p:nvSpPr>
          <p:cNvPr id="4" name="Rectangle 3"/>
          <p:cNvSpPr/>
          <p:nvPr/>
        </p:nvSpPr>
        <p:spPr>
          <a:xfrm>
            <a:off x="114300" y="1910069"/>
            <a:ext cx="9029700" cy="1200329"/>
          </a:xfrm>
          <a:prstGeom prst="rect">
            <a:avLst/>
          </a:prstGeom>
        </p:spPr>
        <p:txBody>
          <a:bodyPr wrap="square">
            <a:spAutoFit/>
          </a:bodyPr>
          <a:lstStyle/>
          <a:p>
            <a:pPr marR="0" lvl="0">
              <a:spcBef>
                <a:spcPts val="0"/>
              </a:spcBef>
              <a:spcAft>
                <a:spcPts val="0"/>
              </a:spcAft>
              <a:buSzPts val="1800"/>
            </a:pPr>
            <a:r>
              <a:rPr lang="en-US" sz="3600" dirty="0" smtClean="0">
                <a:solidFill>
                  <a:srgbClr val="7030A0"/>
                </a:solidFill>
                <a:latin typeface="Comic Sans MS"/>
                <a:ea typeface="Times New Roman"/>
              </a:rPr>
              <a:t> </a:t>
            </a:r>
            <a:r>
              <a:rPr lang="en-US" sz="3600" dirty="0" smtClean="0">
                <a:latin typeface="Comic Sans MS"/>
                <a:ea typeface="Times New Roman"/>
              </a:rPr>
              <a:t>4)   </a:t>
            </a:r>
            <a:r>
              <a:rPr lang="en-US" sz="3400" dirty="0">
                <a:solidFill>
                  <a:srgbClr val="7030A0"/>
                </a:solidFill>
                <a:highlight>
                  <a:srgbClr val="FFFF00"/>
                </a:highlight>
                <a:latin typeface="Comic Sans MS"/>
                <a:ea typeface="Times New Roman"/>
              </a:rPr>
              <a:t>Interpret</a:t>
            </a:r>
            <a:r>
              <a:rPr lang="en-US" sz="3400" dirty="0">
                <a:solidFill>
                  <a:srgbClr val="7030A0"/>
                </a:solidFill>
                <a:latin typeface="Comic Sans MS"/>
                <a:ea typeface="Times New Roman"/>
              </a:rPr>
              <a:t> Using a </a:t>
            </a:r>
            <a:r>
              <a:rPr lang="en-US" sz="3400" dirty="0">
                <a:solidFill>
                  <a:srgbClr val="7030A0"/>
                </a:solidFill>
                <a:highlight>
                  <a:srgbClr val="FFFF00"/>
                </a:highlight>
                <a:latin typeface="Comic Sans MS"/>
                <a:ea typeface="Times New Roman"/>
              </a:rPr>
              <a:t>Normal </a:t>
            </a:r>
            <a:r>
              <a:rPr lang="en-US" sz="3400" dirty="0" smtClean="0">
                <a:solidFill>
                  <a:srgbClr val="7030A0"/>
                </a:solidFill>
                <a:highlight>
                  <a:srgbClr val="FFFF00"/>
                </a:highlight>
                <a:latin typeface="Comic Sans MS"/>
                <a:ea typeface="Times New Roman"/>
              </a:rPr>
              <a:t>Probability </a:t>
            </a:r>
          </a:p>
          <a:p>
            <a:pPr marR="0" lvl="0">
              <a:spcBef>
                <a:spcPts val="0"/>
              </a:spcBef>
              <a:spcAft>
                <a:spcPts val="0"/>
              </a:spcAft>
              <a:buSzPts val="1800"/>
            </a:pPr>
            <a:r>
              <a:rPr lang="en-US" sz="3400" dirty="0">
                <a:solidFill>
                  <a:srgbClr val="7030A0"/>
                </a:solidFill>
                <a:highlight>
                  <a:srgbClr val="FFFF00"/>
                </a:highlight>
                <a:latin typeface="Comic Sans MS"/>
                <a:ea typeface="Times New Roman"/>
              </a:rPr>
              <a:t> </a:t>
            </a:r>
            <a:r>
              <a:rPr lang="en-US" sz="3400" dirty="0" smtClean="0">
                <a:solidFill>
                  <a:srgbClr val="7030A0"/>
                </a:solidFill>
                <a:highlight>
                  <a:srgbClr val="FFFF00"/>
                </a:highlight>
                <a:latin typeface="Comic Sans MS"/>
                <a:ea typeface="Times New Roman"/>
              </a:rPr>
              <a:t>       Plot</a:t>
            </a:r>
            <a:endParaRPr lang="en-US" sz="3400" dirty="0">
              <a:effectLst/>
              <a:latin typeface="Times New Roman"/>
              <a:ea typeface="Times New Roman"/>
            </a:endParaRPr>
          </a:p>
        </p:txBody>
      </p:sp>
      <p:pic>
        <p:nvPicPr>
          <p:cNvPr id="4100" name="Picture 4" descr="http://i.imgur.com/SYsQjtR.pn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369" y="3104290"/>
            <a:ext cx="3518809" cy="29178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ts.ucla.edu/stat/Statistica/examples/cama4/cama3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6828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6114889"/>
            <a:ext cx="6792757" cy="707886"/>
          </a:xfrm>
          <a:prstGeom prst="rect">
            <a:avLst/>
          </a:prstGeom>
          <a:noFill/>
        </p:spPr>
        <p:txBody>
          <a:bodyPr wrap="none" rtlCol="0">
            <a:spAutoFit/>
          </a:bodyPr>
          <a:lstStyle/>
          <a:p>
            <a:r>
              <a:rPr lang="en-US" sz="4000" b="1" dirty="0" smtClean="0">
                <a:solidFill>
                  <a:srgbClr val="FF0000"/>
                </a:solidFill>
              </a:rPr>
              <a:t>What do these </a:t>
            </a:r>
            <a:r>
              <a:rPr lang="en-US" sz="4000" b="1" dirty="0" smtClean="0">
                <a:solidFill>
                  <a:srgbClr val="000099"/>
                </a:solidFill>
              </a:rPr>
              <a:t>NPP</a:t>
            </a:r>
            <a:r>
              <a:rPr lang="en-US" sz="4000" b="1" dirty="0" smtClean="0">
                <a:solidFill>
                  <a:srgbClr val="FF0000"/>
                </a:solidFill>
              </a:rPr>
              <a:t> tell you???</a:t>
            </a:r>
            <a:endParaRPr lang="en-US" sz="4000" b="1" dirty="0">
              <a:solidFill>
                <a:srgbClr val="FF0000"/>
              </a:solidFill>
            </a:endParaRPr>
          </a:p>
        </p:txBody>
      </p:sp>
    </p:spTree>
    <p:extLst>
      <p:ext uri="{BB962C8B-B14F-4D97-AF65-F5344CB8AC3E}">
        <p14:creationId xmlns:p14="http://schemas.microsoft.com/office/powerpoint/2010/main" val="104587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384123"/>
            <a:ext cx="6858000" cy="646331"/>
          </a:xfrm>
          <a:prstGeom prst="rect">
            <a:avLst/>
          </a:prstGeom>
        </p:spPr>
        <p:txBody>
          <a:bodyPr wrap="square">
            <a:spAutoFit/>
          </a:bodyPr>
          <a:lstStyle/>
          <a:p>
            <a:pPr marL="571500" marR="0" lvl="0" indent="-571500">
              <a:spcBef>
                <a:spcPts val="0"/>
              </a:spcBef>
              <a:spcAft>
                <a:spcPts val="0"/>
              </a:spcAft>
              <a:buFont typeface="Wingdings" panose="05000000000000000000" pitchFamily="2" charset="2"/>
              <a:buChar char="v"/>
              <a:tabLst>
                <a:tab pos="237490" algn="l"/>
              </a:tabLst>
            </a:pPr>
            <a:r>
              <a:rPr lang="en-US" sz="3600" dirty="0">
                <a:solidFill>
                  <a:srgbClr val="0000FF"/>
                </a:solidFill>
                <a:latin typeface="AEZlemonade" panose="020B0A06030101010103" pitchFamily="34" charset="0"/>
                <a:ea typeface="Times New Roman"/>
              </a:rPr>
              <a:t>Normal Distribution Curve</a:t>
            </a:r>
            <a:r>
              <a:rPr lang="en-US" sz="3600" dirty="0">
                <a:latin typeface="AEZlemonade" panose="020B0A06030101010103" pitchFamily="34" charset="0"/>
                <a:ea typeface="Times New Roman"/>
              </a:rPr>
              <a:t>:                        </a:t>
            </a:r>
            <a:endParaRPr lang="en-US" sz="3600" dirty="0">
              <a:effectLst/>
              <a:latin typeface="AEZlemonade" panose="020B0A06030101010103" pitchFamily="34" charset="0"/>
              <a:ea typeface="Times New Roman"/>
            </a:endParaRPr>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l="4529" b="21346"/>
          <a:stretch>
            <a:fillRect/>
          </a:stretch>
        </p:blipFill>
        <p:spPr bwMode="auto">
          <a:xfrm>
            <a:off x="249702" y="2438400"/>
            <a:ext cx="451836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792681" y="1219200"/>
            <a:ext cx="4129656" cy="1077218"/>
          </a:xfrm>
          <a:prstGeom prst="rect">
            <a:avLst/>
          </a:prstGeom>
        </p:spPr>
        <p:txBody>
          <a:bodyPr wrap="none">
            <a:spAutoFit/>
          </a:bodyPr>
          <a:lstStyle/>
          <a:p>
            <a:pPr algn="ctr"/>
            <a:r>
              <a:rPr lang="en-US" sz="3200" dirty="0">
                <a:solidFill>
                  <a:srgbClr val="FF0066"/>
                </a:solidFill>
                <a:latin typeface="Comic Sans MS"/>
                <a:ea typeface="Times New Roman"/>
                <a:cs typeface="Times New Roman"/>
              </a:rPr>
              <a:t>Notation </a:t>
            </a:r>
            <a:r>
              <a:rPr lang="en-US" sz="3200" dirty="0" smtClean="0">
                <a:solidFill>
                  <a:srgbClr val="FF0066"/>
                </a:solidFill>
                <a:latin typeface="Comic Sans MS"/>
                <a:ea typeface="Times New Roman"/>
                <a:cs typeface="Times New Roman"/>
              </a:rPr>
              <a:t>for </a:t>
            </a:r>
          </a:p>
          <a:p>
            <a:pPr algn="ctr"/>
            <a:r>
              <a:rPr lang="en-US" sz="3200" dirty="0" smtClean="0">
                <a:solidFill>
                  <a:srgbClr val="FF0066"/>
                </a:solidFill>
                <a:latin typeface="Comic Sans MS"/>
                <a:ea typeface="Times New Roman"/>
                <a:cs typeface="Times New Roman"/>
              </a:rPr>
              <a:t>Normal </a:t>
            </a:r>
            <a:r>
              <a:rPr lang="en-US" sz="3200" dirty="0">
                <a:solidFill>
                  <a:srgbClr val="FF0066"/>
                </a:solidFill>
                <a:latin typeface="Comic Sans MS"/>
                <a:ea typeface="Times New Roman"/>
                <a:cs typeface="Times New Roman"/>
              </a:rPr>
              <a:t>Distribution</a:t>
            </a:r>
            <a:r>
              <a:rPr lang="en-US" sz="3200" dirty="0">
                <a:latin typeface="Comic Sans MS"/>
                <a:ea typeface="Times New Roman"/>
                <a:cs typeface="Times New Roman"/>
              </a:rPr>
              <a:t>:</a:t>
            </a:r>
            <a:endParaRPr lang="en-US" sz="3200" dirty="0"/>
          </a:p>
        </p:txBody>
      </p:sp>
      <p:sp>
        <p:nvSpPr>
          <p:cNvPr id="5" name="Rectangle 4"/>
          <p:cNvSpPr/>
          <p:nvPr/>
        </p:nvSpPr>
        <p:spPr>
          <a:xfrm>
            <a:off x="6248400" y="2296418"/>
            <a:ext cx="2133600" cy="707886"/>
          </a:xfrm>
          <a:prstGeom prst="rect">
            <a:avLst/>
          </a:prstGeom>
        </p:spPr>
        <p:txBody>
          <a:bodyPr wrap="square">
            <a:spAutoFit/>
          </a:bodyPr>
          <a:lstStyle/>
          <a:p>
            <a:r>
              <a:rPr lang="en-US" sz="4000" i="1" dirty="0">
                <a:latin typeface="Comic Sans MS"/>
                <a:ea typeface="Times New Roman"/>
                <a:cs typeface="Times New Roman"/>
              </a:rPr>
              <a:t>N(</a:t>
            </a:r>
            <a:r>
              <a:rPr lang="en-US" sz="4000" i="1" dirty="0">
                <a:solidFill>
                  <a:srgbClr val="FF0000"/>
                </a:solidFill>
                <a:latin typeface="Comic Sans MS"/>
                <a:ea typeface="Times New Roman"/>
                <a:cs typeface="Times New Roman"/>
              </a:rPr>
              <a:t>μ</a:t>
            </a:r>
            <a:r>
              <a:rPr lang="en-US" sz="4000" i="1" dirty="0">
                <a:latin typeface="Comic Sans MS"/>
                <a:ea typeface="Times New Roman"/>
                <a:cs typeface="Times New Roman"/>
              </a:rPr>
              <a:t>, </a:t>
            </a:r>
            <a:r>
              <a:rPr lang="en-US" sz="4000" i="1" dirty="0">
                <a:solidFill>
                  <a:srgbClr val="0033CC"/>
                </a:solidFill>
                <a:latin typeface="Comic Sans MS"/>
                <a:ea typeface="Times New Roman"/>
                <a:cs typeface="Times New Roman"/>
              </a:rPr>
              <a:t>σ</a:t>
            </a:r>
            <a:r>
              <a:rPr lang="en-US" sz="4000" i="1" dirty="0">
                <a:latin typeface="Comic Sans MS"/>
                <a:ea typeface="Times New Roman"/>
                <a:cs typeface="Times New Roman"/>
              </a:rPr>
              <a:t>)</a:t>
            </a:r>
            <a:endParaRPr lang="en-US" sz="4000" dirty="0"/>
          </a:p>
        </p:txBody>
      </p:sp>
      <p:sp>
        <p:nvSpPr>
          <p:cNvPr id="6" name="Bent-Up Arrow 5"/>
          <p:cNvSpPr/>
          <p:nvPr/>
        </p:nvSpPr>
        <p:spPr>
          <a:xfrm>
            <a:off x="6438163" y="3055885"/>
            <a:ext cx="838691" cy="1044714"/>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54415" y="3538384"/>
            <a:ext cx="1676400" cy="646331"/>
          </a:xfrm>
          <a:prstGeom prst="rect">
            <a:avLst/>
          </a:prstGeom>
          <a:noFill/>
        </p:spPr>
        <p:txBody>
          <a:bodyPr wrap="square" rtlCol="0">
            <a:spAutoFit/>
          </a:bodyPr>
          <a:lstStyle/>
          <a:p>
            <a:r>
              <a:rPr lang="en-US" sz="3600" dirty="0" smtClean="0">
                <a:solidFill>
                  <a:srgbClr val="FF0000"/>
                </a:solidFill>
                <a:latin typeface="Broadway" panose="04040905080B02020502" pitchFamily="82" charset="0"/>
              </a:rPr>
              <a:t>Mean</a:t>
            </a:r>
            <a:endParaRPr lang="en-US" sz="3600" dirty="0">
              <a:solidFill>
                <a:srgbClr val="FF0000"/>
              </a:solidFill>
              <a:latin typeface="Broadway" panose="04040905080B02020502" pitchFamily="82" charset="0"/>
            </a:endParaRPr>
          </a:p>
        </p:txBody>
      </p:sp>
      <p:sp>
        <p:nvSpPr>
          <p:cNvPr id="9" name="Bent-Up Arrow 8"/>
          <p:cNvSpPr/>
          <p:nvPr/>
        </p:nvSpPr>
        <p:spPr>
          <a:xfrm>
            <a:off x="7029450" y="3055885"/>
            <a:ext cx="895350" cy="1928767"/>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54415" y="4696265"/>
            <a:ext cx="2303093" cy="1077218"/>
          </a:xfrm>
          <a:prstGeom prst="rect">
            <a:avLst/>
          </a:prstGeom>
          <a:noFill/>
        </p:spPr>
        <p:txBody>
          <a:bodyPr wrap="square" rtlCol="0">
            <a:spAutoFit/>
          </a:bodyPr>
          <a:lstStyle/>
          <a:p>
            <a:r>
              <a:rPr lang="en-US" sz="3200" dirty="0" smtClean="0">
                <a:solidFill>
                  <a:srgbClr val="000099"/>
                </a:solidFill>
                <a:latin typeface="Broadway" panose="04040905080B02020502" pitchFamily="82" charset="0"/>
              </a:rPr>
              <a:t>Standard Deviation</a:t>
            </a:r>
            <a:endParaRPr lang="en-US" sz="3200" dirty="0">
              <a:solidFill>
                <a:srgbClr val="000099"/>
              </a:solidFill>
              <a:latin typeface="Broadway" panose="04040905080B02020502" pitchFamily="82" charset="0"/>
            </a:endParaRPr>
          </a:p>
        </p:txBody>
      </p:sp>
    </p:spTree>
    <p:extLst>
      <p:ext uri="{BB962C8B-B14F-4D97-AF65-F5344CB8AC3E}">
        <p14:creationId xmlns:p14="http://schemas.microsoft.com/office/powerpoint/2010/main" val="230704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80" y="381000"/>
            <a:ext cx="81596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498" y="1143000"/>
            <a:ext cx="4343400" cy="257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7872" y="4038600"/>
            <a:ext cx="8188928" cy="1200329"/>
          </a:xfrm>
          <a:prstGeom prst="rect">
            <a:avLst/>
          </a:prstGeom>
        </p:spPr>
        <p:txBody>
          <a:bodyPr wrap="square">
            <a:spAutoFit/>
          </a:bodyPr>
          <a:lstStyle/>
          <a:p>
            <a:r>
              <a:rPr lang="en-US" sz="3600" dirty="0">
                <a:solidFill>
                  <a:srgbClr val="003399"/>
                </a:solidFill>
                <a:latin typeface="Comic Sans MS"/>
                <a:ea typeface="Times New Roman"/>
              </a:rPr>
              <a:t>How would you describe the shape of this distribution?</a:t>
            </a:r>
            <a:endParaRPr lang="en-US" sz="3600" dirty="0">
              <a:effectLst/>
              <a:latin typeface="Times New Roman"/>
              <a:ea typeface="Times New Roman"/>
            </a:endParaRPr>
          </a:p>
        </p:txBody>
      </p:sp>
      <p:sp>
        <p:nvSpPr>
          <p:cNvPr id="3" name="TextBox 2"/>
          <p:cNvSpPr txBox="1"/>
          <p:nvPr/>
        </p:nvSpPr>
        <p:spPr>
          <a:xfrm>
            <a:off x="228600" y="5222812"/>
            <a:ext cx="8120744" cy="1077218"/>
          </a:xfrm>
          <a:prstGeom prst="rect">
            <a:avLst/>
          </a:prstGeom>
          <a:noFill/>
        </p:spPr>
        <p:txBody>
          <a:bodyPr wrap="square" rtlCol="0">
            <a:spAutoFit/>
          </a:bodyPr>
          <a:lstStyle/>
          <a:p>
            <a:r>
              <a:rPr lang="en-US" sz="3200" b="1" dirty="0" smtClean="0">
                <a:solidFill>
                  <a:srgbClr val="FF33CC"/>
                </a:solidFill>
              </a:rPr>
              <a:t>The shape of this distribution is </a:t>
            </a:r>
            <a:r>
              <a:rPr lang="en-US" sz="3200" b="1" i="1" dirty="0" smtClean="0">
                <a:solidFill>
                  <a:srgbClr val="006600"/>
                </a:solidFill>
              </a:rPr>
              <a:t>approximately</a:t>
            </a:r>
            <a:r>
              <a:rPr lang="en-US" sz="3200" b="1" dirty="0" smtClean="0">
                <a:solidFill>
                  <a:srgbClr val="FF33CC"/>
                </a:solidFill>
              </a:rPr>
              <a:t> symmetric.</a:t>
            </a:r>
            <a:endParaRPr lang="en-US" sz="3200" b="1" dirty="0">
              <a:solidFill>
                <a:srgbClr val="FF33CC"/>
              </a:solidFill>
            </a:endParaRPr>
          </a:p>
        </p:txBody>
      </p:sp>
    </p:spTree>
    <p:extLst>
      <p:ext uri="{BB962C8B-B14F-4D97-AF65-F5344CB8AC3E}">
        <p14:creationId xmlns:p14="http://schemas.microsoft.com/office/powerpoint/2010/main" val="16408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618" y="0"/>
            <a:ext cx="8077200" cy="1077218"/>
          </a:xfrm>
          <a:prstGeom prst="rect">
            <a:avLst/>
          </a:prstGeom>
        </p:spPr>
        <p:txBody>
          <a:bodyPr wrap="square">
            <a:spAutoFit/>
          </a:bodyPr>
          <a:lstStyle/>
          <a:p>
            <a:r>
              <a:rPr lang="en-US" sz="3200" dirty="0">
                <a:solidFill>
                  <a:srgbClr val="FF33CC"/>
                </a:solidFill>
                <a:latin typeface="Comic Sans MS"/>
                <a:ea typeface="Times New Roman"/>
              </a:rPr>
              <a:t>This is the </a:t>
            </a:r>
            <a:r>
              <a:rPr lang="en-US" sz="3200" dirty="0">
                <a:solidFill>
                  <a:srgbClr val="000099"/>
                </a:solidFill>
                <a:latin typeface="Comic Sans MS"/>
                <a:ea typeface="Times New Roman"/>
              </a:rPr>
              <a:t>Normal Probability Plot </a:t>
            </a:r>
            <a:r>
              <a:rPr lang="en-US" sz="3200" dirty="0">
                <a:solidFill>
                  <a:srgbClr val="FF33CC"/>
                </a:solidFill>
                <a:latin typeface="Comic Sans MS"/>
                <a:ea typeface="Times New Roman"/>
              </a:rPr>
              <a:t>created from </a:t>
            </a:r>
            <a:r>
              <a:rPr lang="en-US" sz="3200" dirty="0" smtClean="0">
                <a:solidFill>
                  <a:srgbClr val="FF33CC"/>
                </a:solidFill>
                <a:latin typeface="Comic Sans MS"/>
                <a:ea typeface="Times New Roman"/>
              </a:rPr>
              <a:t>the given histogram:</a:t>
            </a:r>
            <a:endParaRPr lang="en-US" sz="3200" dirty="0">
              <a:effectLst/>
              <a:latin typeface="Times New Roman"/>
              <a:ea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91" y="1420686"/>
            <a:ext cx="4114800" cy="24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28342"/>
            <a:ext cx="460930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7782" y="3921672"/>
            <a:ext cx="8736036" cy="2185214"/>
          </a:xfrm>
          <a:prstGeom prst="rect">
            <a:avLst/>
          </a:prstGeom>
        </p:spPr>
        <p:txBody>
          <a:bodyPr wrap="square">
            <a:spAutoFit/>
          </a:bodyPr>
          <a:lstStyle/>
          <a:p>
            <a:r>
              <a:rPr lang="en-US" sz="3400" dirty="0">
                <a:latin typeface="Comic Sans MS"/>
                <a:ea typeface="Times New Roman"/>
              </a:rPr>
              <a:t>Notice the Normal Probability Plot (NPP) is basically straight. The </a:t>
            </a:r>
            <a:r>
              <a:rPr lang="en-US" sz="3400" dirty="0">
                <a:solidFill>
                  <a:srgbClr val="FF0000"/>
                </a:solidFill>
                <a:latin typeface="Comic Sans MS"/>
                <a:ea typeface="Times New Roman"/>
              </a:rPr>
              <a:t>points lie close to a straight-line </a:t>
            </a:r>
            <a:r>
              <a:rPr lang="en-US" sz="3400" dirty="0">
                <a:latin typeface="Comic Sans MS"/>
                <a:ea typeface="Times New Roman"/>
              </a:rPr>
              <a:t>(with the exception of a few outliers).  </a:t>
            </a:r>
            <a:endParaRPr lang="en-US" sz="3400" dirty="0">
              <a:effectLst/>
              <a:latin typeface="Times New Roman"/>
              <a:ea typeface="Times New Roman"/>
            </a:endParaRPr>
          </a:p>
        </p:txBody>
      </p:sp>
      <p:sp>
        <p:nvSpPr>
          <p:cNvPr id="4" name="TextBox 3"/>
          <p:cNvSpPr txBox="1"/>
          <p:nvPr/>
        </p:nvSpPr>
        <p:spPr>
          <a:xfrm>
            <a:off x="3102429" y="5568277"/>
            <a:ext cx="5127171" cy="1077218"/>
          </a:xfrm>
          <a:prstGeom prst="rect">
            <a:avLst/>
          </a:prstGeom>
          <a:solidFill>
            <a:srgbClr val="66FFCC"/>
          </a:solidFill>
        </p:spPr>
        <p:txBody>
          <a:bodyPr wrap="square" rtlCol="0">
            <a:spAutoFit/>
          </a:bodyPr>
          <a:lstStyle/>
          <a:p>
            <a:r>
              <a:rPr lang="en-US" sz="3200" dirty="0">
                <a:solidFill>
                  <a:srgbClr val="0070C0"/>
                </a:solidFill>
                <a:latin typeface="Comic Sans MS"/>
                <a:ea typeface="Times New Roman"/>
              </a:rPr>
              <a:t>Indicates </a:t>
            </a:r>
            <a:r>
              <a:rPr lang="en-US" sz="3200" dirty="0" smtClean="0">
                <a:solidFill>
                  <a:srgbClr val="0070C0"/>
                </a:solidFill>
                <a:latin typeface="Comic Sans MS"/>
                <a:ea typeface="Times New Roman"/>
              </a:rPr>
              <a:t>distribution is </a:t>
            </a:r>
            <a:r>
              <a:rPr lang="en-US" sz="3200" i="1" dirty="0" smtClean="0">
                <a:solidFill>
                  <a:srgbClr val="FF33CC"/>
                </a:solidFill>
                <a:latin typeface="Comic Sans MS"/>
                <a:ea typeface="Times New Roman"/>
              </a:rPr>
              <a:t>approximately</a:t>
            </a:r>
            <a:r>
              <a:rPr lang="en-US" sz="3200" dirty="0" smtClean="0">
                <a:solidFill>
                  <a:srgbClr val="0070C0"/>
                </a:solidFill>
                <a:latin typeface="Comic Sans MS"/>
                <a:ea typeface="Times New Roman"/>
              </a:rPr>
              <a:t>  </a:t>
            </a:r>
            <a:r>
              <a:rPr lang="en-US" sz="3200" dirty="0">
                <a:solidFill>
                  <a:srgbClr val="0070C0"/>
                </a:solidFill>
                <a:latin typeface="Comic Sans MS"/>
                <a:ea typeface="Times New Roman"/>
              </a:rPr>
              <a:t>Normal</a:t>
            </a:r>
            <a:r>
              <a:rPr lang="en-US" sz="3200" dirty="0" smtClean="0">
                <a:solidFill>
                  <a:srgbClr val="0070C0"/>
                </a:solidFill>
                <a:latin typeface="Comic Sans MS"/>
                <a:ea typeface="Times New Roman"/>
              </a:rPr>
              <a:t>.</a:t>
            </a:r>
            <a:endParaRPr lang="en-US" sz="3200" dirty="0">
              <a:latin typeface="Times New Roman"/>
              <a:ea typeface="Times New Roman"/>
            </a:endParaRPr>
          </a:p>
        </p:txBody>
      </p:sp>
    </p:spTree>
    <p:extLst>
      <p:ext uri="{BB962C8B-B14F-4D97-AF65-F5344CB8AC3E}">
        <p14:creationId xmlns:p14="http://schemas.microsoft.com/office/powerpoint/2010/main" val="23639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6064"/>
            <a:ext cx="7620000" cy="48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308" y="686253"/>
            <a:ext cx="2558710" cy="155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86253"/>
            <a:ext cx="2423037" cy="15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52" y="2350427"/>
            <a:ext cx="8223250" cy="6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048482"/>
            <a:ext cx="2576153" cy="15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9128" y="2975133"/>
            <a:ext cx="2371709" cy="162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704317"/>
            <a:ext cx="2763898" cy="584775"/>
          </a:xfrm>
          <a:prstGeom prst="rect">
            <a:avLst/>
          </a:prstGeom>
          <a:solidFill>
            <a:srgbClr val="FFFF00"/>
          </a:solidFill>
        </p:spPr>
        <p:txBody>
          <a:bodyPr wrap="none">
            <a:spAutoFit/>
          </a:bodyPr>
          <a:lstStyle/>
          <a:p>
            <a:r>
              <a:rPr lang="en-US" sz="3200" dirty="0">
                <a:solidFill>
                  <a:srgbClr val="33CCFF"/>
                </a:solidFill>
                <a:latin typeface="Aharoni" panose="02010803020104030203" pitchFamily="2" charset="-79"/>
                <a:cs typeface="Aharoni" panose="02010803020104030203" pitchFamily="2" charset="-79"/>
              </a:rPr>
              <a:t>NPP Straight </a:t>
            </a:r>
          </a:p>
        </p:txBody>
      </p:sp>
      <p:sp>
        <p:nvSpPr>
          <p:cNvPr id="3" name="AutoShape 5"/>
          <p:cNvSpPr>
            <a:spLocks noChangeArrowheads="1"/>
          </p:cNvSpPr>
          <p:nvPr/>
        </p:nvSpPr>
        <p:spPr bwMode="auto">
          <a:xfrm>
            <a:off x="3251634" y="4773384"/>
            <a:ext cx="1697037" cy="460375"/>
          </a:xfrm>
          <a:prstGeom prst="rightArrow">
            <a:avLst>
              <a:gd name="adj1" fmla="val 50000"/>
              <a:gd name="adj2" fmla="val 92155"/>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5133188" y="4682283"/>
            <a:ext cx="2981907" cy="954107"/>
          </a:xfrm>
          <a:prstGeom prst="rect">
            <a:avLst/>
          </a:prstGeom>
          <a:solidFill>
            <a:srgbClr val="FFFF00"/>
          </a:solidFill>
        </p:spPr>
        <p:txBody>
          <a:bodyPr wrap="none">
            <a:spAutoFit/>
          </a:bodyPr>
          <a:lstStyle/>
          <a:p>
            <a:r>
              <a:rPr lang="en-US" sz="2800" dirty="0" err="1" smtClean="0">
                <a:solidFill>
                  <a:srgbClr val="33CCFF"/>
                </a:solidFill>
                <a:latin typeface="Aharoni" panose="02010803020104030203" pitchFamily="2" charset="-79"/>
                <a:cs typeface="Aharoni" panose="02010803020104030203" pitchFamily="2" charset="-79"/>
              </a:rPr>
              <a:t>Approx</a:t>
            </a:r>
            <a:r>
              <a:rPr lang="en-US" sz="2800" dirty="0" smtClean="0">
                <a:solidFill>
                  <a:srgbClr val="33CCFF"/>
                </a:solidFill>
                <a:latin typeface="Aharoni" panose="02010803020104030203" pitchFamily="2" charset="-79"/>
                <a:cs typeface="Aharoni" panose="02010803020104030203" pitchFamily="2" charset="-79"/>
              </a:rPr>
              <a:t> Normal </a:t>
            </a:r>
          </a:p>
          <a:p>
            <a:r>
              <a:rPr lang="en-US" sz="2800" dirty="0" smtClean="0">
                <a:solidFill>
                  <a:srgbClr val="33CCFF"/>
                </a:solidFill>
                <a:latin typeface="Aharoni" panose="02010803020104030203" pitchFamily="2" charset="-79"/>
                <a:cs typeface="Aharoni" panose="02010803020104030203" pitchFamily="2" charset="-79"/>
              </a:rPr>
              <a:t>Distribution</a:t>
            </a:r>
            <a:endParaRPr lang="en-US" sz="2800" dirty="0">
              <a:solidFill>
                <a:srgbClr val="33CCFF"/>
              </a:solidFill>
              <a:latin typeface="Aharoni" panose="02010803020104030203" pitchFamily="2" charset="-79"/>
              <a:cs typeface="Aharoni" panose="02010803020104030203" pitchFamily="2" charset="-79"/>
            </a:endParaRPr>
          </a:p>
        </p:txBody>
      </p:sp>
      <p:sp>
        <p:nvSpPr>
          <p:cNvPr id="5" name="Rectangle 4"/>
          <p:cNvSpPr/>
          <p:nvPr/>
        </p:nvSpPr>
        <p:spPr>
          <a:xfrm>
            <a:off x="178581" y="5610110"/>
            <a:ext cx="3511644" cy="584775"/>
          </a:xfrm>
          <a:prstGeom prst="rect">
            <a:avLst/>
          </a:prstGeom>
          <a:solidFill>
            <a:srgbClr val="66FF33"/>
          </a:solidFill>
        </p:spPr>
        <p:txBody>
          <a:bodyPr wrap="square">
            <a:spAutoFit/>
          </a:bodyPr>
          <a:lstStyle/>
          <a:p>
            <a:r>
              <a:rPr lang="en-US" sz="3200" dirty="0">
                <a:solidFill>
                  <a:srgbClr val="D60093"/>
                </a:solidFill>
                <a:latin typeface="Aharoni" panose="02010803020104030203" pitchFamily="2" charset="-79"/>
                <a:cs typeface="Aharoni" panose="02010803020104030203" pitchFamily="2" charset="-79"/>
              </a:rPr>
              <a:t>NPP Not Straight </a:t>
            </a:r>
          </a:p>
        </p:txBody>
      </p:sp>
      <p:sp>
        <p:nvSpPr>
          <p:cNvPr id="6" name="AutoShape 6"/>
          <p:cNvSpPr>
            <a:spLocks noChangeArrowheads="1"/>
          </p:cNvSpPr>
          <p:nvPr/>
        </p:nvSpPr>
        <p:spPr bwMode="auto">
          <a:xfrm>
            <a:off x="3718313" y="5695914"/>
            <a:ext cx="1539487" cy="475064"/>
          </a:xfrm>
          <a:prstGeom prst="rightArrow">
            <a:avLst>
              <a:gd name="adj1" fmla="val 50000"/>
              <a:gd name="adj2" fmla="val 92155"/>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255964" y="5695914"/>
            <a:ext cx="3858112" cy="1015663"/>
          </a:xfrm>
          <a:prstGeom prst="rect">
            <a:avLst/>
          </a:prstGeom>
          <a:solidFill>
            <a:srgbClr val="66FF33"/>
          </a:solidFill>
        </p:spPr>
        <p:txBody>
          <a:bodyPr wrap="square">
            <a:spAutoFit/>
          </a:bodyPr>
          <a:lstStyle/>
          <a:p>
            <a:pPr algn="ctr"/>
            <a:r>
              <a:rPr lang="en-US" sz="3000" dirty="0">
                <a:solidFill>
                  <a:srgbClr val="D60093"/>
                </a:solidFill>
                <a:latin typeface="Aharoni" panose="02010803020104030203" pitchFamily="2" charset="-79"/>
                <a:cs typeface="Aharoni" panose="02010803020104030203" pitchFamily="2" charset="-79"/>
              </a:rPr>
              <a:t>Non-Normal </a:t>
            </a:r>
            <a:endParaRPr lang="en-US" sz="3000" dirty="0" smtClean="0">
              <a:solidFill>
                <a:srgbClr val="D60093"/>
              </a:solidFill>
              <a:latin typeface="Aharoni" panose="02010803020104030203" pitchFamily="2" charset="-79"/>
              <a:cs typeface="Aharoni" panose="02010803020104030203" pitchFamily="2" charset="-79"/>
            </a:endParaRPr>
          </a:p>
          <a:p>
            <a:pPr algn="ctr"/>
            <a:r>
              <a:rPr lang="en-US" sz="3000" dirty="0" smtClean="0">
                <a:solidFill>
                  <a:srgbClr val="D60093"/>
                </a:solidFill>
                <a:latin typeface="Aharoni" panose="02010803020104030203" pitchFamily="2" charset="-79"/>
                <a:cs typeface="Aharoni" panose="02010803020104030203" pitchFamily="2" charset="-79"/>
              </a:rPr>
              <a:t>Distribution; Skewed</a:t>
            </a:r>
            <a:endParaRPr lang="en-US" sz="3000" dirty="0">
              <a:solidFill>
                <a:srgbClr val="D60093"/>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037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fade">
                                      <p:cBhvr>
                                        <p:cTn id="19" dur="1000"/>
                                        <p:tgtEl>
                                          <p:spTgt spid="11268"/>
                                        </p:tgtEl>
                                      </p:cBhvr>
                                    </p:animEffect>
                                    <p:anim calcmode="lin" valueType="num">
                                      <p:cBhvr>
                                        <p:cTn id="20" dur="1000" fill="hold"/>
                                        <p:tgtEl>
                                          <p:spTgt spid="11268"/>
                                        </p:tgtEl>
                                        <p:attrNameLst>
                                          <p:attrName>ppt_x</p:attrName>
                                        </p:attrNameLst>
                                      </p:cBhvr>
                                      <p:tavLst>
                                        <p:tav tm="0">
                                          <p:val>
                                            <p:strVal val="#ppt_x"/>
                                          </p:val>
                                        </p:tav>
                                        <p:tav tm="100000">
                                          <p:val>
                                            <p:strVal val="#ppt_x"/>
                                          </p:val>
                                        </p:tav>
                                      </p:tavLst>
                                    </p:anim>
                                    <p:anim calcmode="lin" valueType="num">
                                      <p:cBhvr>
                                        <p:cTn id="21"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1000"/>
                                        <p:tgtEl>
                                          <p:spTgt spid="1027"/>
                                        </p:tgtEl>
                                      </p:cBhvr>
                                    </p:animEffect>
                                    <p:anim calcmode="lin" valueType="num">
                                      <p:cBhvr>
                                        <p:cTn id="34" dur="1000" fill="hold"/>
                                        <p:tgtEl>
                                          <p:spTgt spid="1027"/>
                                        </p:tgtEl>
                                        <p:attrNameLst>
                                          <p:attrName>ppt_x</p:attrName>
                                        </p:attrNameLst>
                                      </p:cBhvr>
                                      <p:tavLst>
                                        <p:tav tm="0">
                                          <p:val>
                                            <p:strVal val="#ppt_x"/>
                                          </p:val>
                                        </p:tav>
                                        <p:tav tm="100000">
                                          <p:val>
                                            <p:strVal val="#ppt_x"/>
                                          </p:val>
                                        </p:tav>
                                      </p:tavLst>
                                    </p:anim>
                                    <p:anim calcmode="lin" valueType="num">
                                      <p:cBhvr>
                                        <p:cTn id="3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1000"/>
                                        <p:tgtEl>
                                          <p:spTgt spid="1028"/>
                                        </p:tgtEl>
                                      </p:cBhvr>
                                    </p:animEffect>
                                    <p:anim calcmode="lin" valueType="num">
                                      <p:cBhvr>
                                        <p:cTn id="41" dur="1000" fill="hold"/>
                                        <p:tgtEl>
                                          <p:spTgt spid="1028"/>
                                        </p:tgtEl>
                                        <p:attrNameLst>
                                          <p:attrName>ppt_x</p:attrName>
                                        </p:attrNameLst>
                                      </p:cBhvr>
                                      <p:tavLst>
                                        <p:tav tm="0">
                                          <p:val>
                                            <p:strVal val="#ppt_x"/>
                                          </p:val>
                                        </p:tav>
                                        <p:tav tm="100000">
                                          <p:val>
                                            <p:strVal val="#ppt_x"/>
                                          </p:val>
                                        </p:tav>
                                      </p:tavLst>
                                    </p:anim>
                                    <p:anim calcmode="lin" valueType="num">
                                      <p:cBhvr>
                                        <p:cTn id="4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randombar(horizontal)">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randombar(horizontal)">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4799"/>
            <a:ext cx="8305800" cy="1569660"/>
          </a:xfrm>
          <a:prstGeom prst="rect">
            <a:avLst/>
          </a:prstGeom>
        </p:spPr>
        <p:txBody>
          <a:bodyPr wrap="square">
            <a:spAutoFit/>
          </a:bodyPr>
          <a:lstStyle/>
          <a:p>
            <a:r>
              <a:rPr lang="en-US" sz="3200" dirty="0">
                <a:latin typeface="Comic Sans MS"/>
                <a:ea typeface="Times New Roman"/>
              </a:rPr>
              <a:t>If </a:t>
            </a:r>
            <a:r>
              <a:rPr lang="en-US" sz="3200" dirty="0">
                <a:highlight>
                  <a:srgbClr val="00FFFF"/>
                </a:highlight>
                <a:latin typeface="Comic Sans MS"/>
                <a:ea typeface="Times New Roman"/>
              </a:rPr>
              <a:t>larger</a:t>
            </a:r>
            <a:r>
              <a:rPr lang="en-US" sz="3200" dirty="0">
                <a:latin typeface="Comic Sans MS"/>
                <a:ea typeface="Times New Roman"/>
              </a:rPr>
              <a:t> observations fall systematically </a:t>
            </a:r>
            <a:r>
              <a:rPr lang="en-US" sz="3200" dirty="0">
                <a:solidFill>
                  <a:srgbClr val="E36C0A"/>
                </a:solidFill>
                <a:latin typeface="Comic Sans MS"/>
                <a:ea typeface="Times New Roman"/>
              </a:rPr>
              <a:t>above the line</a:t>
            </a:r>
            <a:r>
              <a:rPr lang="en-US" sz="3200" dirty="0">
                <a:latin typeface="Comic Sans MS"/>
                <a:ea typeface="Times New Roman"/>
              </a:rPr>
              <a:t>, the NPP indicates the data are </a:t>
            </a:r>
            <a:r>
              <a:rPr lang="en-US" sz="3200" dirty="0">
                <a:solidFill>
                  <a:srgbClr val="E36C0A"/>
                </a:solidFill>
                <a:latin typeface="Comic Sans MS"/>
                <a:ea typeface="Times New Roman"/>
              </a:rPr>
              <a:t>right-skewed</a:t>
            </a:r>
            <a:r>
              <a:rPr lang="en-US" sz="3200" dirty="0">
                <a:latin typeface="Comic Sans MS"/>
                <a:ea typeface="Times New Roman"/>
              </a:rPr>
              <a:t>.</a:t>
            </a:r>
            <a:endParaRPr lang="en-US" sz="3200" dirty="0">
              <a:effectLst/>
              <a:latin typeface="Times New Roman"/>
              <a:ea typeface="Times New Roman"/>
            </a:endParaRPr>
          </a:p>
        </p:txBody>
      </p:sp>
      <p:sp>
        <p:nvSpPr>
          <p:cNvPr id="5" name="Rectangle 4"/>
          <p:cNvSpPr/>
          <p:nvPr/>
        </p:nvSpPr>
        <p:spPr>
          <a:xfrm>
            <a:off x="685800" y="2034570"/>
            <a:ext cx="8077200" cy="1569660"/>
          </a:xfrm>
          <a:prstGeom prst="rect">
            <a:avLst/>
          </a:prstGeom>
        </p:spPr>
        <p:txBody>
          <a:bodyPr wrap="square">
            <a:spAutoFit/>
          </a:bodyPr>
          <a:lstStyle/>
          <a:p>
            <a:r>
              <a:rPr lang="en-US" sz="3200" dirty="0">
                <a:latin typeface="Comic Sans MS"/>
                <a:ea typeface="Times New Roman"/>
              </a:rPr>
              <a:t>If </a:t>
            </a:r>
            <a:r>
              <a:rPr lang="en-US" sz="3200" dirty="0">
                <a:highlight>
                  <a:srgbClr val="FFFF00"/>
                </a:highlight>
                <a:latin typeface="Comic Sans MS"/>
                <a:ea typeface="Times New Roman"/>
              </a:rPr>
              <a:t>smaller</a:t>
            </a:r>
            <a:r>
              <a:rPr lang="en-US" sz="3200" dirty="0">
                <a:latin typeface="Comic Sans MS"/>
                <a:ea typeface="Times New Roman"/>
              </a:rPr>
              <a:t> observations fall systematically </a:t>
            </a:r>
            <a:r>
              <a:rPr lang="en-US" sz="3200" dirty="0">
                <a:solidFill>
                  <a:srgbClr val="7030A0"/>
                </a:solidFill>
                <a:latin typeface="Comic Sans MS"/>
                <a:ea typeface="Times New Roman"/>
              </a:rPr>
              <a:t>below the line</a:t>
            </a:r>
            <a:r>
              <a:rPr lang="en-US" sz="3200" dirty="0">
                <a:latin typeface="Comic Sans MS"/>
                <a:ea typeface="Times New Roman"/>
              </a:rPr>
              <a:t>, the NPP indicates the data are </a:t>
            </a:r>
            <a:r>
              <a:rPr lang="en-US" sz="3200" dirty="0">
                <a:solidFill>
                  <a:srgbClr val="7030A0"/>
                </a:solidFill>
                <a:latin typeface="Comic Sans MS"/>
                <a:ea typeface="Times New Roman"/>
              </a:rPr>
              <a:t>left-skewed</a:t>
            </a:r>
            <a:r>
              <a:rPr lang="en-US" sz="3200" dirty="0">
                <a:latin typeface="Comic Sans MS"/>
                <a:ea typeface="Times New Roman"/>
              </a:rPr>
              <a:t>.</a:t>
            </a:r>
            <a:endParaRPr lang="en-US" sz="3200" dirty="0">
              <a:effectLst/>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11" y="3836010"/>
            <a:ext cx="1714500" cy="126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11" y="5257800"/>
            <a:ext cx="17145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90800" y="3836010"/>
            <a:ext cx="5943600" cy="1200329"/>
          </a:xfrm>
          <a:prstGeom prst="rect">
            <a:avLst/>
          </a:prstGeom>
          <a:noFill/>
        </p:spPr>
        <p:txBody>
          <a:bodyPr wrap="square" rtlCol="0">
            <a:spAutoFit/>
          </a:bodyPr>
          <a:lstStyle/>
          <a:p>
            <a:r>
              <a:rPr lang="en-US" sz="2400" dirty="0" smtClean="0">
                <a:solidFill>
                  <a:srgbClr val="FF0000"/>
                </a:solidFill>
                <a:latin typeface="Aharoni" panose="02010803020104030203" pitchFamily="2" charset="-79"/>
                <a:cs typeface="Aharoni" panose="02010803020104030203" pitchFamily="2" charset="-79"/>
              </a:rPr>
              <a:t>Right</a:t>
            </a:r>
            <a:r>
              <a:rPr lang="en-US" sz="2400" dirty="0" smtClean="0">
                <a:latin typeface="Aharoni" panose="02010803020104030203" pitchFamily="2" charset="-79"/>
                <a:cs typeface="Aharoni" panose="02010803020104030203" pitchFamily="2" charset="-79"/>
              </a:rPr>
              <a:t> Skew --- plotted points appear to bend </a:t>
            </a:r>
            <a:r>
              <a:rPr lang="en-US" sz="2400" dirty="0" smtClean="0">
                <a:solidFill>
                  <a:srgbClr val="FF0000"/>
                </a:solidFill>
                <a:latin typeface="Aharoni" panose="02010803020104030203" pitchFamily="2" charset="-79"/>
                <a:cs typeface="Aharoni" panose="02010803020104030203" pitchFamily="2" charset="-79"/>
              </a:rPr>
              <a:t>up</a:t>
            </a:r>
            <a:r>
              <a:rPr lang="en-US" sz="2400" dirty="0" smtClean="0">
                <a:latin typeface="Aharoni" panose="02010803020104030203" pitchFamily="2" charset="-79"/>
                <a:cs typeface="Aharoni" panose="02010803020104030203" pitchFamily="2" charset="-79"/>
              </a:rPr>
              <a:t> and to the </a:t>
            </a:r>
            <a:r>
              <a:rPr lang="en-US" sz="2400" dirty="0" smtClean="0">
                <a:solidFill>
                  <a:srgbClr val="FF0000"/>
                </a:solidFill>
                <a:latin typeface="Aharoni" panose="02010803020104030203" pitchFamily="2" charset="-79"/>
                <a:cs typeface="Aharoni" panose="02010803020104030203" pitchFamily="2" charset="-79"/>
              </a:rPr>
              <a:t>left</a:t>
            </a:r>
            <a:r>
              <a:rPr lang="en-US" sz="2400" dirty="0" smtClean="0">
                <a:latin typeface="Aharoni" panose="02010803020104030203" pitchFamily="2" charset="-79"/>
                <a:cs typeface="Aharoni" panose="02010803020104030203" pitchFamily="2" charset="-79"/>
              </a:rPr>
              <a:t> of the normal line indicating a long tail to the </a:t>
            </a:r>
            <a:r>
              <a:rPr lang="en-US" sz="2400" dirty="0" smtClean="0">
                <a:solidFill>
                  <a:srgbClr val="FF0000"/>
                </a:solidFill>
                <a:latin typeface="Aharoni" panose="02010803020104030203" pitchFamily="2" charset="-79"/>
                <a:cs typeface="Aharoni" panose="02010803020104030203" pitchFamily="2" charset="-79"/>
              </a:rPr>
              <a:t>right</a:t>
            </a:r>
            <a:endParaRPr lang="en-US" sz="2400" dirty="0">
              <a:solidFill>
                <a:srgbClr val="FF0000"/>
              </a:solidFill>
              <a:latin typeface="Aharoni" panose="02010803020104030203" pitchFamily="2" charset="-79"/>
              <a:cs typeface="Aharoni" panose="02010803020104030203" pitchFamily="2" charset="-79"/>
            </a:endParaRPr>
          </a:p>
        </p:txBody>
      </p:sp>
      <p:sp>
        <p:nvSpPr>
          <p:cNvPr id="10" name="TextBox 9"/>
          <p:cNvSpPr txBox="1"/>
          <p:nvPr/>
        </p:nvSpPr>
        <p:spPr>
          <a:xfrm>
            <a:off x="2590800" y="5217649"/>
            <a:ext cx="6400800" cy="1200329"/>
          </a:xfrm>
          <a:prstGeom prst="rect">
            <a:avLst/>
          </a:prstGeom>
          <a:noFill/>
        </p:spPr>
        <p:txBody>
          <a:bodyPr wrap="square" rtlCol="0">
            <a:spAutoFit/>
          </a:bodyPr>
          <a:lstStyle/>
          <a:p>
            <a:r>
              <a:rPr lang="en-US" sz="2400" dirty="0" smtClean="0">
                <a:solidFill>
                  <a:srgbClr val="FF0000"/>
                </a:solidFill>
                <a:latin typeface="Aharoni" panose="02010803020104030203" pitchFamily="2" charset="-79"/>
                <a:cs typeface="Aharoni" panose="02010803020104030203" pitchFamily="2" charset="-79"/>
              </a:rPr>
              <a:t>Left</a:t>
            </a:r>
            <a:r>
              <a:rPr lang="en-US" sz="2400" dirty="0" smtClean="0">
                <a:latin typeface="Aharoni" panose="02010803020104030203" pitchFamily="2" charset="-79"/>
                <a:cs typeface="Aharoni" panose="02010803020104030203" pitchFamily="2" charset="-79"/>
              </a:rPr>
              <a:t> Skew --- plotted points appear to bend </a:t>
            </a:r>
            <a:r>
              <a:rPr lang="en-US" sz="2400" dirty="0" smtClean="0">
                <a:solidFill>
                  <a:srgbClr val="FF0000"/>
                </a:solidFill>
                <a:latin typeface="Aharoni" panose="02010803020104030203" pitchFamily="2" charset="-79"/>
                <a:cs typeface="Aharoni" panose="02010803020104030203" pitchFamily="2" charset="-79"/>
              </a:rPr>
              <a:t>down</a:t>
            </a:r>
            <a:r>
              <a:rPr lang="en-US" sz="2400" dirty="0" smtClean="0">
                <a:latin typeface="Aharoni" panose="02010803020104030203" pitchFamily="2" charset="-79"/>
                <a:cs typeface="Aharoni" panose="02010803020104030203" pitchFamily="2" charset="-79"/>
              </a:rPr>
              <a:t> and to the </a:t>
            </a:r>
            <a:r>
              <a:rPr lang="en-US" sz="2400" dirty="0" smtClean="0">
                <a:solidFill>
                  <a:srgbClr val="FF0000"/>
                </a:solidFill>
                <a:latin typeface="Aharoni" panose="02010803020104030203" pitchFamily="2" charset="-79"/>
                <a:cs typeface="Aharoni" panose="02010803020104030203" pitchFamily="2" charset="-79"/>
              </a:rPr>
              <a:t>right</a:t>
            </a:r>
            <a:r>
              <a:rPr lang="en-US" sz="2400" dirty="0" smtClean="0">
                <a:latin typeface="Aharoni" panose="02010803020104030203" pitchFamily="2" charset="-79"/>
                <a:cs typeface="Aharoni" panose="02010803020104030203" pitchFamily="2" charset="-79"/>
              </a:rPr>
              <a:t> of the normal line indicating a long tail to the </a:t>
            </a:r>
            <a:r>
              <a:rPr lang="en-US" sz="2400" dirty="0" smtClean="0">
                <a:solidFill>
                  <a:srgbClr val="FF0000"/>
                </a:solidFill>
                <a:latin typeface="Aharoni" panose="02010803020104030203" pitchFamily="2" charset="-79"/>
                <a:cs typeface="Aharoni" panose="02010803020104030203" pitchFamily="2" charset="-79"/>
              </a:rPr>
              <a:t>left</a:t>
            </a:r>
            <a:endParaRPr lang="en-US" sz="24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65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randombar(horizontal)">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5590"/>
            <a:ext cx="7696200"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solidFill>
                  <a:srgbClr val="000099"/>
                </a:solidFill>
              </a:rPr>
              <a:t>Examples</a:t>
            </a:r>
            <a:endParaRPr lang="en-US" sz="3200" dirty="0">
              <a:solidFill>
                <a:srgbClr val="000099"/>
              </a:solidFill>
            </a:endParaRPr>
          </a:p>
        </p:txBody>
      </p:sp>
      <p:sp>
        <p:nvSpPr>
          <p:cNvPr id="7" name="TextBox 6"/>
          <p:cNvSpPr txBox="1"/>
          <p:nvPr/>
        </p:nvSpPr>
        <p:spPr>
          <a:xfrm>
            <a:off x="8284028" y="4847763"/>
            <a:ext cx="1066800" cy="523220"/>
          </a:xfrm>
          <a:prstGeom prst="rect">
            <a:avLst/>
          </a:prstGeom>
          <a:noFill/>
        </p:spPr>
        <p:txBody>
          <a:bodyPr wrap="square" rtlCol="0">
            <a:spAutoFit/>
          </a:bodyPr>
          <a:lstStyle/>
          <a:p>
            <a:r>
              <a:rPr lang="en-US" sz="2800" dirty="0" smtClean="0">
                <a:solidFill>
                  <a:srgbClr val="FF0000"/>
                </a:solidFill>
                <a:latin typeface="Aharoni" panose="02010803020104030203" pitchFamily="2" charset="-79"/>
                <a:cs typeface="Aharoni" panose="02010803020104030203" pitchFamily="2" charset="-79"/>
              </a:rPr>
              <a:t>YES</a:t>
            </a:r>
            <a:endParaRPr lang="en-US" sz="2800" dirty="0">
              <a:solidFill>
                <a:srgbClr val="FF0000"/>
              </a:solidFill>
              <a:latin typeface="Aharoni" panose="02010803020104030203" pitchFamily="2" charset="-79"/>
              <a:cs typeface="Aharoni" panose="02010803020104030203" pitchFamily="2" charset="-79"/>
            </a:endParaRPr>
          </a:p>
        </p:txBody>
      </p:sp>
      <p:sp>
        <p:nvSpPr>
          <p:cNvPr id="8" name="TextBox 7"/>
          <p:cNvSpPr txBox="1"/>
          <p:nvPr/>
        </p:nvSpPr>
        <p:spPr>
          <a:xfrm>
            <a:off x="3489852" y="2448933"/>
            <a:ext cx="1066800" cy="523220"/>
          </a:xfrm>
          <a:prstGeom prst="rect">
            <a:avLst/>
          </a:prstGeom>
          <a:noFill/>
        </p:spPr>
        <p:txBody>
          <a:bodyPr wrap="square" rtlCol="0">
            <a:spAutoFit/>
          </a:bodyPr>
          <a:lstStyle/>
          <a:p>
            <a:r>
              <a:rPr lang="en-US" sz="2800" dirty="0" smtClean="0">
                <a:solidFill>
                  <a:srgbClr val="FF0000"/>
                </a:solidFill>
                <a:latin typeface="Aharoni" panose="02010803020104030203" pitchFamily="2" charset="-79"/>
                <a:cs typeface="Aharoni" panose="02010803020104030203" pitchFamily="2" charset="-79"/>
              </a:rPr>
              <a:t>YES</a:t>
            </a:r>
            <a:endParaRPr lang="en-US" sz="2800" dirty="0">
              <a:solidFill>
                <a:srgbClr val="FF0000"/>
              </a:solidFill>
              <a:latin typeface="Aharoni" panose="02010803020104030203" pitchFamily="2" charset="-79"/>
              <a:cs typeface="Aharoni" panose="02010803020104030203" pitchFamily="2" charset="-79"/>
            </a:endParaRPr>
          </a:p>
        </p:txBody>
      </p:sp>
      <p:sp>
        <p:nvSpPr>
          <p:cNvPr id="4" name="TextBox 3"/>
          <p:cNvSpPr txBox="1"/>
          <p:nvPr/>
        </p:nvSpPr>
        <p:spPr>
          <a:xfrm>
            <a:off x="7685314" y="2399892"/>
            <a:ext cx="1197429" cy="523220"/>
          </a:xfrm>
          <a:prstGeom prst="rect">
            <a:avLst/>
          </a:prstGeom>
          <a:noFill/>
        </p:spPr>
        <p:txBody>
          <a:bodyPr wrap="square" rtlCol="0">
            <a:spAutoFit/>
          </a:bodyPr>
          <a:lstStyle/>
          <a:p>
            <a:r>
              <a:rPr lang="en-US" sz="2800" dirty="0" smtClean="0">
                <a:solidFill>
                  <a:srgbClr val="000099"/>
                </a:solidFill>
                <a:latin typeface="Aharoni" panose="02010803020104030203" pitchFamily="2" charset="-79"/>
                <a:cs typeface="Aharoni" panose="02010803020104030203" pitchFamily="2" charset="-79"/>
              </a:rPr>
              <a:t>NO</a:t>
            </a:r>
            <a:endParaRPr lang="en-US" sz="2800" dirty="0">
              <a:solidFill>
                <a:srgbClr val="000099"/>
              </a:solidFill>
              <a:latin typeface="Aharoni" panose="02010803020104030203" pitchFamily="2" charset="-79"/>
              <a:cs typeface="Aharoni" panose="02010803020104030203" pitchFamily="2" charset="-79"/>
            </a:endParaRPr>
          </a:p>
        </p:txBody>
      </p:sp>
      <p:sp>
        <p:nvSpPr>
          <p:cNvPr id="10" name="TextBox 9"/>
          <p:cNvSpPr txBox="1"/>
          <p:nvPr/>
        </p:nvSpPr>
        <p:spPr>
          <a:xfrm>
            <a:off x="3489852" y="4953000"/>
            <a:ext cx="1197429" cy="523220"/>
          </a:xfrm>
          <a:prstGeom prst="rect">
            <a:avLst/>
          </a:prstGeom>
          <a:noFill/>
        </p:spPr>
        <p:txBody>
          <a:bodyPr wrap="square" rtlCol="0">
            <a:spAutoFit/>
          </a:bodyPr>
          <a:lstStyle/>
          <a:p>
            <a:r>
              <a:rPr lang="en-US" sz="2800" dirty="0" smtClean="0">
                <a:solidFill>
                  <a:srgbClr val="000099"/>
                </a:solidFill>
                <a:latin typeface="Aharoni" panose="02010803020104030203" pitchFamily="2" charset="-79"/>
                <a:cs typeface="Aharoni" panose="02010803020104030203" pitchFamily="2" charset="-79"/>
              </a:rPr>
              <a:t>NO</a:t>
            </a:r>
            <a:endParaRPr lang="en-US" sz="2800" dirty="0">
              <a:solidFill>
                <a:srgbClr val="000099"/>
              </a:solidFill>
              <a:latin typeface="Aharoni" panose="02010803020104030203" pitchFamily="2" charset="-79"/>
              <a:cs typeface="Aharoni" panose="02010803020104030203" pitchFamily="2" charset="-79"/>
            </a:endParaRPr>
          </a:p>
        </p:txBody>
      </p:sp>
      <p:sp>
        <p:nvSpPr>
          <p:cNvPr id="5" name="Rectangle 4"/>
          <p:cNvSpPr/>
          <p:nvPr/>
        </p:nvSpPr>
        <p:spPr>
          <a:xfrm>
            <a:off x="381000" y="840175"/>
            <a:ext cx="8077200" cy="954107"/>
          </a:xfrm>
          <a:prstGeom prst="rect">
            <a:avLst/>
          </a:prstGeom>
        </p:spPr>
        <p:txBody>
          <a:bodyPr wrap="square">
            <a:spAutoFit/>
          </a:bodyPr>
          <a:lstStyle/>
          <a:p>
            <a:r>
              <a:rPr lang="en-US" sz="2800" dirty="0">
                <a:solidFill>
                  <a:srgbClr val="000099"/>
                </a:solidFill>
                <a:latin typeface="Candara" panose="020E0502030303020204" pitchFamily="34" charset="0"/>
              </a:rPr>
              <a:t>VI. Determine whether a normal distribution would be appropriate based on the graphs given.</a:t>
            </a: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91" y="1981200"/>
            <a:ext cx="260346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28072"/>
            <a:ext cx="2264228" cy="203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615" y="4288972"/>
            <a:ext cx="26592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28251"/>
            <a:ext cx="3331029" cy="192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randombar(horizont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1846659"/>
          </a:xfrm>
          <a:prstGeom prst="rect">
            <a:avLst/>
          </a:prstGeom>
          <a:noFill/>
        </p:spPr>
        <p:txBody>
          <a:bodyPr wrap="square" rtlCol="0">
            <a:spAutoFit/>
          </a:bodyPr>
          <a:lstStyle/>
          <a:p>
            <a:r>
              <a:rPr lang="en-US" sz="3200" b="1" dirty="0" smtClean="0">
                <a:solidFill>
                  <a:srgbClr val="FF33CC"/>
                </a:solidFill>
              </a:rPr>
              <a:t>If you know that a distribution is </a:t>
            </a:r>
            <a:r>
              <a:rPr lang="en-US" sz="3200" b="1" dirty="0" smtClean="0">
                <a:solidFill>
                  <a:srgbClr val="000099"/>
                </a:solidFill>
              </a:rPr>
              <a:t>Normal</a:t>
            </a:r>
            <a:r>
              <a:rPr lang="en-US" sz="3200" b="1" dirty="0" smtClean="0">
                <a:solidFill>
                  <a:srgbClr val="FF33CC"/>
                </a:solidFill>
              </a:rPr>
              <a:t> or </a:t>
            </a:r>
            <a:r>
              <a:rPr lang="en-US" sz="3200" b="1" dirty="0" smtClean="0">
                <a:solidFill>
                  <a:srgbClr val="000099"/>
                </a:solidFill>
              </a:rPr>
              <a:t>approximately Normal</a:t>
            </a:r>
            <a:r>
              <a:rPr lang="en-US" sz="3200" b="1" dirty="0" smtClean="0">
                <a:solidFill>
                  <a:srgbClr val="FF33CC"/>
                </a:solidFill>
              </a:rPr>
              <a:t>, then what values can you use to discuss the distribution?</a:t>
            </a:r>
          </a:p>
          <a:p>
            <a:endParaRPr lang="en-US" dirty="0"/>
          </a:p>
        </p:txBody>
      </p:sp>
      <p:sp>
        <p:nvSpPr>
          <p:cNvPr id="3" name="TextBox 2"/>
          <p:cNvSpPr txBox="1"/>
          <p:nvPr/>
        </p:nvSpPr>
        <p:spPr>
          <a:xfrm>
            <a:off x="685800" y="2639185"/>
            <a:ext cx="8131200" cy="954107"/>
          </a:xfrm>
          <a:prstGeom prst="rect">
            <a:avLst/>
          </a:prstGeom>
          <a:solidFill>
            <a:srgbClr val="FFFF00"/>
          </a:solidFill>
        </p:spPr>
        <p:txBody>
          <a:bodyPr wrap="none" rtlCol="0">
            <a:spAutoFit/>
          </a:bodyPr>
          <a:lstStyle/>
          <a:p>
            <a:r>
              <a:rPr lang="en-US" sz="2800" b="1" dirty="0" smtClean="0">
                <a:solidFill>
                  <a:srgbClr val="FF0000"/>
                </a:solidFill>
              </a:rPr>
              <a:t>***Normality allows you use standardized values,    </a:t>
            </a:r>
          </a:p>
          <a:p>
            <a:r>
              <a:rPr lang="en-US" sz="2800" b="1" dirty="0">
                <a:solidFill>
                  <a:srgbClr val="FF0000"/>
                </a:solidFill>
              </a:rPr>
              <a:t> </a:t>
            </a:r>
            <a:r>
              <a:rPr lang="en-US" sz="2800" b="1" dirty="0" smtClean="0">
                <a:solidFill>
                  <a:srgbClr val="FF0000"/>
                </a:solidFill>
              </a:rPr>
              <a:t>      i.e. </a:t>
            </a:r>
            <a:r>
              <a:rPr lang="en-US" sz="2800" b="1" dirty="0" smtClean="0">
                <a:solidFill>
                  <a:srgbClr val="006600"/>
                </a:solidFill>
              </a:rPr>
              <a:t>z-scores</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5225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47800"/>
            <a:ext cx="6705600" cy="3170099"/>
          </a:xfrm>
          <a:prstGeom prst="rect">
            <a:avLst/>
          </a:prstGeom>
        </p:spPr>
        <p:txBody>
          <a:bodyPr wrap="square">
            <a:spAutoFit/>
          </a:bodyPr>
          <a:lstStyle/>
          <a:p>
            <a:r>
              <a:rPr lang="en-US" sz="4000" dirty="0">
                <a:solidFill>
                  <a:srgbClr val="0070C0"/>
                </a:solidFill>
                <a:latin typeface="AEZlemonade" panose="020B0A06030101010103" pitchFamily="34" charset="0"/>
              </a:rPr>
              <a:t>Assignment: </a:t>
            </a:r>
            <a:endParaRPr lang="en-US" sz="4000" dirty="0" smtClean="0">
              <a:solidFill>
                <a:srgbClr val="0070C0"/>
              </a:solidFill>
              <a:latin typeface="AEZlemonade" panose="020B0A06030101010103" pitchFamily="34" charset="0"/>
            </a:endParaRPr>
          </a:p>
          <a:p>
            <a:r>
              <a:rPr lang="en-US" sz="4000" dirty="0" smtClean="0">
                <a:latin typeface="AEZlemonade" panose="020B0A06030101010103" pitchFamily="34" charset="0"/>
              </a:rPr>
              <a:t>p. 142   #29, 30</a:t>
            </a:r>
          </a:p>
          <a:p>
            <a:r>
              <a:rPr lang="en-US" sz="4000" dirty="0" smtClean="0">
                <a:latin typeface="AEZlemonade" panose="020B0A06030101010103" pitchFamily="34" charset="0"/>
              </a:rPr>
              <a:t>p. 147    #31, 32, 34 </a:t>
            </a:r>
            <a:r>
              <a:rPr lang="en-US" sz="4000" dirty="0" smtClean="0">
                <a:solidFill>
                  <a:srgbClr val="0070C0"/>
                </a:solidFill>
                <a:latin typeface="AEZlemonade" panose="020B0A06030101010103" pitchFamily="34" charset="0"/>
              </a:rPr>
              <a:t>    </a:t>
            </a:r>
          </a:p>
          <a:p>
            <a:r>
              <a:rPr lang="en-US" sz="4000" dirty="0" smtClean="0">
                <a:solidFill>
                  <a:srgbClr val="0070C0"/>
                </a:solidFill>
                <a:latin typeface="AEZlemonade" panose="020B0A06030101010103" pitchFamily="34" charset="0"/>
              </a:rPr>
              <a:t> </a:t>
            </a:r>
            <a:r>
              <a:rPr lang="en-US" sz="4000" dirty="0">
                <a:latin typeface="AEZlemonade" panose="020B0A06030101010103" pitchFamily="34" charset="0"/>
              </a:rPr>
              <a:t>p. 156  #</a:t>
            </a:r>
            <a:r>
              <a:rPr lang="en-US" sz="4000" dirty="0" smtClean="0">
                <a:latin typeface="AEZlemonade" panose="020B0A06030101010103" pitchFamily="34" charset="0"/>
              </a:rPr>
              <a:t>38 </a:t>
            </a:r>
          </a:p>
          <a:p>
            <a:r>
              <a:rPr lang="en-US" sz="4000" smtClean="0">
                <a:latin typeface="AEZlemonade" panose="020B0A06030101010103" pitchFamily="34" charset="0"/>
              </a:rPr>
              <a:t> p</a:t>
            </a:r>
            <a:r>
              <a:rPr lang="en-US" sz="4000" dirty="0">
                <a:latin typeface="AEZlemonade" panose="020B0A06030101010103" pitchFamily="34" charset="0"/>
              </a:rPr>
              <a:t>. 157  #43 – 45, 49, 50</a:t>
            </a:r>
          </a:p>
        </p:txBody>
      </p:sp>
    </p:spTree>
    <p:extLst>
      <p:ext uri="{BB962C8B-B14F-4D97-AF65-F5344CB8AC3E}">
        <p14:creationId xmlns:p14="http://schemas.microsoft.com/office/powerpoint/2010/main" val="2635919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458200" cy="1200329"/>
          </a:xfrm>
          <a:prstGeom prst="rect">
            <a:avLst/>
          </a:prstGeom>
        </p:spPr>
        <p:txBody>
          <a:bodyPr wrap="square">
            <a:spAutoFit/>
          </a:bodyPr>
          <a:lstStyle/>
          <a:p>
            <a:pPr marL="571500" marR="0" lvl="0" indent="-571500" algn="ctr">
              <a:spcBef>
                <a:spcPts val="0"/>
              </a:spcBef>
              <a:spcAft>
                <a:spcPts val="0"/>
              </a:spcAft>
              <a:buFont typeface="Wingdings" panose="05000000000000000000" pitchFamily="2" charset="2"/>
              <a:buChar char="v"/>
              <a:tabLst>
                <a:tab pos="237490" algn="l"/>
              </a:tabLst>
            </a:pPr>
            <a:r>
              <a:rPr lang="en-US" sz="3600" dirty="0">
                <a:solidFill>
                  <a:srgbClr val="00B050"/>
                </a:solidFill>
                <a:latin typeface="Comic Sans MS"/>
                <a:ea typeface="Times New Roman"/>
              </a:rPr>
              <a:t>Characteristics of a Normal Distribution Curve</a:t>
            </a:r>
            <a:r>
              <a:rPr lang="en-US" sz="3600" dirty="0">
                <a:latin typeface="Comic Sans MS"/>
                <a:ea typeface="Times New Roman"/>
              </a:rPr>
              <a:t>:</a:t>
            </a:r>
            <a:endParaRPr lang="en-US" sz="3600" dirty="0">
              <a:effectLst/>
              <a:latin typeface="Times New Roman"/>
              <a:ea typeface="Times New Roman"/>
            </a:endParaRPr>
          </a:p>
        </p:txBody>
      </p:sp>
      <p:sp>
        <p:nvSpPr>
          <p:cNvPr id="3" name="Rectangle 2"/>
          <p:cNvSpPr/>
          <p:nvPr/>
        </p:nvSpPr>
        <p:spPr>
          <a:xfrm>
            <a:off x="762000" y="1905000"/>
            <a:ext cx="3445174" cy="646331"/>
          </a:xfrm>
          <a:prstGeom prst="rect">
            <a:avLst/>
          </a:prstGeom>
        </p:spPr>
        <p:txBody>
          <a:bodyPr wrap="none">
            <a:spAutoFit/>
          </a:bodyPr>
          <a:lstStyle/>
          <a:p>
            <a:r>
              <a:rPr lang="en-US" sz="3600" dirty="0" smtClean="0">
                <a:latin typeface="Comic Sans MS"/>
                <a:ea typeface="Times New Roman"/>
                <a:cs typeface="Times New Roman"/>
              </a:rPr>
              <a:t>1.</a:t>
            </a:r>
            <a:r>
              <a:rPr lang="en-US" sz="3600" dirty="0" smtClean="0">
                <a:solidFill>
                  <a:srgbClr val="00B0F0"/>
                </a:solidFill>
                <a:latin typeface="Comic Sans MS"/>
                <a:ea typeface="Times New Roman"/>
                <a:cs typeface="Times New Roman"/>
              </a:rPr>
              <a:t>	bell-shape</a:t>
            </a:r>
            <a:r>
              <a:rPr lang="en-US" sz="3600" dirty="0" smtClean="0">
                <a:latin typeface="Comic Sans MS"/>
                <a:ea typeface="Times New Roman"/>
                <a:cs typeface="Times New Roman"/>
              </a:rPr>
              <a:t> </a:t>
            </a:r>
            <a:endParaRPr lang="en-US" sz="3600" dirty="0"/>
          </a:p>
        </p:txBody>
      </p:sp>
      <p:sp>
        <p:nvSpPr>
          <p:cNvPr id="4" name="Rectangle 3"/>
          <p:cNvSpPr/>
          <p:nvPr/>
        </p:nvSpPr>
        <p:spPr>
          <a:xfrm>
            <a:off x="171157" y="2570477"/>
            <a:ext cx="8839200" cy="1077218"/>
          </a:xfrm>
          <a:prstGeom prst="rect">
            <a:avLst/>
          </a:prstGeom>
          <a:solidFill>
            <a:srgbClr val="33CCFF"/>
          </a:solidFill>
        </p:spPr>
        <p:txBody>
          <a:bodyPr wrap="square">
            <a:spAutoFit/>
          </a:bodyPr>
          <a:lstStyle/>
          <a:p>
            <a:pPr marL="356235" marR="0" indent="-356235">
              <a:spcBef>
                <a:spcPts val="0"/>
              </a:spcBef>
              <a:spcAft>
                <a:spcPts val="0"/>
              </a:spcAft>
            </a:pPr>
            <a:r>
              <a:rPr lang="en-US" sz="3200" dirty="0">
                <a:latin typeface="Comic Sans MS"/>
                <a:ea typeface="Times New Roman"/>
              </a:rPr>
              <a:t>*** </a:t>
            </a:r>
            <a:r>
              <a:rPr lang="en-US" sz="3200" dirty="0">
                <a:solidFill>
                  <a:srgbClr val="993300"/>
                </a:solidFill>
                <a:latin typeface="Comic Sans MS"/>
                <a:ea typeface="Times New Roman"/>
              </a:rPr>
              <a:t>Must be told</a:t>
            </a:r>
            <a:r>
              <a:rPr lang="en-US" sz="3200" dirty="0">
                <a:latin typeface="Comic Sans MS"/>
                <a:ea typeface="Times New Roman"/>
              </a:rPr>
              <a:t> </a:t>
            </a:r>
            <a:r>
              <a:rPr lang="en-US" sz="3200" dirty="0">
                <a:solidFill>
                  <a:srgbClr val="993300"/>
                </a:solidFill>
                <a:latin typeface="Comic Sans MS"/>
                <a:ea typeface="Times New Roman"/>
              </a:rPr>
              <a:t>distribution is normal</a:t>
            </a:r>
            <a:r>
              <a:rPr lang="en-US" sz="3200" dirty="0">
                <a:latin typeface="Comic Sans MS"/>
                <a:ea typeface="Times New Roman"/>
              </a:rPr>
              <a:t>, </a:t>
            </a:r>
            <a:r>
              <a:rPr lang="en-US" sz="3200" dirty="0" smtClean="0">
                <a:latin typeface="Comic Sans MS"/>
                <a:ea typeface="Times New Roman"/>
              </a:rPr>
              <a:t>    </a:t>
            </a:r>
            <a:r>
              <a:rPr lang="en-US" sz="3200" dirty="0" smtClean="0">
                <a:solidFill>
                  <a:srgbClr val="FF0000"/>
                </a:solidFill>
                <a:latin typeface="Comic Sans MS"/>
                <a:ea typeface="Times New Roman"/>
              </a:rPr>
              <a:t>cannot</a:t>
            </a:r>
            <a:r>
              <a:rPr lang="en-US" sz="3200" dirty="0" smtClean="0">
                <a:latin typeface="Comic Sans MS"/>
                <a:ea typeface="Times New Roman"/>
              </a:rPr>
              <a:t> </a:t>
            </a:r>
            <a:r>
              <a:rPr lang="en-US" sz="3200" dirty="0">
                <a:solidFill>
                  <a:srgbClr val="FF0000"/>
                </a:solidFill>
                <a:latin typeface="Comic Sans MS"/>
                <a:ea typeface="Times New Roman"/>
              </a:rPr>
              <a:t>assume</a:t>
            </a:r>
            <a:r>
              <a:rPr lang="en-US" sz="3200" dirty="0">
                <a:latin typeface="Comic Sans MS"/>
                <a:ea typeface="Times New Roman"/>
              </a:rPr>
              <a:t>.</a:t>
            </a:r>
            <a:endParaRPr lang="en-US" sz="3200" dirty="0">
              <a:effectLst/>
              <a:latin typeface="Times New Roman"/>
              <a:ea typeface="Times New Roman"/>
            </a:endParaRPr>
          </a:p>
        </p:txBody>
      </p:sp>
      <p:sp>
        <p:nvSpPr>
          <p:cNvPr id="5" name="Rectangle 4"/>
          <p:cNvSpPr/>
          <p:nvPr/>
        </p:nvSpPr>
        <p:spPr>
          <a:xfrm>
            <a:off x="387538" y="3962400"/>
            <a:ext cx="4017446" cy="646331"/>
          </a:xfrm>
          <a:prstGeom prst="rect">
            <a:avLst/>
          </a:prstGeom>
        </p:spPr>
        <p:txBody>
          <a:bodyPr wrap="none">
            <a:spAutoFit/>
          </a:bodyPr>
          <a:lstStyle/>
          <a:p>
            <a:r>
              <a:rPr lang="en-US" sz="3600" dirty="0">
                <a:highlight>
                  <a:srgbClr val="FFFF00"/>
                </a:highlight>
                <a:latin typeface="Comic Sans MS"/>
                <a:ea typeface="Times New Roman"/>
                <a:cs typeface="Times New Roman"/>
              </a:rPr>
              <a:t>RECALL</a:t>
            </a:r>
            <a:r>
              <a:rPr lang="en-US" sz="3600" dirty="0">
                <a:latin typeface="Comic Sans MS"/>
                <a:ea typeface="Times New Roman"/>
                <a:cs typeface="Times New Roman"/>
              </a:rPr>
              <a:t>   </a:t>
            </a:r>
            <a:r>
              <a:rPr lang="en-US" sz="3600" dirty="0">
                <a:solidFill>
                  <a:srgbClr val="FF0000"/>
                </a:solidFill>
                <a:latin typeface="Comic Sans MS"/>
                <a:ea typeface="Times New Roman"/>
                <a:cs typeface="Times New Roman"/>
              </a:rPr>
              <a:t>T or F</a:t>
            </a:r>
            <a:r>
              <a:rPr lang="en-US" sz="3600" dirty="0">
                <a:latin typeface="Comic Sans MS"/>
                <a:ea typeface="Times New Roman"/>
                <a:cs typeface="Times New Roman"/>
              </a:rPr>
              <a:t>? </a:t>
            </a:r>
            <a:endParaRPr lang="en-US" sz="3600" dirty="0"/>
          </a:p>
        </p:txBody>
      </p:sp>
      <p:sp>
        <p:nvSpPr>
          <p:cNvPr id="6" name="Rectangle 5"/>
          <p:cNvSpPr/>
          <p:nvPr/>
        </p:nvSpPr>
        <p:spPr>
          <a:xfrm>
            <a:off x="744415" y="4775982"/>
            <a:ext cx="7863050" cy="584775"/>
          </a:xfrm>
          <a:prstGeom prst="rect">
            <a:avLst/>
          </a:prstGeom>
        </p:spPr>
        <p:txBody>
          <a:bodyPr wrap="none">
            <a:spAutoFit/>
          </a:bodyPr>
          <a:lstStyle/>
          <a:p>
            <a:r>
              <a:rPr lang="en-US" sz="3200" dirty="0">
                <a:latin typeface="Comic Sans MS"/>
                <a:ea typeface="Times New Roman"/>
                <a:cs typeface="Times New Roman"/>
              </a:rPr>
              <a:t>All bell-shaped distributions are normal.</a:t>
            </a:r>
            <a:endParaRPr lang="en-US" sz="3200" dirty="0"/>
          </a:p>
        </p:txBody>
      </p:sp>
      <p:sp>
        <p:nvSpPr>
          <p:cNvPr id="7" name="Rectangle 6"/>
          <p:cNvSpPr/>
          <p:nvPr/>
        </p:nvSpPr>
        <p:spPr>
          <a:xfrm>
            <a:off x="762000" y="5791200"/>
            <a:ext cx="7863050" cy="584775"/>
          </a:xfrm>
          <a:prstGeom prst="rect">
            <a:avLst/>
          </a:prstGeom>
        </p:spPr>
        <p:txBody>
          <a:bodyPr wrap="none">
            <a:spAutoFit/>
          </a:bodyPr>
          <a:lstStyle/>
          <a:p>
            <a:r>
              <a:rPr lang="en-US" sz="3200" dirty="0">
                <a:latin typeface="Comic Sans MS"/>
                <a:ea typeface="Times New Roman"/>
                <a:cs typeface="Times New Roman"/>
              </a:rPr>
              <a:t>All normal distributions are bell-shaped.</a:t>
            </a:r>
            <a:endParaRPr lang="en-US" sz="3200" dirty="0"/>
          </a:p>
        </p:txBody>
      </p:sp>
    </p:spTree>
    <p:extLst>
      <p:ext uri="{BB962C8B-B14F-4D97-AF65-F5344CB8AC3E}">
        <p14:creationId xmlns:p14="http://schemas.microsoft.com/office/powerpoint/2010/main" val="24511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6006773" cy="646331"/>
          </a:xfrm>
          <a:prstGeom prst="rect">
            <a:avLst/>
          </a:prstGeom>
        </p:spPr>
        <p:txBody>
          <a:bodyPr wrap="none">
            <a:spAutoFit/>
          </a:bodyPr>
          <a:lstStyle/>
          <a:p>
            <a:r>
              <a:rPr lang="en-US" sz="3600" dirty="0">
                <a:latin typeface="Comic Sans MS"/>
                <a:ea typeface="Times New Roman"/>
              </a:rPr>
              <a:t>2.  </a:t>
            </a:r>
            <a:r>
              <a:rPr lang="en-US" sz="3600" dirty="0">
                <a:solidFill>
                  <a:srgbClr val="FF6600"/>
                </a:solidFill>
                <a:highlight>
                  <a:srgbClr val="FFFF00"/>
                </a:highlight>
                <a:latin typeface="Comic Sans MS"/>
                <a:ea typeface="Times New Roman"/>
              </a:rPr>
              <a:t>symmetric</a:t>
            </a:r>
            <a:r>
              <a:rPr lang="en-US" sz="3600" dirty="0">
                <a:solidFill>
                  <a:srgbClr val="FF6600"/>
                </a:solidFill>
                <a:latin typeface="Comic Sans MS"/>
                <a:ea typeface="Times New Roman"/>
              </a:rPr>
              <a:t> to the y-axis</a:t>
            </a:r>
            <a:endParaRPr lang="en-US" sz="3600" dirty="0">
              <a:effectLst/>
              <a:latin typeface="Times New Roman"/>
              <a:ea typeface="Times New Roman"/>
            </a:endParaRPr>
          </a:p>
        </p:txBody>
      </p:sp>
      <p:sp>
        <p:nvSpPr>
          <p:cNvPr id="3" name="Rectangle 2"/>
          <p:cNvSpPr/>
          <p:nvPr/>
        </p:nvSpPr>
        <p:spPr>
          <a:xfrm>
            <a:off x="762000" y="1676400"/>
            <a:ext cx="6147837" cy="646331"/>
          </a:xfrm>
          <a:prstGeom prst="rect">
            <a:avLst/>
          </a:prstGeom>
        </p:spPr>
        <p:txBody>
          <a:bodyPr wrap="none">
            <a:spAutoFit/>
          </a:bodyPr>
          <a:lstStyle/>
          <a:p>
            <a:r>
              <a:rPr lang="en-US" sz="3600" dirty="0">
                <a:latin typeface="Comic Sans MS"/>
                <a:ea typeface="Times New Roman"/>
              </a:rPr>
              <a:t>3.  </a:t>
            </a:r>
            <a:r>
              <a:rPr lang="en-US" sz="3600" dirty="0">
                <a:solidFill>
                  <a:srgbClr val="800080"/>
                </a:solidFill>
                <a:highlight>
                  <a:srgbClr val="00FFFF"/>
                </a:highlight>
                <a:latin typeface="Comic Sans MS"/>
                <a:ea typeface="Times New Roman"/>
              </a:rPr>
              <a:t>asymptotic</a:t>
            </a:r>
            <a:r>
              <a:rPr lang="en-US" sz="3600" dirty="0">
                <a:solidFill>
                  <a:srgbClr val="800080"/>
                </a:solidFill>
                <a:latin typeface="Comic Sans MS"/>
                <a:ea typeface="Times New Roman"/>
              </a:rPr>
              <a:t> to the x-axis</a:t>
            </a:r>
            <a:endParaRPr lang="en-US" sz="3600" dirty="0">
              <a:effectLst/>
              <a:latin typeface="Times New Roman"/>
              <a:ea typeface="Times New Roman"/>
            </a:endParaRPr>
          </a:p>
        </p:txBody>
      </p:sp>
      <p:sp>
        <p:nvSpPr>
          <p:cNvPr id="4" name="Rectangle 3"/>
          <p:cNvSpPr/>
          <p:nvPr/>
        </p:nvSpPr>
        <p:spPr>
          <a:xfrm>
            <a:off x="762000" y="2590800"/>
            <a:ext cx="8229600" cy="1200329"/>
          </a:xfrm>
          <a:prstGeom prst="rect">
            <a:avLst/>
          </a:prstGeom>
        </p:spPr>
        <p:txBody>
          <a:bodyPr wrap="square">
            <a:spAutoFit/>
          </a:bodyPr>
          <a:lstStyle/>
          <a:p>
            <a:r>
              <a:rPr lang="en-US" sz="3600" dirty="0">
                <a:latin typeface="Comic Sans MS"/>
                <a:ea typeface="Times New Roman"/>
              </a:rPr>
              <a:t>4.  </a:t>
            </a:r>
            <a:r>
              <a:rPr lang="en-US" sz="3600" dirty="0">
                <a:solidFill>
                  <a:srgbClr val="663300"/>
                </a:solidFill>
                <a:latin typeface="Comic Sans MS"/>
                <a:ea typeface="Times New Roman"/>
              </a:rPr>
              <a:t>entire </a:t>
            </a:r>
            <a:r>
              <a:rPr lang="en-US" sz="3600" dirty="0">
                <a:solidFill>
                  <a:srgbClr val="663300"/>
                </a:solidFill>
                <a:highlight>
                  <a:srgbClr val="00FF00"/>
                </a:highlight>
                <a:latin typeface="Comic Sans MS"/>
                <a:ea typeface="Times New Roman"/>
              </a:rPr>
              <a:t>area</a:t>
            </a:r>
            <a:r>
              <a:rPr lang="en-US" sz="3600" dirty="0">
                <a:solidFill>
                  <a:srgbClr val="663300"/>
                </a:solidFill>
                <a:latin typeface="Comic Sans MS"/>
                <a:ea typeface="Times New Roman"/>
              </a:rPr>
              <a:t> between the curve and the x-axis </a:t>
            </a:r>
            <a:r>
              <a:rPr lang="en-US" sz="3600" dirty="0">
                <a:solidFill>
                  <a:srgbClr val="663300"/>
                </a:solidFill>
                <a:highlight>
                  <a:srgbClr val="00FF00"/>
                </a:highlight>
                <a:latin typeface="Comic Sans MS"/>
                <a:ea typeface="Times New Roman"/>
              </a:rPr>
              <a:t>is 1</a:t>
            </a:r>
            <a:endParaRPr lang="en-US" sz="3600" dirty="0">
              <a:effectLst/>
              <a:latin typeface="Times New Roman"/>
              <a:ea typeface="Times New Roman"/>
            </a:endParaRPr>
          </a:p>
        </p:txBody>
      </p:sp>
    </p:spTree>
    <p:extLst>
      <p:ext uri="{BB962C8B-B14F-4D97-AF65-F5344CB8AC3E}">
        <p14:creationId xmlns:p14="http://schemas.microsoft.com/office/powerpoint/2010/main" val="9348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5852884" cy="584775"/>
          </a:xfrm>
          <a:prstGeom prst="rect">
            <a:avLst/>
          </a:prstGeom>
        </p:spPr>
        <p:txBody>
          <a:bodyPr wrap="none">
            <a:spAutoFit/>
          </a:bodyPr>
          <a:lstStyle/>
          <a:p>
            <a:r>
              <a:rPr lang="en-US" sz="3200" dirty="0">
                <a:solidFill>
                  <a:srgbClr val="C00000"/>
                </a:solidFill>
                <a:latin typeface="Comic Sans MS"/>
                <a:ea typeface="Times New Roman"/>
                <a:cs typeface="Times New Roman"/>
              </a:rPr>
              <a:t>Compare </a:t>
            </a:r>
            <a:r>
              <a:rPr lang="en-US" sz="3200" dirty="0" smtClean="0">
                <a:solidFill>
                  <a:srgbClr val="C00000"/>
                </a:solidFill>
                <a:latin typeface="Comic Sans MS"/>
                <a:ea typeface="Times New Roman"/>
                <a:cs typeface="Times New Roman"/>
              </a:rPr>
              <a:t>these </a:t>
            </a:r>
            <a:r>
              <a:rPr lang="en-US" sz="3200" dirty="0">
                <a:solidFill>
                  <a:srgbClr val="C00000"/>
                </a:solidFill>
                <a:latin typeface="Comic Sans MS"/>
                <a:ea typeface="Times New Roman"/>
                <a:cs typeface="Times New Roman"/>
              </a:rPr>
              <a:t>distributions:</a:t>
            </a:r>
            <a:endParaRPr lang="en-US" sz="3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684" y="1447800"/>
            <a:ext cx="475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74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020" y="457200"/>
            <a:ext cx="6564618" cy="584775"/>
          </a:xfrm>
          <a:prstGeom prst="rect">
            <a:avLst/>
          </a:prstGeom>
        </p:spPr>
        <p:txBody>
          <a:bodyPr wrap="none">
            <a:spAutoFit/>
          </a:bodyPr>
          <a:lstStyle/>
          <a:p>
            <a:r>
              <a:rPr lang="en-US" sz="3200" dirty="0">
                <a:solidFill>
                  <a:srgbClr val="0070C0"/>
                </a:solidFill>
                <a:latin typeface="Comic Sans MS"/>
                <a:ea typeface="Times New Roman"/>
                <a:cs typeface="Times New Roman"/>
              </a:rPr>
              <a:t>Locations of Standard Deviations</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20" y="1143000"/>
            <a:ext cx="7010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106" y="4191000"/>
            <a:ext cx="396403" cy="41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688" y="4190999"/>
            <a:ext cx="885825" cy="35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202643"/>
            <a:ext cx="762000" cy="33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1" y="4178774"/>
            <a:ext cx="1149820" cy="36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3974" y="4178773"/>
            <a:ext cx="1057632" cy="36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0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barn(inVertical)">
                                      <p:cBhvr>
                                        <p:cTn id="18" dur="500"/>
                                        <p:tgtEl>
                                          <p:spTgt spid="205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Effect transition="in" filter="barn(inVertical)">
                                      <p:cBhvr>
                                        <p:cTn id="28"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676400"/>
            <a:ext cx="63436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100"/>
            <a:ext cx="79311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15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5819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82" y="317500"/>
            <a:ext cx="79311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021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1962</TotalTime>
  <Words>1057</Words>
  <Application>Microsoft Office PowerPoint</Application>
  <PresentationFormat>On-screen Show (4:3)</PresentationFormat>
  <Paragraphs>149</Paragraphs>
  <Slides>36</Slides>
  <Notes>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53" baseType="lpstr">
      <vt:lpstr>AEZlemonade</vt:lpstr>
      <vt:lpstr>Aharoni</vt:lpstr>
      <vt:lpstr>Arial</vt:lpstr>
      <vt:lpstr>Arial Black</vt:lpstr>
      <vt:lpstr>Broadway</vt:lpstr>
      <vt:lpstr>Candara</vt:lpstr>
      <vt:lpstr>Century</vt:lpstr>
      <vt:lpstr>Comic Sans MS</vt:lpstr>
      <vt:lpstr>Franklin Gothic Book</vt:lpstr>
      <vt:lpstr>Franklin Gothic Medium</vt:lpstr>
      <vt:lpstr>Komika Axis</vt:lpstr>
      <vt:lpstr>Symbol</vt:lpstr>
      <vt:lpstr>Times New Roman</vt:lpstr>
      <vt:lpstr>Wingdings</vt:lpstr>
      <vt:lpstr>Wingdings 2</vt:lpstr>
      <vt:lpstr>Trek</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Oconee County Schools</dc:creator>
  <cp:lastModifiedBy>temp</cp:lastModifiedBy>
  <cp:revision>165</cp:revision>
  <dcterms:created xsi:type="dcterms:W3CDTF">2014-01-06T12:47:03Z</dcterms:created>
  <dcterms:modified xsi:type="dcterms:W3CDTF">2018-01-11T13:03:32Z</dcterms:modified>
</cp:coreProperties>
</file>