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56" r:id="rId3"/>
    <p:sldId id="257" r:id="rId4"/>
    <p:sldId id="258" r:id="rId5"/>
    <p:sldId id="259" r:id="rId6"/>
    <p:sldId id="260" r:id="rId7"/>
    <p:sldId id="261" r:id="rId8"/>
    <p:sldId id="272" r:id="rId9"/>
    <p:sldId id="262" r:id="rId10"/>
    <p:sldId id="263" r:id="rId11"/>
    <p:sldId id="271" r:id="rId12"/>
    <p:sldId id="268" r:id="rId13"/>
    <p:sldId id="269" r:id="rId14"/>
    <p:sldId id="270"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3300"/>
    <a:srgbClr val="D60093"/>
    <a:srgbClr val="9900CC"/>
    <a:srgbClr val="008000"/>
    <a:srgbClr val="0033CC"/>
    <a:srgbClr val="CC0066"/>
    <a:srgbClr val="9933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4" Type="http://schemas.openxmlformats.org/officeDocument/2006/relationships/image" Target="../media/image22.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C05E8D-BA29-4BB6-8E79-14A4DA9FF76A}" type="datetimeFigureOut">
              <a:rPr lang="en-US" smtClean="0"/>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81E85-E763-4307-AC71-298EA7720C5D}" type="slidenum">
              <a:rPr lang="en-US" smtClean="0"/>
              <a:t>‹#›</a:t>
            </a:fld>
            <a:endParaRPr lang="en-US"/>
          </a:p>
        </p:txBody>
      </p:sp>
    </p:spTree>
    <p:extLst>
      <p:ext uri="{BB962C8B-B14F-4D97-AF65-F5344CB8AC3E}">
        <p14:creationId xmlns:p14="http://schemas.microsoft.com/office/powerpoint/2010/main" val="2805726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C05E8D-BA29-4BB6-8E79-14A4DA9FF76A}" type="datetimeFigureOut">
              <a:rPr lang="en-US" smtClean="0"/>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81E85-E763-4307-AC71-298EA7720C5D}" type="slidenum">
              <a:rPr lang="en-US" smtClean="0"/>
              <a:t>‹#›</a:t>
            </a:fld>
            <a:endParaRPr lang="en-US"/>
          </a:p>
        </p:txBody>
      </p:sp>
    </p:spTree>
    <p:extLst>
      <p:ext uri="{BB962C8B-B14F-4D97-AF65-F5344CB8AC3E}">
        <p14:creationId xmlns:p14="http://schemas.microsoft.com/office/powerpoint/2010/main" val="387356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C05E8D-BA29-4BB6-8E79-14A4DA9FF76A}" type="datetimeFigureOut">
              <a:rPr lang="en-US" smtClean="0"/>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81E85-E763-4307-AC71-298EA7720C5D}" type="slidenum">
              <a:rPr lang="en-US" smtClean="0"/>
              <a:t>‹#›</a:t>
            </a:fld>
            <a:endParaRPr lang="en-US"/>
          </a:p>
        </p:txBody>
      </p:sp>
    </p:spTree>
    <p:extLst>
      <p:ext uri="{BB962C8B-B14F-4D97-AF65-F5344CB8AC3E}">
        <p14:creationId xmlns:p14="http://schemas.microsoft.com/office/powerpoint/2010/main" val="1791124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C05E8D-BA29-4BB6-8E79-14A4DA9FF76A}" type="datetimeFigureOut">
              <a:rPr lang="en-US" smtClean="0"/>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81E85-E763-4307-AC71-298EA7720C5D}" type="slidenum">
              <a:rPr lang="en-US" smtClean="0"/>
              <a:t>‹#›</a:t>
            </a:fld>
            <a:endParaRPr lang="en-US"/>
          </a:p>
        </p:txBody>
      </p:sp>
    </p:spTree>
    <p:extLst>
      <p:ext uri="{BB962C8B-B14F-4D97-AF65-F5344CB8AC3E}">
        <p14:creationId xmlns:p14="http://schemas.microsoft.com/office/powerpoint/2010/main" val="2212392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C05E8D-BA29-4BB6-8E79-14A4DA9FF76A}" type="datetimeFigureOut">
              <a:rPr lang="en-US" smtClean="0"/>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81E85-E763-4307-AC71-298EA7720C5D}" type="slidenum">
              <a:rPr lang="en-US" smtClean="0"/>
              <a:t>‹#›</a:t>
            </a:fld>
            <a:endParaRPr lang="en-US"/>
          </a:p>
        </p:txBody>
      </p:sp>
    </p:spTree>
    <p:extLst>
      <p:ext uri="{BB962C8B-B14F-4D97-AF65-F5344CB8AC3E}">
        <p14:creationId xmlns:p14="http://schemas.microsoft.com/office/powerpoint/2010/main" val="1961627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C05E8D-BA29-4BB6-8E79-14A4DA9FF76A}" type="datetimeFigureOut">
              <a:rPr lang="en-US" smtClean="0"/>
              <a:t>4/10/2018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81E85-E763-4307-AC71-298EA7720C5D}" type="slidenum">
              <a:rPr lang="en-US" smtClean="0"/>
              <a:t>‹#›</a:t>
            </a:fld>
            <a:endParaRPr lang="en-US"/>
          </a:p>
        </p:txBody>
      </p:sp>
    </p:spTree>
    <p:extLst>
      <p:ext uri="{BB962C8B-B14F-4D97-AF65-F5344CB8AC3E}">
        <p14:creationId xmlns:p14="http://schemas.microsoft.com/office/powerpoint/2010/main" val="3683717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C05E8D-BA29-4BB6-8E79-14A4DA9FF76A}" type="datetimeFigureOut">
              <a:rPr lang="en-US" smtClean="0"/>
              <a:t>4/10/2018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F81E85-E763-4307-AC71-298EA7720C5D}" type="slidenum">
              <a:rPr lang="en-US" smtClean="0"/>
              <a:t>‹#›</a:t>
            </a:fld>
            <a:endParaRPr lang="en-US"/>
          </a:p>
        </p:txBody>
      </p:sp>
    </p:spTree>
    <p:extLst>
      <p:ext uri="{BB962C8B-B14F-4D97-AF65-F5344CB8AC3E}">
        <p14:creationId xmlns:p14="http://schemas.microsoft.com/office/powerpoint/2010/main" val="2423521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C05E8D-BA29-4BB6-8E79-14A4DA9FF76A}" type="datetimeFigureOut">
              <a:rPr lang="en-US" smtClean="0"/>
              <a:t>4/10/2018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F81E85-E763-4307-AC71-298EA7720C5D}" type="slidenum">
              <a:rPr lang="en-US" smtClean="0"/>
              <a:t>‹#›</a:t>
            </a:fld>
            <a:endParaRPr lang="en-US"/>
          </a:p>
        </p:txBody>
      </p:sp>
    </p:spTree>
    <p:extLst>
      <p:ext uri="{BB962C8B-B14F-4D97-AF65-F5344CB8AC3E}">
        <p14:creationId xmlns:p14="http://schemas.microsoft.com/office/powerpoint/2010/main" val="3422521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C05E8D-BA29-4BB6-8E79-14A4DA9FF76A}" type="datetimeFigureOut">
              <a:rPr lang="en-US" smtClean="0"/>
              <a:t>4/10/2018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F81E85-E763-4307-AC71-298EA7720C5D}" type="slidenum">
              <a:rPr lang="en-US" smtClean="0"/>
              <a:t>‹#›</a:t>
            </a:fld>
            <a:endParaRPr lang="en-US"/>
          </a:p>
        </p:txBody>
      </p:sp>
    </p:spTree>
    <p:extLst>
      <p:ext uri="{BB962C8B-B14F-4D97-AF65-F5344CB8AC3E}">
        <p14:creationId xmlns:p14="http://schemas.microsoft.com/office/powerpoint/2010/main" val="1610139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C05E8D-BA29-4BB6-8E79-14A4DA9FF76A}" type="datetimeFigureOut">
              <a:rPr lang="en-US" smtClean="0"/>
              <a:t>4/10/2018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81E85-E763-4307-AC71-298EA7720C5D}" type="slidenum">
              <a:rPr lang="en-US" smtClean="0"/>
              <a:t>‹#›</a:t>
            </a:fld>
            <a:endParaRPr lang="en-US"/>
          </a:p>
        </p:txBody>
      </p:sp>
    </p:spTree>
    <p:extLst>
      <p:ext uri="{BB962C8B-B14F-4D97-AF65-F5344CB8AC3E}">
        <p14:creationId xmlns:p14="http://schemas.microsoft.com/office/powerpoint/2010/main" val="2267087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C05E8D-BA29-4BB6-8E79-14A4DA9FF76A}" type="datetimeFigureOut">
              <a:rPr lang="en-US" smtClean="0"/>
              <a:t>4/10/2018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81E85-E763-4307-AC71-298EA7720C5D}" type="slidenum">
              <a:rPr lang="en-US" smtClean="0"/>
              <a:t>‹#›</a:t>
            </a:fld>
            <a:endParaRPr lang="en-US"/>
          </a:p>
        </p:txBody>
      </p:sp>
    </p:spTree>
    <p:extLst>
      <p:ext uri="{BB962C8B-B14F-4D97-AF65-F5344CB8AC3E}">
        <p14:creationId xmlns:p14="http://schemas.microsoft.com/office/powerpoint/2010/main" val="2079583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9933">
            <a:alpha val="44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C05E8D-BA29-4BB6-8E79-14A4DA9FF76A}" type="datetimeFigureOut">
              <a:rPr lang="en-US" smtClean="0"/>
              <a:t>4/10/2018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F81E85-E763-4307-AC71-298EA7720C5D}" type="slidenum">
              <a:rPr lang="en-US" smtClean="0"/>
              <a:t>‹#›</a:t>
            </a:fld>
            <a:endParaRPr lang="en-US"/>
          </a:p>
        </p:txBody>
      </p:sp>
    </p:spTree>
    <p:extLst>
      <p:ext uri="{BB962C8B-B14F-4D97-AF65-F5344CB8AC3E}">
        <p14:creationId xmlns:p14="http://schemas.microsoft.com/office/powerpoint/2010/main" val="929000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image" Target="../media/image13.png"/><Relationship Id="rId7" Type="http://schemas.openxmlformats.org/officeDocument/2006/relationships/image" Target="../media/image11.wmf"/><Relationship Id="rId12" Type="http://schemas.openxmlformats.org/officeDocument/2006/relationships/image" Target="../media/image16.png"/><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8.bin"/><Relationship Id="rId11" Type="http://schemas.openxmlformats.org/officeDocument/2006/relationships/image" Target="../media/image15.png"/><Relationship Id="rId5" Type="http://schemas.openxmlformats.org/officeDocument/2006/relationships/image" Target="../media/image10.wmf"/><Relationship Id="rId10" Type="http://schemas.openxmlformats.org/officeDocument/2006/relationships/image" Target="../media/image14.png"/><Relationship Id="rId4" Type="http://schemas.openxmlformats.org/officeDocument/2006/relationships/oleObject" Target="../embeddings/oleObject7.bin"/><Relationship Id="rId9" Type="http://schemas.openxmlformats.org/officeDocument/2006/relationships/image" Target="../media/image12.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18.png"/><Relationship Id="rId4" Type="http://schemas.openxmlformats.org/officeDocument/2006/relationships/image" Target="../media/image17.wmf"/></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image" Target="../media/image23.png"/><Relationship Id="rId7" Type="http://schemas.openxmlformats.org/officeDocument/2006/relationships/image" Target="../media/image20.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2.bin"/><Relationship Id="rId11" Type="http://schemas.openxmlformats.org/officeDocument/2006/relationships/image" Target="../media/image22.wmf"/><Relationship Id="rId5" Type="http://schemas.openxmlformats.org/officeDocument/2006/relationships/image" Target="../media/image19.wmf"/><Relationship Id="rId10" Type="http://schemas.openxmlformats.org/officeDocument/2006/relationships/oleObject" Target="../embeddings/oleObject14.bin"/><Relationship Id="rId4" Type="http://schemas.openxmlformats.org/officeDocument/2006/relationships/oleObject" Target="../embeddings/oleObject11.bin"/><Relationship Id="rId9" Type="http://schemas.openxmlformats.org/officeDocument/2006/relationships/image" Target="../media/image21.wmf"/></Relationships>
</file>

<file path=ppt/slides/_rels/slide1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7.xml"/><Relationship Id="rId5" Type="http://schemas.openxmlformats.org/officeDocument/2006/relationships/image" Target="../media/image27.png"/><Relationship Id="rId4" Type="http://schemas.openxmlformats.org/officeDocument/2006/relationships/image" Target="../media/image26.png"/></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image" Target="../media/image31.png"/><Relationship Id="rId7" Type="http://schemas.openxmlformats.org/officeDocument/2006/relationships/image" Target="../media/image29.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6.bin"/><Relationship Id="rId5" Type="http://schemas.openxmlformats.org/officeDocument/2006/relationships/image" Target="../media/image28.wmf"/><Relationship Id="rId4" Type="http://schemas.openxmlformats.org/officeDocument/2006/relationships/oleObject" Target="../embeddings/oleObject15.bin"/><Relationship Id="rId9" Type="http://schemas.openxmlformats.org/officeDocument/2006/relationships/image" Target="../media/image30.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image" Target="../media/image9.png"/><Relationship Id="rId7" Type="http://schemas.openxmlformats.org/officeDocument/2006/relationships/image" Target="../media/image6.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4.bin"/><Relationship Id="rId11" Type="http://schemas.openxmlformats.org/officeDocument/2006/relationships/image" Target="../media/image8.wmf"/><Relationship Id="rId5" Type="http://schemas.openxmlformats.org/officeDocument/2006/relationships/image" Target="../media/image5.wmf"/><Relationship Id="rId10" Type="http://schemas.openxmlformats.org/officeDocument/2006/relationships/oleObject" Target="../embeddings/oleObject6.bin"/><Relationship Id="rId4" Type="http://schemas.openxmlformats.org/officeDocument/2006/relationships/oleObject" Target="../embeddings/oleObject3.bin"/><Relationship Id="rId9" Type="http://schemas.openxmlformats.org/officeDocument/2006/relationships/image" Target="../media/image7.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76200"/>
            <a:ext cx="6705600" cy="1200329"/>
          </a:xfrm>
          <a:prstGeom prst="rect">
            <a:avLst/>
          </a:prstGeom>
          <a:solidFill>
            <a:schemeClr val="bg1"/>
          </a:solidFill>
        </p:spPr>
        <p:txBody>
          <a:bodyPr wrap="square" rtlCol="0">
            <a:spAutoFit/>
          </a:bodyPr>
          <a:lstStyle/>
          <a:p>
            <a:r>
              <a:rPr lang="en-US" sz="3600" dirty="0" smtClean="0">
                <a:solidFill>
                  <a:srgbClr val="0000FF"/>
                </a:solidFill>
              </a:rPr>
              <a:t>          </a:t>
            </a:r>
            <a:r>
              <a:rPr lang="en-US" sz="3600" dirty="0" smtClean="0">
                <a:solidFill>
                  <a:srgbClr val="0000FF"/>
                </a:solidFill>
              </a:rPr>
              <a:t>        </a:t>
            </a:r>
            <a:r>
              <a:rPr lang="en-US" sz="3600" u="sng" dirty="0" smtClean="0">
                <a:solidFill>
                  <a:srgbClr val="0000FF"/>
                </a:solidFill>
              </a:rPr>
              <a:t>Day 60 Agenda:</a:t>
            </a:r>
          </a:p>
          <a:p>
            <a:r>
              <a:rPr lang="en-US" sz="3600" dirty="0" smtClean="0">
                <a:solidFill>
                  <a:srgbClr val="FF0000"/>
                </a:solidFill>
              </a:rPr>
              <a:t>Quiz 10.2 &amp; 10.2  --- before lunch</a:t>
            </a:r>
            <a:endParaRPr lang="en-US" sz="3600" u="sng" dirty="0" smtClean="0">
              <a:solidFill>
                <a:srgbClr val="FF0000"/>
              </a:solidFill>
            </a:endParaRPr>
          </a:p>
        </p:txBody>
      </p:sp>
      <p:pic>
        <p:nvPicPr>
          <p:cNvPr id="5" name="Picture 4"/>
          <p:cNvPicPr>
            <a:picLocks noChangeAspect="1"/>
          </p:cNvPicPr>
          <p:nvPr/>
        </p:nvPicPr>
        <p:blipFill>
          <a:blip r:embed="rId2"/>
          <a:stretch>
            <a:fillRect/>
          </a:stretch>
        </p:blipFill>
        <p:spPr>
          <a:xfrm>
            <a:off x="533400" y="1447800"/>
            <a:ext cx="7924800" cy="5103223"/>
          </a:xfrm>
          <a:prstGeom prst="rect">
            <a:avLst/>
          </a:prstGeom>
        </p:spPr>
      </p:pic>
    </p:spTree>
    <p:extLst>
      <p:ext uri="{BB962C8B-B14F-4D97-AF65-F5344CB8AC3E}">
        <p14:creationId xmlns:p14="http://schemas.microsoft.com/office/powerpoint/2010/main" val="22089559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232" y="914400"/>
            <a:ext cx="8962768" cy="129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838200" y="917154"/>
            <a:ext cx="8077201" cy="369332"/>
          </a:xfrm>
          <a:prstGeom prst="rect">
            <a:avLst/>
          </a:prstGeom>
          <a:noFill/>
        </p:spPr>
        <p:txBody>
          <a:bodyPr wrap="square" rtlCol="0">
            <a:spAutoFit/>
          </a:bodyPr>
          <a:lstStyle/>
          <a:p>
            <a:r>
              <a:rPr lang="en-US" dirty="0" smtClean="0">
                <a:solidFill>
                  <a:srgbClr val="FF0000"/>
                </a:solidFill>
              </a:rPr>
              <a:t>   200                48.9          12.96            150             48.4          11.85          334.62       0.05</a:t>
            </a:r>
            <a:endParaRPr lang="en-US" dirty="0">
              <a:solidFill>
                <a:srgbClr val="FF0000"/>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4045731929"/>
              </p:ext>
            </p:extLst>
          </p:nvPr>
        </p:nvGraphicFramePr>
        <p:xfrm>
          <a:off x="601791" y="1355725"/>
          <a:ext cx="3016250" cy="1708150"/>
        </p:xfrm>
        <a:graphic>
          <a:graphicData uri="http://schemas.openxmlformats.org/presentationml/2006/ole">
            <mc:AlternateContent xmlns:mc="http://schemas.openxmlformats.org/markup-compatibility/2006">
              <mc:Choice xmlns:v="urn:schemas-microsoft-com:vml" Requires="v">
                <p:oleObj spid="_x0000_s4223" name="Equation" r:id="rId4" imgW="1612800" imgH="914400" progId="Equation.3">
                  <p:embed/>
                </p:oleObj>
              </mc:Choice>
              <mc:Fallback>
                <p:oleObj name="Equation" r:id="rId4" imgW="1612800" imgH="914400" progId="Equation.3">
                  <p:embed/>
                  <p:pic>
                    <p:nvPicPr>
                      <p:cNvPr id="0" name=""/>
                      <p:cNvPicPr/>
                      <p:nvPr/>
                    </p:nvPicPr>
                    <p:blipFill>
                      <a:blip r:embed="rId5"/>
                      <a:stretch>
                        <a:fillRect/>
                      </a:stretch>
                    </p:blipFill>
                    <p:spPr>
                      <a:xfrm>
                        <a:off x="601791" y="1355725"/>
                        <a:ext cx="3016250" cy="1708150"/>
                      </a:xfrm>
                      <a:prstGeom prst="rect">
                        <a:avLst/>
                      </a:prstGeom>
                      <a:solidFill>
                        <a:schemeClr val="bg1"/>
                      </a:solidFill>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848715109"/>
              </p:ext>
            </p:extLst>
          </p:nvPr>
        </p:nvGraphicFramePr>
        <p:xfrm>
          <a:off x="4038600" y="1793318"/>
          <a:ext cx="1371600" cy="369277"/>
        </p:xfrm>
        <a:graphic>
          <a:graphicData uri="http://schemas.openxmlformats.org/presentationml/2006/ole">
            <mc:AlternateContent xmlns:mc="http://schemas.openxmlformats.org/markup-compatibility/2006">
              <mc:Choice xmlns:v="urn:schemas-microsoft-com:vml" Requires="v">
                <p:oleObj spid="_x0000_s4224" name="Equation" r:id="rId6" imgW="660240" imgH="177480" progId="Equation.3">
                  <p:embed/>
                </p:oleObj>
              </mc:Choice>
              <mc:Fallback>
                <p:oleObj name="Equation" r:id="rId6" imgW="660240" imgH="177480" progId="Equation.3">
                  <p:embed/>
                  <p:pic>
                    <p:nvPicPr>
                      <p:cNvPr id="0" name=""/>
                      <p:cNvPicPr/>
                      <p:nvPr/>
                    </p:nvPicPr>
                    <p:blipFill>
                      <a:blip r:embed="rId7"/>
                      <a:stretch>
                        <a:fillRect/>
                      </a:stretch>
                    </p:blipFill>
                    <p:spPr>
                      <a:xfrm>
                        <a:off x="4038600" y="1793318"/>
                        <a:ext cx="1371600" cy="369277"/>
                      </a:xfrm>
                      <a:prstGeom prst="rect">
                        <a:avLst/>
                      </a:prstGeom>
                      <a:solidFill>
                        <a:schemeClr val="bg1"/>
                      </a:solidFill>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624021848"/>
              </p:ext>
            </p:extLst>
          </p:nvPr>
        </p:nvGraphicFramePr>
        <p:xfrm>
          <a:off x="6050755" y="1660143"/>
          <a:ext cx="817563" cy="393700"/>
        </p:xfrm>
        <a:graphic>
          <a:graphicData uri="http://schemas.openxmlformats.org/presentationml/2006/ole">
            <mc:AlternateContent xmlns:mc="http://schemas.openxmlformats.org/markup-compatibility/2006">
              <mc:Choice xmlns:v="urn:schemas-microsoft-com:vml" Requires="v">
                <p:oleObj spid="_x0000_s4225" name="Equation" r:id="rId8" imgW="393480" imgH="177480" progId="Equation.3">
                  <p:embed/>
                </p:oleObj>
              </mc:Choice>
              <mc:Fallback>
                <p:oleObj name="Equation" r:id="rId8" imgW="393480" imgH="177480" progId="Equation.3">
                  <p:embed/>
                  <p:pic>
                    <p:nvPicPr>
                      <p:cNvPr id="0" name=""/>
                      <p:cNvPicPr/>
                      <p:nvPr/>
                    </p:nvPicPr>
                    <p:blipFill>
                      <a:blip r:embed="rId9"/>
                      <a:stretch>
                        <a:fillRect/>
                      </a:stretch>
                    </p:blipFill>
                    <p:spPr>
                      <a:xfrm>
                        <a:off x="6050755" y="1660143"/>
                        <a:ext cx="817563" cy="393700"/>
                      </a:xfrm>
                      <a:prstGeom prst="rect">
                        <a:avLst/>
                      </a:prstGeom>
                      <a:solidFill>
                        <a:schemeClr val="bg1"/>
                      </a:solidFill>
                    </p:spPr>
                  </p:pic>
                </p:oleObj>
              </mc:Fallback>
            </mc:AlternateContent>
          </a:graphicData>
        </a:graphic>
      </p:graphicFrame>
      <p:pic>
        <p:nvPicPr>
          <p:cNvPr id="6" name="Picture 5"/>
          <p:cNvPicPr>
            <a:picLocks noChangeAspect="1"/>
          </p:cNvPicPr>
          <p:nvPr/>
        </p:nvPicPr>
        <p:blipFill>
          <a:blip r:embed="rId10"/>
          <a:stretch>
            <a:fillRect/>
          </a:stretch>
        </p:blipFill>
        <p:spPr>
          <a:xfrm>
            <a:off x="0" y="3167083"/>
            <a:ext cx="2495408" cy="2332356"/>
          </a:xfrm>
          <a:prstGeom prst="rect">
            <a:avLst/>
          </a:prstGeom>
        </p:spPr>
      </p:pic>
      <p:sp>
        <p:nvSpPr>
          <p:cNvPr id="13" name="TextBox 12"/>
          <p:cNvSpPr txBox="1"/>
          <p:nvPr/>
        </p:nvSpPr>
        <p:spPr>
          <a:xfrm>
            <a:off x="152400" y="381000"/>
            <a:ext cx="3255335" cy="461665"/>
          </a:xfrm>
          <a:prstGeom prst="rect">
            <a:avLst/>
          </a:prstGeom>
          <a:noFill/>
        </p:spPr>
        <p:txBody>
          <a:bodyPr wrap="square" rtlCol="0">
            <a:spAutoFit/>
          </a:bodyPr>
          <a:lstStyle/>
          <a:p>
            <a:r>
              <a:rPr lang="en-US" sz="2400" b="1" dirty="0" smtClean="0">
                <a:solidFill>
                  <a:srgbClr val="0000FF"/>
                </a:solidFill>
              </a:rPr>
              <a:t>  Do:</a:t>
            </a:r>
            <a:endParaRPr lang="en-US" sz="2400" b="1" dirty="0">
              <a:solidFill>
                <a:srgbClr val="0000FF"/>
              </a:solidFill>
            </a:endParaRPr>
          </a:p>
        </p:txBody>
      </p:sp>
      <p:pic>
        <p:nvPicPr>
          <p:cNvPr id="3" name="Picture 2"/>
          <p:cNvPicPr>
            <a:picLocks noChangeAspect="1"/>
          </p:cNvPicPr>
          <p:nvPr/>
        </p:nvPicPr>
        <p:blipFill>
          <a:blip r:embed="rId11"/>
          <a:stretch>
            <a:fillRect/>
          </a:stretch>
        </p:blipFill>
        <p:spPr>
          <a:xfrm>
            <a:off x="2529375" y="3133114"/>
            <a:ext cx="3181350" cy="2809875"/>
          </a:xfrm>
          <a:prstGeom prst="rect">
            <a:avLst/>
          </a:prstGeom>
        </p:spPr>
      </p:pic>
      <p:pic>
        <p:nvPicPr>
          <p:cNvPr id="7" name="Picture 6"/>
          <p:cNvPicPr>
            <a:picLocks noChangeAspect="1"/>
          </p:cNvPicPr>
          <p:nvPr/>
        </p:nvPicPr>
        <p:blipFill>
          <a:blip r:embed="rId12"/>
          <a:stretch>
            <a:fillRect/>
          </a:stretch>
        </p:blipFill>
        <p:spPr>
          <a:xfrm>
            <a:off x="5772150" y="3063875"/>
            <a:ext cx="3371850" cy="2981325"/>
          </a:xfrm>
          <a:prstGeom prst="rect">
            <a:avLst/>
          </a:prstGeom>
        </p:spPr>
      </p:pic>
    </p:spTree>
    <p:extLst>
      <p:ext uri="{BB962C8B-B14F-4D97-AF65-F5344CB8AC3E}">
        <p14:creationId xmlns:p14="http://schemas.microsoft.com/office/powerpoint/2010/main" val="1500026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6"/>
                                        </p:tgtEl>
                                        <p:attrNameLst>
                                          <p:attrName>style.visibility</p:attrName>
                                        </p:attrNameLst>
                                      </p:cBhvr>
                                      <p:to>
                                        <p:strVal val="visible"/>
                                      </p:to>
                                    </p:set>
                                    <p:anim calcmode="lin" valueType="num">
                                      <p:cBhvr additive="base">
                                        <p:cTn id="7" dur="500" fill="hold"/>
                                        <p:tgtEl>
                                          <p:spTgt spid="3076"/>
                                        </p:tgtEl>
                                        <p:attrNameLst>
                                          <p:attrName>ppt_x</p:attrName>
                                        </p:attrNameLst>
                                      </p:cBhvr>
                                      <p:tavLst>
                                        <p:tav tm="0">
                                          <p:val>
                                            <p:strVal val="#ppt_x"/>
                                          </p:val>
                                        </p:tav>
                                        <p:tav tm="100000">
                                          <p:val>
                                            <p:strVal val="#ppt_x"/>
                                          </p:val>
                                        </p:tav>
                                      </p:tavLst>
                                    </p:anim>
                                    <p:anim calcmode="lin" valueType="num">
                                      <p:cBhvr additive="base">
                                        <p:cTn id="8" dur="500" fill="hold"/>
                                        <p:tgtEl>
                                          <p:spTgt spid="307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additive="base">
                                        <p:cTn id="31" dur="500" fill="hold"/>
                                        <p:tgtEl>
                                          <p:spTgt spid="3"/>
                                        </p:tgtEl>
                                        <p:attrNameLst>
                                          <p:attrName>ppt_x</p:attrName>
                                        </p:attrNameLst>
                                      </p:cBhvr>
                                      <p:tavLst>
                                        <p:tav tm="0">
                                          <p:val>
                                            <p:strVal val="#ppt_x"/>
                                          </p:val>
                                        </p:tav>
                                        <p:tav tm="100000">
                                          <p:val>
                                            <p:strVal val="#ppt_x"/>
                                          </p:val>
                                        </p:tav>
                                      </p:tavLst>
                                    </p:anim>
                                    <p:anim calcmode="lin" valueType="num">
                                      <p:cBhvr additive="base">
                                        <p:cTn id="3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additive="base">
                                        <p:cTn id="43" dur="500" fill="hold"/>
                                        <p:tgtEl>
                                          <p:spTgt spid="5"/>
                                        </p:tgtEl>
                                        <p:attrNameLst>
                                          <p:attrName>ppt_x</p:attrName>
                                        </p:attrNameLst>
                                      </p:cBhvr>
                                      <p:tavLst>
                                        <p:tav tm="0">
                                          <p:val>
                                            <p:strVal val="#ppt_x"/>
                                          </p:val>
                                        </p:tav>
                                        <p:tav tm="100000">
                                          <p:val>
                                            <p:strVal val="#ppt_x"/>
                                          </p:val>
                                        </p:tav>
                                      </p:tavLst>
                                    </p:anim>
                                    <p:anim calcmode="lin" valueType="num">
                                      <p:cBhvr additive="base">
                                        <p:cTn id="4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additive="base">
                                        <p:cTn id="49" dur="500" fill="hold"/>
                                        <p:tgtEl>
                                          <p:spTgt spid="8"/>
                                        </p:tgtEl>
                                        <p:attrNameLst>
                                          <p:attrName>ppt_x</p:attrName>
                                        </p:attrNameLst>
                                      </p:cBhvr>
                                      <p:tavLst>
                                        <p:tav tm="0">
                                          <p:val>
                                            <p:strVal val="#ppt_x"/>
                                          </p:val>
                                        </p:tav>
                                        <p:tav tm="100000">
                                          <p:val>
                                            <p:strVal val="#ppt_x"/>
                                          </p:val>
                                        </p:tav>
                                      </p:tavLst>
                                    </p:anim>
                                    <p:anim calcmode="lin" valueType="num">
                                      <p:cBhvr additive="base">
                                        <p:cTn id="5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4255548975"/>
              </p:ext>
            </p:extLst>
          </p:nvPr>
        </p:nvGraphicFramePr>
        <p:xfrm>
          <a:off x="914400" y="533400"/>
          <a:ext cx="3325906" cy="533400"/>
        </p:xfrm>
        <a:graphic>
          <a:graphicData uri="http://schemas.openxmlformats.org/presentationml/2006/ole">
            <mc:AlternateContent xmlns:mc="http://schemas.openxmlformats.org/markup-compatibility/2006">
              <mc:Choice xmlns:v="urn:schemas-microsoft-com:vml" Requires="v">
                <p:oleObj spid="_x0000_s5157" name="Equation" r:id="rId3" imgW="1346040" imgH="215640" progId="Equation.3">
                  <p:embed/>
                </p:oleObj>
              </mc:Choice>
              <mc:Fallback>
                <p:oleObj name="Equation" r:id="rId3" imgW="1346040" imgH="215640" progId="Equation.3">
                  <p:embed/>
                  <p:pic>
                    <p:nvPicPr>
                      <p:cNvPr id="0" name=""/>
                      <p:cNvPicPr/>
                      <p:nvPr/>
                    </p:nvPicPr>
                    <p:blipFill>
                      <a:blip r:embed="rId4"/>
                      <a:stretch>
                        <a:fillRect/>
                      </a:stretch>
                    </p:blipFill>
                    <p:spPr>
                      <a:xfrm>
                        <a:off x="914400" y="533400"/>
                        <a:ext cx="3325906" cy="533400"/>
                      </a:xfrm>
                      <a:prstGeom prst="rect">
                        <a:avLst/>
                      </a:prstGeom>
                      <a:solidFill>
                        <a:srgbClr val="FFFF00"/>
                      </a:solidFill>
                    </p:spPr>
                  </p:pic>
                </p:oleObj>
              </mc:Fallback>
            </mc:AlternateContent>
          </a:graphicData>
        </a:graphic>
      </p:graphicFrame>
      <p:pic>
        <p:nvPicPr>
          <p:cNvPr id="12" name="Picture 11"/>
          <p:cNvPicPr>
            <a:picLocks noChangeAspect="1"/>
          </p:cNvPicPr>
          <p:nvPr/>
        </p:nvPicPr>
        <p:blipFill>
          <a:blip r:embed="rId5"/>
          <a:stretch>
            <a:fillRect/>
          </a:stretch>
        </p:blipFill>
        <p:spPr>
          <a:xfrm>
            <a:off x="5029200" y="228600"/>
            <a:ext cx="3392830" cy="1969265"/>
          </a:xfrm>
          <a:prstGeom prst="rect">
            <a:avLst/>
          </a:prstGeom>
        </p:spPr>
      </p:pic>
      <p:sp>
        <p:nvSpPr>
          <p:cNvPr id="13" name="TextBox 12"/>
          <p:cNvSpPr txBox="1"/>
          <p:nvPr/>
        </p:nvSpPr>
        <p:spPr>
          <a:xfrm>
            <a:off x="533400" y="1698559"/>
            <a:ext cx="3255335" cy="461665"/>
          </a:xfrm>
          <a:prstGeom prst="rect">
            <a:avLst/>
          </a:prstGeom>
          <a:noFill/>
        </p:spPr>
        <p:txBody>
          <a:bodyPr wrap="square" rtlCol="0">
            <a:spAutoFit/>
          </a:bodyPr>
          <a:lstStyle/>
          <a:p>
            <a:r>
              <a:rPr lang="en-US" sz="2400" b="1" dirty="0" smtClean="0">
                <a:solidFill>
                  <a:srgbClr val="0000FF"/>
                </a:solidFill>
              </a:rPr>
              <a:t>Conclusion:</a:t>
            </a:r>
            <a:endParaRPr lang="en-US" sz="2400" b="1" dirty="0">
              <a:solidFill>
                <a:srgbClr val="0000FF"/>
              </a:solidFill>
            </a:endParaRPr>
          </a:p>
        </p:txBody>
      </p:sp>
      <p:sp>
        <p:nvSpPr>
          <p:cNvPr id="14" name="TextBox 13"/>
          <p:cNvSpPr txBox="1"/>
          <p:nvPr/>
        </p:nvSpPr>
        <p:spPr>
          <a:xfrm>
            <a:off x="152400" y="2231834"/>
            <a:ext cx="8524875" cy="3108543"/>
          </a:xfrm>
          <a:prstGeom prst="rect">
            <a:avLst/>
          </a:prstGeom>
          <a:noFill/>
        </p:spPr>
        <p:txBody>
          <a:bodyPr wrap="square" rtlCol="0">
            <a:spAutoFit/>
          </a:bodyPr>
          <a:lstStyle/>
          <a:p>
            <a:pPr lvl="0" fontAlgn="base"/>
            <a:r>
              <a:rPr lang="en-US" sz="2800" dirty="0"/>
              <a:t>Since our </a:t>
            </a:r>
            <a:r>
              <a:rPr lang="en-US" sz="2800" i="1" dirty="0"/>
              <a:t>p</a:t>
            </a:r>
            <a:r>
              <a:rPr lang="en-US" sz="2800" dirty="0"/>
              <a:t>-value of </a:t>
            </a:r>
            <a:r>
              <a:rPr lang="en-US" sz="2800" dirty="0" smtClean="0">
                <a:solidFill>
                  <a:srgbClr val="FF0000"/>
                </a:solidFill>
              </a:rPr>
              <a:t>0.354</a:t>
            </a:r>
            <a:r>
              <a:rPr lang="en-US" sz="2800" dirty="0" smtClean="0"/>
              <a:t> is </a:t>
            </a:r>
            <a:r>
              <a:rPr lang="en-US" sz="2800" dirty="0" smtClean="0">
                <a:solidFill>
                  <a:srgbClr val="FF0000"/>
                </a:solidFill>
              </a:rPr>
              <a:t>greater</a:t>
            </a:r>
            <a:r>
              <a:rPr lang="en-US" sz="2800" dirty="0" smtClean="0"/>
              <a:t> </a:t>
            </a:r>
            <a:r>
              <a:rPr lang="en-US" sz="2800" dirty="0"/>
              <a:t>than our significance level </a:t>
            </a:r>
            <a:r>
              <a:rPr lang="en-US" sz="2800" dirty="0" smtClean="0">
                <a:solidFill>
                  <a:srgbClr val="FF0000"/>
                </a:solidFill>
              </a:rPr>
              <a:t>0.05</a:t>
            </a:r>
            <a:r>
              <a:rPr lang="en-US" sz="2800" dirty="0" smtClean="0"/>
              <a:t>, </a:t>
            </a:r>
            <a:r>
              <a:rPr lang="en-US" sz="2800" dirty="0"/>
              <a:t>we have evidence to </a:t>
            </a:r>
            <a:r>
              <a:rPr lang="en-US" sz="2800" dirty="0" smtClean="0">
                <a:solidFill>
                  <a:srgbClr val="FF0000"/>
                </a:solidFill>
              </a:rPr>
              <a:t>fail to reject </a:t>
            </a:r>
            <a:r>
              <a:rPr lang="en-US" sz="2800" dirty="0" smtClean="0"/>
              <a:t>the null hypothesis.  </a:t>
            </a:r>
            <a:r>
              <a:rPr lang="en-US" sz="2800" dirty="0"/>
              <a:t>We </a:t>
            </a:r>
            <a:r>
              <a:rPr lang="en-US" sz="2800" dirty="0" smtClean="0">
                <a:solidFill>
                  <a:srgbClr val="FF0000"/>
                </a:solidFill>
              </a:rPr>
              <a:t>do not have </a:t>
            </a:r>
            <a:r>
              <a:rPr lang="en-US" sz="2800" dirty="0" smtClean="0"/>
              <a:t>evidence </a:t>
            </a:r>
            <a:r>
              <a:rPr lang="en-US" sz="2800" dirty="0"/>
              <a:t>to conclude it is </a:t>
            </a:r>
            <a:r>
              <a:rPr lang="en-US" sz="2800" b="1" i="1" dirty="0"/>
              <a:t>plausible </a:t>
            </a:r>
            <a:r>
              <a:rPr lang="en-US" sz="2800" dirty="0"/>
              <a:t>that the true population mean </a:t>
            </a:r>
            <a:r>
              <a:rPr lang="en-US" sz="2800" dirty="0" smtClean="0">
                <a:solidFill>
                  <a:srgbClr val="FF0000"/>
                </a:solidFill>
              </a:rPr>
              <a:t>memory score </a:t>
            </a:r>
            <a:r>
              <a:rPr lang="en-US" sz="2800" dirty="0" smtClean="0"/>
              <a:t>for </a:t>
            </a:r>
            <a:r>
              <a:rPr lang="en-US" sz="2800" dirty="0" smtClean="0">
                <a:solidFill>
                  <a:srgbClr val="FF0000"/>
                </a:solidFill>
              </a:rPr>
              <a:t>boys </a:t>
            </a:r>
            <a:r>
              <a:rPr lang="en-US" sz="2800" dirty="0" smtClean="0"/>
              <a:t>is </a:t>
            </a:r>
            <a:r>
              <a:rPr lang="en-US" sz="2800" dirty="0" smtClean="0">
                <a:solidFill>
                  <a:srgbClr val="FF0000"/>
                </a:solidFill>
              </a:rPr>
              <a:t>greater </a:t>
            </a:r>
            <a:r>
              <a:rPr lang="en-US" sz="2800" dirty="0"/>
              <a:t>than the true population mean </a:t>
            </a:r>
            <a:r>
              <a:rPr lang="en-US" sz="2800" dirty="0" smtClean="0">
                <a:solidFill>
                  <a:srgbClr val="FF0000"/>
                </a:solidFill>
              </a:rPr>
              <a:t>memory score</a:t>
            </a:r>
            <a:r>
              <a:rPr lang="en-US" sz="2800" dirty="0" smtClean="0"/>
              <a:t> </a:t>
            </a:r>
            <a:r>
              <a:rPr lang="en-US" sz="2800" dirty="0"/>
              <a:t>for </a:t>
            </a:r>
            <a:r>
              <a:rPr lang="en-US" sz="2800" dirty="0" smtClean="0">
                <a:solidFill>
                  <a:srgbClr val="FF0000"/>
                </a:solidFill>
              </a:rPr>
              <a:t>girls </a:t>
            </a:r>
            <a:r>
              <a:rPr lang="en-US" sz="2800" dirty="0" smtClean="0"/>
              <a:t>on a short term memory </a:t>
            </a:r>
            <a:r>
              <a:rPr lang="en-US" sz="2800" dirty="0" smtClean="0"/>
              <a:t>test. </a:t>
            </a:r>
            <a:r>
              <a:rPr lang="en-US" sz="2800" dirty="0"/>
              <a:t>Our data </a:t>
            </a:r>
            <a:r>
              <a:rPr lang="en-US" sz="2800" dirty="0" smtClean="0">
                <a:solidFill>
                  <a:srgbClr val="FF0000"/>
                </a:solidFill>
              </a:rPr>
              <a:t>are</a:t>
            </a:r>
            <a:r>
              <a:rPr lang="en-US" sz="2800" dirty="0" smtClean="0"/>
              <a:t> </a:t>
            </a:r>
            <a:r>
              <a:rPr lang="en-US" sz="2800" dirty="0" smtClean="0">
                <a:solidFill>
                  <a:srgbClr val="FF0000"/>
                </a:solidFill>
              </a:rPr>
              <a:t>not</a:t>
            </a:r>
            <a:r>
              <a:rPr lang="en-US" sz="2800" dirty="0" smtClean="0"/>
              <a:t> statistically </a:t>
            </a:r>
            <a:r>
              <a:rPr lang="en-US" sz="2800" dirty="0"/>
              <a:t>significant.</a:t>
            </a:r>
          </a:p>
        </p:txBody>
      </p:sp>
      <p:sp>
        <p:nvSpPr>
          <p:cNvPr id="15" name="TextBox 14"/>
          <p:cNvSpPr txBox="1"/>
          <p:nvPr/>
        </p:nvSpPr>
        <p:spPr>
          <a:xfrm>
            <a:off x="207334" y="6019800"/>
            <a:ext cx="8214696" cy="369332"/>
          </a:xfrm>
          <a:prstGeom prst="rect">
            <a:avLst/>
          </a:prstGeom>
          <a:noFill/>
        </p:spPr>
        <p:txBody>
          <a:bodyPr wrap="square" rtlCol="0">
            <a:spAutoFit/>
          </a:bodyPr>
          <a:lstStyle/>
          <a:p>
            <a:r>
              <a:rPr lang="en-US" b="1" dirty="0">
                <a:solidFill>
                  <a:srgbClr val="7030A0"/>
                </a:solidFill>
              </a:rPr>
              <a:t>*** NOTE: The conclusion must be written in context of </a:t>
            </a:r>
            <a:r>
              <a:rPr lang="en-US" b="1" dirty="0" smtClean="0">
                <a:solidFill>
                  <a:srgbClr val="7030A0"/>
                </a:solidFill>
              </a:rPr>
              <a:t>the </a:t>
            </a:r>
            <a:r>
              <a:rPr lang="en-US" b="1" dirty="0" smtClean="0">
                <a:solidFill>
                  <a:srgbClr val="D60093"/>
                </a:solidFill>
              </a:rPr>
              <a:t>alternative</a:t>
            </a:r>
            <a:r>
              <a:rPr lang="en-US" b="1" dirty="0" smtClean="0">
                <a:solidFill>
                  <a:srgbClr val="7030A0"/>
                </a:solidFill>
              </a:rPr>
              <a:t> hypothesis</a:t>
            </a:r>
            <a:r>
              <a:rPr lang="en-US" b="1" dirty="0">
                <a:solidFill>
                  <a:srgbClr val="7030A0"/>
                </a:solidFill>
              </a:rPr>
              <a:t>.</a:t>
            </a:r>
          </a:p>
        </p:txBody>
      </p:sp>
    </p:spTree>
    <p:extLst>
      <p:ext uri="{BB962C8B-B14F-4D97-AF65-F5344CB8AC3E}">
        <p14:creationId xmlns:p14="http://schemas.microsoft.com/office/powerpoint/2010/main" val="475094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randombar(horizontal)">
                                      <p:cBhvr>
                                        <p:cTn id="19" dur="50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additive="base">
                                        <p:cTn id="24" dur="500" fill="hold"/>
                                        <p:tgtEl>
                                          <p:spTgt spid="15"/>
                                        </p:tgtEl>
                                        <p:attrNameLst>
                                          <p:attrName>ppt_x</p:attrName>
                                        </p:attrNameLst>
                                      </p:cBhvr>
                                      <p:tavLst>
                                        <p:tav tm="0">
                                          <p:val>
                                            <p:strVal val="#ppt_x"/>
                                          </p:val>
                                        </p:tav>
                                        <p:tav tm="100000">
                                          <p:val>
                                            <p:strVal val="#ppt_x"/>
                                          </p:val>
                                        </p:tav>
                                      </p:tavLst>
                                    </p:anim>
                                    <p:anim calcmode="lin" valueType="num">
                                      <p:cBhvr additive="base">
                                        <p:cTn id="2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a:stretch>
            <a:fillRect/>
          </a:stretch>
        </p:blipFill>
        <p:spPr>
          <a:xfrm>
            <a:off x="228600" y="2668479"/>
            <a:ext cx="7976427" cy="4081463"/>
          </a:xfrm>
          <a:prstGeom prst="rect">
            <a:avLst/>
          </a:prstGeom>
        </p:spPr>
      </p:pic>
      <p:sp>
        <p:nvSpPr>
          <p:cNvPr id="2" name="Rectangle 1"/>
          <p:cNvSpPr/>
          <p:nvPr/>
        </p:nvSpPr>
        <p:spPr>
          <a:xfrm>
            <a:off x="228600" y="83156"/>
            <a:ext cx="8458200" cy="2585323"/>
          </a:xfrm>
          <a:prstGeom prst="rect">
            <a:avLst/>
          </a:prstGeom>
          <a:solidFill>
            <a:schemeClr val="bg1"/>
          </a:solidFill>
        </p:spPr>
        <p:txBody>
          <a:bodyPr wrap="square">
            <a:spAutoFit/>
          </a:bodyPr>
          <a:lstStyle/>
          <a:p>
            <a:r>
              <a:rPr lang="en-US" dirty="0" smtClean="0">
                <a:effectLst/>
                <a:latin typeface="Comic Sans MS"/>
                <a:ea typeface="Times New Roman"/>
              </a:rPr>
              <a:t>Ex.2  </a:t>
            </a:r>
            <a:r>
              <a:rPr lang="en-US" dirty="0" smtClean="0">
                <a:effectLst/>
                <a:latin typeface="Comic Sans MS"/>
                <a:ea typeface="Times New Roman"/>
                <a:cs typeface="Arial"/>
              </a:rPr>
              <a:t>We want to test the effect of high-protein diets on weight gain. Twelve juvenile rats are fed a high protein diet and their weight gains are given by</a:t>
            </a:r>
            <a:endParaRPr lang="en-US" dirty="0" smtClean="0">
              <a:effectLst/>
              <a:latin typeface="Times New Roman"/>
              <a:ea typeface="Times New Roman"/>
            </a:endParaRPr>
          </a:p>
          <a:p>
            <a:r>
              <a:rPr lang="en-US" dirty="0" smtClean="0">
                <a:effectLst/>
                <a:latin typeface="Comic Sans MS"/>
                <a:ea typeface="Times New Roman"/>
                <a:cs typeface="Arial"/>
              </a:rPr>
              <a:t>   </a:t>
            </a:r>
            <a:r>
              <a:rPr lang="en-US" dirty="0" smtClean="0">
                <a:solidFill>
                  <a:srgbClr val="0000FF"/>
                </a:solidFill>
                <a:effectLst/>
                <a:latin typeface="Comic Sans MS"/>
                <a:ea typeface="Times New Roman"/>
                <a:cs typeface="Arial"/>
              </a:rPr>
              <a:t>134 146 114 119 124 161 107 93 113 129 97 123</a:t>
            </a:r>
            <a:endParaRPr lang="en-US" dirty="0" smtClean="0">
              <a:solidFill>
                <a:srgbClr val="0000FF"/>
              </a:solidFill>
              <a:effectLst/>
              <a:latin typeface="Times New Roman"/>
              <a:ea typeface="Times New Roman"/>
            </a:endParaRPr>
          </a:p>
          <a:p>
            <a:r>
              <a:rPr lang="en-US" dirty="0" smtClean="0">
                <a:effectLst/>
                <a:latin typeface="Comic Sans MS"/>
                <a:ea typeface="Times New Roman"/>
                <a:cs typeface="Arial"/>
              </a:rPr>
              <a:t>As a comparison, another 12 rats are given a regular (lower protein) diet. Their weight gains are</a:t>
            </a:r>
            <a:endParaRPr lang="en-US" dirty="0" smtClean="0">
              <a:effectLst/>
              <a:latin typeface="Times New Roman"/>
              <a:ea typeface="Times New Roman"/>
            </a:endParaRPr>
          </a:p>
          <a:p>
            <a:r>
              <a:rPr lang="en-US" dirty="0" smtClean="0">
                <a:effectLst/>
                <a:latin typeface="Comic Sans MS"/>
                <a:ea typeface="Times New Roman"/>
                <a:cs typeface="Arial"/>
              </a:rPr>
              <a:t>  </a:t>
            </a:r>
            <a:r>
              <a:rPr lang="en-US" dirty="0" smtClean="0">
                <a:solidFill>
                  <a:srgbClr val="FF3300"/>
                </a:solidFill>
                <a:effectLst/>
                <a:latin typeface="Comic Sans MS"/>
                <a:ea typeface="Times New Roman"/>
                <a:cs typeface="Arial"/>
              </a:rPr>
              <a:t>70 105 95 118 101 85 107 132 94 88 112 97</a:t>
            </a:r>
            <a:endParaRPr lang="en-US" dirty="0" smtClean="0">
              <a:solidFill>
                <a:srgbClr val="FF3300"/>
              </a:solidFill>
              <a:effectLst/>
              <a:latin typeface="Times New Roman"/>
              <a:ea typeface="Times New Roman"/>
            </a:endParaRPr>
          </a:p>
          <a:p>
            <a:r>
              <a:rPr lang="en-US" dirty="0" smtClean="0">
                <a:effectLst/>
                <a:latin typeface="Comic Sans MS"/>
                <a:ea typeface="Times New Roman"/>
                <a:cs typeface="Arial"/>
              </a:rPr>
              <a:t>Determine if there is significant evidence that the rats fed a high protein diet gain more weight.</a:t>
            </a:r>
            <a:endParaRPr lang="en-US" dirty="0">
              <a:effectLst/>
              <a:latin typeface="Times New Roman"/>
              <a:ea typeface="Times New Roman"/>
            </a:endParaRPr>
          </a:p>
        </p:txBody>
      </p:sp>
      <p:sp>
        <p:nvSpPr>
          <p:cNvPr id="5" name="TextBox 4"/>
          <p:cNvSpPr txBox="1"/>
          <p:nvPr/>
        </p:nvSpPr>
        <p:spPr>
          <a:xfrm>
            <a:off x="3848100" y="2727251"/>
            <a:ext cx="1219200" cy="338554"/>
          </a:xfrm>
          <a:prstGeom prst="rect">
            <a:avLst/>
          </a:prstGeom>
          <a:solidFill>
            <a:srgbClr val="FFFF00"/>
          </a:solidFill>
        </p:spPr>
        <p:txBody>
          <a:bodyPr wrap="square" rtlCol="0">
            <a:spAutoFit/>
          </a:bodyPr>
          <a:lstStyle/>
          <a:p>
            <a:r>
              <a:rPr lang="en-US" sz="1600" dirty="0">
                <a:solidFill>
                  <a:srgbClr val="FF3300"/>
                </a:solidFill>
              </a:rPr>
              <a:t>w</a:t>
            </a:r>
            <a:r>
              <a:rPr lang="en-US" sz="1600" dirty="0" smtClean="0">
                <a:solidFill>
                  <a:srgbClr val="FF3300"/>
                </a:solidFill>
              </a:rPr>
              <a:t>eight gain</a:t>
            </a:r>
            <a:endParaRPr lang="en-US" sz="1600" dirty="0">
              <a:solidFill>
                <a:srgbClr val="FF3300"/>
              </a:solidFill>
            </a:endParaRPr>
          </a:p>
        </p:txBody>
      </p:sp>
      <p:sp>
        <p:nvSpPr>
          <p:cNvPr id="6" name="TextBox 5"/>
          <p:cNvSpPr txBox="1"/>
          <p:nvPr/>
        </p:nvSpPr>
        <p:spPr>
          <a:xfrm>
            <a:off x="6477000" y="2727251"/>
            <a:ext cx="1371600" cy="338554"/>
          </a:xfrm>
          <a:prstGeom prst="rect">
            <a:avLst/>
          </a:prstGeom>
          <a:solidFill>
            <a:srgbClr val="FFFF00"/>
          </a:solidFill>
        </p:spPr>
        <p:txBody>
          <a:bodyPr wrap="square" rtlCol="0">
            <a:spAutoFit/>
          </a:bodyPr>
          <a:lstStyle/>
          <a:p>
            <a:r>
              <a:rPr lang="en-US" sz="1600" dirty="0">
                <a:solidFill>
                  <a:srgbClr val="FF3300"/>
                </a:solidFill>
              </a:rPr>
              <a:t>h</a:t>
            </a:r>
            <a:r>
              <a:rPr lang="en-US" sz="1600" dirty="0" smtClean="0">
                <a:solidFill>
                  <a:srgbClr val="FF3300"/>
                </a:solidFill>
              </a:rPr>
              <a:t>igh protein</a:t>
            </a:r>
            <a:endParaRPr lang="en-US" sz="1600" dirty="0">
              <a:solidFill>
                <a:srgbClr val="FF3300"/>
              </a:solidFill>
            </a:endParaRPr>
          </a:p>
        </p:txBody>
      </p:sp>
      <p:sp>
        <p:nvSpPr>
          <p:cNvPr id="7" name="TextBox 6"/>
          <p:cNvSpPr txBox="1"/>
          <p:nvPr/>
        </p:nvSpPr>
        <p:spPr>
          <a:xfrm>
            <a:off x="6629400" y="3048000"/>
            <a:ext cx="1219200" cy="338554"/>
          </a:xfrm>
          <a:prstGeom prst="rect">
            <a:avLst/>
          </a:prstGeom>
          <a:solidFill>
            <a:srgbClr val="FFFF00"/>
          </a:solidFill>
        </p:spPr>
        <p:txBody>
          <a:bodyPr wrap="square" rtlCol="0">
            <a:spAutoFit/>
          </a:bodyPr>
          <a:lstStyle/>
          <a:p>
            <a:r>
              <a:rPr lang="en-US" sz="1600" dirty="0">
                <a:solidFill>
                  <a:srgbClr val="FF3300"/>
                </a:solidFill>
              </a:rPr>
              <a:t>l</a:t>
            </a:r>
            <a:r>
              <a:rPr lang="en-US" sz="1600" dirty="0" smtClean="0">
                <a:solidFill>
                  <a:srgbClr val="FF3300"/>
                </a:solidFill>
              </a:rPr>
              <a:t>ow protein</a:t>
            </a:r>
            <a:endParaRPr lang="en-US" sz="1600" dirty="0">
              <a:solidFill>
                <a:srgbClr val="FF3300"/>
              </a:solidFill>
            </a:endParaRPr>
          </a:p>
        </p:txBody>
      </p:sp>
      <p:sp>
        <p:nvSpPr>
          <p:cNvPr id="8" name="TextBox 7"/>
          <p:cNvSpPr txBox="1"/>
          <p:nvPr/>
        </p:nvSpPr>
        <p:spPr>
          <a:xfrm>
            <a:off x="4038600" y="3089118"/>
            <a:ext cx="1219200" cy="338554"/>
          </a:xfrm>
          <a:prstGeom prst="rect">
            <a:avLst/>
          </a:prstGeom>
          <a:solidFill>
            <a:srgbClr val="FFFF00"/>
          </a:solidFill>
        </p:spPr>
        <p:txBody>
          <a:bodyPr wrap="square" rtlCol="0">
            <a:spAutoFit/>
          </a:bodyPr>
          <a:lstStyle/>
          <a:p>
            <a:r>
              <a:rPr lang="en-US" sz="1600" dirty="0">
                <a:solidFill>
                  <a:srgbClr val="FF3300"/>
                </a:solidFill>
              </a:rPr>
              <a:t>w</a:t>
            </a:r>
            <a:r>
              <a:rPr lang="en-US" sz="1600" dirty="0" smtClean="0">
                <a:solidFill>
                  <a:srgbClr val="FF3300"/>
                </a:solidFill>
              </a:rPr>
              <a:t>eight gain</a:t>
            </a:r>
            <a:endParaRPr lang="en-US" sz="1600" dirty="0">
              <a:solidFill>
                <a:srgbClr val="FF3300"/>
              </a:solidFill>
            </a:endParaRPr>
          </a:p>
        </p:txBody>
      </p:sp>
      <p:sp>
        <p:nvSpPr>
          <p:cNvPr id="9" name="TextBox 8"/>
          <p:cNvSpPr txBox="1"/>
          <p:nvPr/>
        </p:nvSpPr>
        <p:spPr>
          <a:xfrm>
            <a:off x="3821935" y="3620262"/>
            <a:ext cx="1219200" cy="338554"/>
          </a:xfrm>
          <a:prstGeom prst="rect">
            <a:avLst/>
          </a:prstGeom>
          <a:solidFill>
            <a:srgbClr val="FFFF00"/>
          </a:solidFill>
        </p:spPr>
        <p:txBody>
          <a:bodyPr wrap="square" rtlCol="0">
            <a:spAutoFit/>
          </a:bodyPr>
          <a:lstStyle/>
          <a:p>
            <a:r>
              <a:rPr lang="en-US" sz="1600" dirty="0">
                <a:solidFill>
                  <a:srgbClr val="FF3300"/>
                </a:solidFill>
              </a:rPr>
              <a:t>w</a:t>
            </a:r>
            <a:r>
              <a:rPr lang="en-US" sz="1600" dirty="0" smtClean="0">
                <a:solidFill>
                  <a:srgbClr val="FF3300"/>
                </a:solidFill>
              </a:rPr>
              <a:t>eight gain</a:t>
            </a:r>
            <a:endParaRPr lang="en-US" sz="1600" dirty="0">
              <a:solidFill>
                <a:srgbClr val="FF3300"/>
              </a:solidFill>
            </a:endParaRPr>
          </a:p>
        </p:txBody>
      </p:sp>
      <p:sp>
        <p:nvSpPr>
          <p:cNvPr id="11" name="TextBox 10"/>
          <p:cNvSpPr txBox="1"/>
          <p:nvPr/>
        </p:nvSpPr>
        <p:spPr>
          <a:xfrm>
            <a:off x="6388514" y="3608337"/>
            <a:ext cx="1371600" cy="338554"/>
          </a:xfrm>
          <a:prstGeom prst="rect">
            <a:avLst/>
          </a:prstGeom>
          <a:solidFill>
            <a:srgbClr val="FFFF00"/>
          </a:solidFill>
        </p:spPr>
        <p:txBody>
          <a:bodyPr wrap="square" rtlCol="0">
            <a:spAutoFit/>
          </a:bodyPr>
          <a:lstStyle/>
          <a:p>
            <a:r>
              <a:rPr lang="en-US" sz="1600" dirty="0">
                <a:solidFill>
                  <a:srgbClr val="FF3300"/>
                </a:solidFill>
              </a:rPr>
              <a:t>h</a:t>
            </a:r>
            <a:r>
              <a:rPr lang="en-US" sz="1600" dirty="0" smtClean="0">
                <a:solidFill>
                  <a:srgbClr val="FF3300"/>
                </a:solidFill>
              </a:rPr>
              <a:t>igh protein</a:t>
            </a:r>
            <a:endParaRPr lang="en-US" sz="1600" dirty="0">
              <a:solidFill>
                <a:srgbClr val="FF3300"/>
              </a:solidFill>
            </a:endParaRPr>
          </a:p>
        </p:txBody>
      </p:sp>
      <p:sp>
        <p:nvSpPr>
          <p:cNvPr id="12" name="TextBox 11"/>
          <p:cNvSpPr txBox="1"/>
          <p:nvPr/>
        </p:nvSpPr>
        <p:spPr>
          <a:xfrm>
            <a:off x="2286000" y="3886200"/>
            <a:ext cx="838200" cy="338554"/>
          </a:xfrm>
          <a:prstGeom prst="rect">
            <a:avLst/>
          </a:prstGeom>
          <a:solidFill>
            <a:srgbClr val="FFFF00"/>
          </a:solidFill>
        </p:spPr>
        <p:txBody>
          <a:bodyPr wrap="square" rtlCol="0">
            <a:spAutoFit/>
          </a:bodyPr>
          <a:lstStyle/>
          <a:p>
            <a:r>
              <a:rPr lang="en-US" sz="1600" dirty="0" smtClean="0">
                <a:solidFill>
                  <a:srgbClr val="FF3300"/>
                </a:solidFill>
              </a:rPr>
              <a:t>greater</a:t>
            </a:r>
            <a:endParaRPr lang="en-US" sz="1600" dirty="0">
              <a:solidFill>
                <a:srgbClr val="FF3300"/>
              </a:solidFill>
            </a:endParaRPr>
          </a:p>
        </p:txBody>
      </p:sp>
      <p:sp>
        <p:nvSpPr>
          <p:cNvPr id="13" name="TextBox 12"/>
          <p:cNvSpPr txBox="1"/>
          <p:nvPr/>
        </p:nvSpPr>
        <p:spPr>
          <a:xfrm>
            <a:off x="2284271" y="4184848"/>
            <a:ext cx="1219200" cy="338554"/>
          </a:xfrm>
          <a:prstGeom prst="rect">
            <a:avLst/>
          </a:prstGeom>
          <a:solidFill>
            <a:srgbClr val="FFFF00"/>
          </a:solidFill>
        </p:spPr>
        <p:txBody>
          <a:bodyPr wrap="square" rtlCol="0">
            <a:spAutoFit/>
          </a:bodyPr>
          <a:lstStyle/>
          <a:p>
            <a:r>
              <a:rPr lang="en-US" sz="1600" dirty="0">
                <a:solidFill>
                  <a:srgbClr val="FF3300"/>
                </a:solidFill>
              </a:rPr>
              <a:t>l</a:t>
            </a:r>
            <a:r>
              <a:rPr lang="en-US" sz="1600" dirty="0" smtClean="0">
                <a:solidFill>
                  <a:srgbClr val="FF3300"/>
                </a:solidFill>
              </a:rPr>
              <a:t>ow protein</a:t>
            </a:r>
            <a:endParaRPr lang="en-US" sz="1600" dirty="0">
              <a:solidFill>
                <a:srgbClr val="FF3300"/>
              </a:solidFill>
            </a:endParaRPr>
          </a:p>
        </p:txBody>
      </p:sp>
      <p:sp>
        <p:nvSpPr>
          <p:cNvPr id="14" name="TextBox 13"/>
          <p:cNvSpPr txBox="1"/>
          <p:nvPr/>
        </p:nvSpPr>
        <p:spPr>
          <a:xfrm>
            <a:off x="5748969" y="3958816"/>
            <a:ext cx="1219200" cy="338554"/>
          </a:xfrm>
          <a:prstGeom prst="rect">
            <a:avLst/>
          </a:prstGeom>
          <a:solidFill>
            <a:srgbClr val="FFFF00"/>
          </a:solidFill>
        </p:spPr>
        <p:txBody>
          <a:bodyPr wrap="square" rtlCol="0">
            <a:spAutoFit/>
          </a:bodyPr>
          <a:lstStyle/>
          <a:p>
            <a:r>
              <a:rPr lang="en-US" sz="1600" dirty="0">
                <a:solidFill>
                  <a:srgbClr val="FF3300"/>
                </a:solidFill>
              </a:rPr>
              <a:t>w</a:t>
            </a:r>
            <a:r>
              <a:rPr lang="en-US" sz="1600" dirty="0" smtClean="0">
                <a:solidFill>
                  <a:srgbClr val="FF3300"/>
                </a:solidFill>
              </a:rPr>
              <a:t>eight gain</a:t>
            </a:r>
            <a:endParaRPr lang="en-US" sz="1600" dirty="0">
              <a:solidFill>
                <a:srgbClr val="FF3300"/>
              </a:solidFill>
            </a:endParaRPr>
          </a:p>
        </p:txBody>
      </p:sp>
      <p:graphicFrame>
        <p:nvGraphicFramePr>
          <p:cNvPr id="15" name="Object 14"/>
          <p:cNvGraphicFramePr>
            <a:graphicFrameLocks noChangeAspect="1"/>
          </p:cNvGraphicFramePr>
          <p:nvPr>
            <p:extLst>
              <p:ext uri="{D42A27DB-BD31-4B8C-83A1-F6EECF244321}">
                <p14:modId xmlns:p14="http://schemas.microsoft.com/office/powerpoint/2010/main" val="2774956183"/>
              </p:ext>
            </p:extLst>
          </p:nvPr>
        </p:nvGraphicFramePr>
        <p:xfrm>
          <a:off x="1066800" y="4572000"/>
          <a:ext cx="1055220" cy="351740"/>
        </p:xfrm>
        <a:graphic>
          <a:graphicData uri="http://schemas.openxmlformats.org/presentationml/2006/ole">
            <mc:AlternateContent xmlns:mc="http://schemas.openxmlformats.org/markup-compatibility/2006">
              <mc:Choice xmlns:v="urn:schemas-microsoft-com:vml" Requires="v">
                <p:oleObj spid="_x0000_s6262" name="Equation" r:id="rId4" imgW="647640" imgH="215640" progId="Equation.3">
                  <p:embed/>
                </p:oleObj>
              </mc:Choice>
              <mc:Fallback>
                <p:oleObj name="Equation" r:id="rId4" imgW="647640" imgH="215640" progId="Equation.3">
                  <p:embed/>
                  <p:pic>
                    <p:nvPicPr>
                      <p:cNvPr id="0" name=""/>
                      <p:cNvPicPr/>
                      <p:nvPr/>
                    </p:nvPicPr>
                    <p:blipFill>
                      <a:blip r:embed="rId5"/>
                      <a:stretch>
                        <a:fillRect/>
                      </a:stretch>
                    </p:blipFill>
                    <p:spPr>
                      <a:xfrm>
                        <a:off x="1066800" y="4572000"/>
                        <a:ext cx="1055220" cy="351740"/>
                      </a:xfrm>
                      <a:prstGeom prst="rect">
                        <a:avLst/>
                      </a:prstGeom>
                      <a:solidFill>
                        <a:srgbClr val="FFFF00"/>
                      </a:solidFill>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946323508"/>
              </p:ext>
            </p:extLst>
          </p:nvPr>
        </p:nvGraphicFramePr>
        <p:xfrm>
          <a:off x="4919663" y="4505325"/>
          <a:ext cx="1404937" cy="350838"/>
        </p:xfrm>
        <a:graphic>
          <a:graphicData uri="http://schemas.openxmlformats.org/presentationml/2006/ole">
            <mc:AlternateContent xmlns:mc="http://schemas.openxmlformats.org/markup-compatibility/2006">
              <mc:Choice xmlns:v="urn:schemas-microsoft-com:vml" Requires="v">
                <p:oleObj spid="_x0000_s6263" name="Equation" r:id="rId6" imgW="863280" imgH="215640" progId="Equation.3">
                  <p:embed/>
                </p:oleObj>
              </mc:Choice>
              <mc:Fallback>
                <p:oleObj name="Equation" r:id="rId6" imgW="863280" imgH="215640" progId="Equation.3">
                  <p:embed/>
                  <p:pic>
                    <p:nvPicPr>
                      <p:cNvPr id="0" name=""/>
                      <p:cNvPicPr/>
                      <p:nvPr/>
                    </p:nvPicPr>
                    <p:blipFill>
                      <a:blip r:embed="rId7"/>
                      <a:stretch>
                        <a:fillRect/>
                      </a:stretch>
                    </p:blipFill>
                    <p:spPr>
                      <a:xfrm>
                        <a:off x="4919663" y="4505325"/>
                        <a:ext cx="1404937" cy="350838"/>
                      </a:xfrm>
                      <a:prstGeom prst="rect">
                        <a:avLst/>
                      </a:prstGeom>
                      <a:solidFill>
                        <a:srgbClr val="FFFF00"/>
                      </a:solidFill>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3239195418"/>
              </p:ext>
            </p:extLst>
          </p:nvPr>
        </p:nvGraphicFramePr>
        <p:xfrm>
          <a:off x="1002180" y="4982260"/>
          <a:ext cx="1055220" cy="351740"/>
        </p:xfrm>
        <a:graphic>
          <a:graphicData uri="http://schemas.openxmlformats.org/presentationml/2006/ole">
            <mc:AlternateContent xmlns:mc="http://schemas.openxmlformats.org/markup-compatibility/2006">
              <mc:Choice xmlns:v="urn:schemas-microsoft-com:vml" Requires="v">
                <p:oleObj spid="_x0000_s6264" name="Equation" r:id="rId8" imgW="647640" imgH="215640" progId="Equation.3">
                  <p:embed/>
                </p:oleObj>
              </mc:Choice>
              <mc:Fallback>
                <p:oleObj name="Equation" r:id="rId8" imgW="647640" imgH="215640" progId="Equation.3">
                  <p:embed/>
                  <p:pic>
                    <p:nvPicPr>
                      <p:cNvPr id="0" name=""/>
                      <p:cNvPicPr/>
                      <p:nvPr/>
                    </p:nvPicPr>
                    <p:blipFill>
                      <a:blip r:embed="rId9"/>
                      <a:stretch>
                        <a:fillRect/>
                      </a:stretch>
                    </p:blipFill>
                    <p:spPr>
                      <a:xfrm>
                        <a:off x="1002180" y="4982260"/>
                        <a:ext cx="1055220" cy="351740"/>
                      </a:xfrm>
                      <a:prstGeom prst="rect">
                        <a:avLst/>
                      </a:prstGeom>
                      <a:solidFill>
                        <a:srgbClr val="FFFF00"/>
                      </a:solidFill>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2316902394"/>
              </p:ext>
            </p:extLst>
          </p:nvPr>
        </p:nvGraphicFramePr>
        <p:xfrm>
          <a:off x="4919662" y="4982260"/>
          <a:ext cx="1404937" cy="350838"/>
        </p:xfrm>
        <a:graphic>
          <a:graphicData uri="http://schemas.openxmlformats.org/presentationml/2006/ole">
            <mc:AlternateContent xmlns:mc="http://schemas.openxmlformats.org/markup-compatibility/2006">
              <mc:Choice xmlns:v="urn:schemas-microsoft-com:vml" Requires="v">
                <p:oleObj spid="_x0000_s6265" name="Equation" r:id="rId10" imgW="863280" imgH="215640" progId="Equation.3">
                  <p:embed/>
                </p:oleObj>
              </mc:Choice>
              <mc:Fallback>
                <p:oleObj name="Equation" r:id="rId10" imgW="863280" imgH="215640" progId="Equation.3">
                  <p:embed/>
                  <p:pic>
                    <p:nvPicPr>
                      <p:cNvPr id="0" name=""/>
                      <p:cNvPicPr/>
                      <p:nvPr/>
                    </p:nvPicPr>
                    <p:blipFill>
                      <a:blip r:embed="rId11"/>
                      <a:stretch>
                        <a:fillRect/>
                      </a:stretch>
                    </p:blipFill>
                    <p:spPr>
                      <a:xfrm>
                        <a:off x="4919662" y="4982260"/>
                        <a:ext cx="1404937" cy="350838"/>
                      </a:xfrm>
                      <a:prstGeom prst="rect">
                        <a:avLst/>
                      </a:prstGeom>
                      <a:solidFill>
                        <a:srgbClr val="FFFF00"/>
                      </a:solidFill>
                    </p:spPr>
                  </p:pic>
                </p:oleObj>
              </mc:Fallback>
            </mc:AlternateContent>
          </a:graphicData>
        </a:graphic>
      </p:graphicFrame>
      <p:sp>
        <p:nvSpPr>
          <p:cNvPr id="19" name="TextBox 18"/>
          <p:cNvSpPr txBox="1"/>
          <p:nvPr/>
        </p:nvSpPr>
        <p:spPr>
          <a:xfrm>
            <a:off x="1674670" y="5534140"/>
            <a:ext cx="5869129" cy="338554"/>
          </a:xfrm>
          <a:prstGeom prst="rect">
            <a:avLst/>
          </a:prstGeom>
          <a:solidFill>
            <a:srgbClr val="FFFF00"/>
          </a:solidFill>
        </p:spPr>
        <p:txBody>
          <a:bodyPr wrap="square" rtlCol="0">
            <a:spAutoFit/>
          </a:bodyPr>
          <a:lstStyle/>
          <a:p>
            <a:r>
              <a:rPr lang="en-US" sz="1600" dirty="0">
                <a:solidFill>
                  <a:srgbClr val="FF3300"/>
                </a:solidFill>
              </a:rPr>
              <a:t>t</a:t>
            </a:r>
            <a:r>
              <a:rPr lang="en-US" sz="1600" dirty="0" smtClean="0">
                <a:solidFill>
                  <a:srgbClr val="FF3300"/>
                </a:solidFill>
              </a:rPr>
              <a:t>he true population mean weight gain of rats fed high protein diet</a:t>
            </a:r>
            <a:endParaRPr lang="en-US" sz="1600" dirty="0">
              <a:solidFill>
                <a:srgbClr val="FF3300"/>
              </a:solidFill>
            </a:endParaRPr>
          </a:p>
        </p:txBody>
      </p:sp>
      <p:sp>
        <p:nvSpPr>
          <p:cNvPr id="20" name="TextBox 19"/>
          <p:cNvSpPr txBox="1"/>
          <p:nvPr/>
        </p:nvSpPr>
        <p:spPr>
          <a:xfrm>
            <a:off x="1674669" y="6104858"/>
            <a:ext cx="5869129" cy="338554"/>
          </a:xfrm>
          <a:prstGeom prst="rect">
            <a:avLst/>
          </a:prstGeom>
          <a:solidFill>
            <a:srgbClr val="FFFF00"/>
          </a:solidFill>
        </p:spPr>
        <p:txBody>
          <a:bodyPr wrap="square" rtlCol="0">
            <a:spAutoFit/>
          </a:bodyPr>
          <a:lstStyle/>
          <a:p>
            <a:r>
              <a:rPr lang="en-US" sz="1600" dirty="0">
                <a:solidFill>
                  <a:srgbClr val="FF3300"/>
                </a:solidFill>
              </a:rPr>
              <a:t>t</a:t>
            </a:r>
            <a:r>
              <a:rPr lang="en-US" sz="1600" dirty="0" smtClean="0">
                <a:solidFill>
                  <a:srgbClr val="FF3300"/>
                </a:solidFill>
              </a:rPr>
              <a:t>he true population mean weight gain of rats fed low protein diet</a:t>
            </a:r>
            <a:endParaRPr lang="en-US" sz="1600" dirty="0">
              <a:solidFill>
                <a:srgbClr val="FF3300"/>
              </a:solidFill>
            </a:endParaRPr>
          </a:p>
        </p:txBody>
      </p:sp>
      <p:sp>
        <p:nvSpPr>
          <p:cNvPr id="21" name="TextBox 20"/>
          <p:cNvSpPr txBox="1"/>
          <p:nvPr/>
        </p:nvSpPr>
        <p:spPr>
          <a:xfrm>
            <a:off x="2514600" y="3229045"/>
            <a:ext cx="1219200" cy="338554"/>
          </a:xfrm>
          <a:prstGeom prst="rect">
            <a:avLst/>
          </a:prstGeom>
          <a:solidFill>
            <a:srgbClr val="FFFF00"/>
          </a:solidFill>
        </p:spPr>
        <p:txBody>
          <a:bodyPr wrap="square" rtlCol="0">
            <a:spAutoFit/>
          </a:bodyPr>
          <a:lstStyle/>
          <a:p>
            <a:r>
              <a:rPr lang="en-US" sz="1600" dirty="0" smtClean="0">
                <a:solidFill>
                  <a:srgbClr val="FF3300"/>
                </a:solidFill>
              </a:rPr>
              <a:t>the same</a:t>
            </a:r>
            <a:endParaRPr lang="en-US" sz="1600" dirty="0">
              <a:solidFill>
                <a:srgbClr val="FF3300"/>
              </a:solidFill>
            </a:endParaRPr>
          </a:p>
        </p:txBody>
      </p:sp>
    </p:spTree>
    <p:extLst>
      <p:ext uri="{BB962C8B-B14F-4D97-AF65-F5344CB8AC3E}">
        <p14:creationId xmlns:p14="http://schemas.microsoft.com/office/powerpoint/2010/main" val="2864153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cBhvr additive="base">
                                        <p:cTn id="37" dur="500" fill="hold"/>
                                        <p:tgtEl>
                                          <p:spTgt spid="21"/>
                                        </p:tgtEl>
                                        <p:attrNameLst>
                                          <p:attrName>ppt_x</p:attrName>
                                        </p:attrNameLst>
                                      </p:cBhvr>
                                      <p:tavLst>
                                        <p:tav tm="0">
                                          <p:val>
                                            <p:strVal val="#ppt_x"/>
                                          </p:val>
                                        </p:tav>
                                        <p:tav tm="100000">
                                          <p:val>
                                            <p:strVal val="#ppt_x"/>
                                          </p:val>
                                        </p:tav>
                                      </p:tavLst>
                                    </p:anim>
                                    <p:anim calcmode="lin" valueType="num">
                                      <p:cBhvr additive="base">
                                        <p:cTn id="3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500" fill="hold"/>
                                        <p:tgtEl>
                                          <p:spTgt spid="14"/>
                                        </p:tgtEl>
                                        <p:attrNameLst>
                                          <p:attrName>ppt_x</p:attrName>
                                        </p:attrNameLst>
                                      </p:cBhvr>
                                      <p:tavLst>
                                        <p:tav tm="0">
                                          <p:val>
                                            <p:strVal val="#ppt_x"/>
                                          </p:val>
                                        </p:tav>
                                        <p:tav tm="100000">
                                          <p:val>
                                            <p:strVal val="#ppt_x"/>
                                          </p:val>
                                        </p:tav>
                                      </p:tavLst>
                                    </p:anim>
                                    <p:anim calcmode="lin" valueType="num">
                                      <p:cBhvr additive="base">
                                        <p:cTn id="6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additive="base">
                                        <p:cTn id="67" dur="500" fill="hold"/>
                                        <p:tgtEl>
                                          <p:spTgt spid="13"/>
                                        </p:tgtEl>
                                        <p:attrNameLst>
                                          <p:attrName>ppt_x</p:attrName>
                                        </p:attrNameLst>
                                      </p:cBhvr>
                                      <p:tavLst>
                                        <p:tav tm="0">
                                          <p:val>
                                            <p:strVal val="#ppt_x"/>
                                          </p:val>
                                        </p:tav>
                                        <p:tav tm="100000">
                                          <p:val>
                                            <p:strVal val="#ppt_x"/>
                                          </p:val>
                                        </p:tav>
                                      </p:tavLst>
                                    </p:anim>
                                    <p:anim calcmode="lin" valueType="num">
                                      <p:cBhvr additive="base">
                                        <p:cTn id="6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additive="base">
                                        <p:cTn id="73" dur="500" fill="hold"/>
                                        <p:tgtEl>
                                          <p:spTgt spid="15"/>
                                        </p:tgtEl>
                                        <p:attrNameLst>
                                          <p:attrName>ppt_x</p:attrName>
                                        </p:attrNameLst>
                                      </p:cBhvr>
                                      <p:tavLst>
                                        <p:tav tm="0">
                                          <p:val>
                                            <p:strVal val="#ppt_x"/>
                                          </p:val>
                                        </p:tav>
                                        <p:tav tm="100000">
                                          <p:val>
                                            <p:strVal val="#ppt_x"/>
                                          </p:val>
                                        </p:tav>
                                      </p:tavLst>
                                    </p:anim>
                                    <p:anim calcmode="lin" valueType="num">
                                      <p:cBhvr additive="base">
                                        <p:cTn id="7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16"/>
                                        </p:tgtEl>
                                        <p:attrNameLst>
                                          <p:attrName>style.visibility</p:attrName>
                                        </p:attrNameLst>
                                      </p:cBhvr>
                                      <p:to>
                                        <p:strVal val="visible"/>
                                      </p:to>
                                    </p:set>
                                    <p:anim calcmode="lin" valueType="num">
                                      <p:cBhvr additive="base">
                                        <p:cTn id="79" dur="500" fill="hold"/>
                                        <p:tgtEl>
                                          <p:spTgt spid="16"/>
                                        </p:tgtEl>
                                        <p:attrNameLst>
                                          <p:attrName>ppt_x</p:attrName>
                                        </p:attrNameLst>
                                      </p:cBhvr>
                                      <p:tavLst>
                                        <p:tav tm="0">
                                          <p:val>
                                            <p:strVal val="#ppt_x"/>
                                          </p:val>
                                        </p:tav>
                                        <p:tav tm="100000">
                                          <p:val>
                                            <p:strVal val="#ppt_x"/>
                                          </p:val>
                                        </p:tav>
                                      </p:tavLst>
                                    </p:anim>
                                    <p:anim calcmode="lin" valueType="num">
                                      <p:cBhvr additive="base">
                                        <p:cTn id="8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17"/>
                                        </p:tgtEl>
                                        <p:attrNameLst>
                                          <p:attrName>style.visibility</p:attrName>
                                        </p:attrNameLst>
                                      </p:cBhvr>
                                      <p:to>
                                        <p:strVal val="visible"/>
                                      </p:to>
                                    </p:set>
                                    <p:anim calcmode="lin" valueType="num">
                                      <p:cBhvr additive="base">
                                        <p:cTn id="85" dur="500" fill="hold"/>
                                        <p:tgtEl>
                                          <p:spTgt spid="17"/>
                                        </p:tgtEl>
                                        <p:attrNameLst>
                                          <p:attrName>ppt_x</p:attrName>
                                        </p:attrNameLst>
                                      </p:cBhvr>
                                      <p:tavLst>
                                        <p:tav tm="0">
                                          <p:val>
                                            <p:strVal val="#ppt_x"/>
                                          </p:val>
                                        </p:tav>
                                        <p:tav tm="100000">
                                          <p:val>
                                            <p:strVal val="#ppt_x"/>
                                          </p:val>
                                        </p:tav>
                                      </p:tavLst>
                                    </p:anim>
                                    <p:anim calcmode="lin" valueType="num">
                                      <p:cBhvr additive="base">
                                        <p:cTn id="8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18"/>
                                        </p:tgtEl>
                                        <p:attrNameLst>
                                          <p:attrName>style.visibility</p:attrName>
                                        </p:attrNameLst>
                                      </p:cBhvr>
                                      <p:to>
                                        <p:strVal val="visible"/>
                                      </p:to>
                                    </p:set>
                                    <p:anim calcmode="lin" valueType="num">
                                      <p:cBhvr additive="base">
                                        <p:cTn id="91" dur="500" fill="hold"/>
                                        <p:tgtEl>
                                          <p:spTgt spid="18"/>
                                        </p:tgtEl>
                                        <p:attrNameLst>
                                          <p:attrName>ppt_x</p:attrName>
                                        </p:attrNameLst>
                                      </p:cBhvr>
                                      <p:tavLst>
                                        <p:tav tm="0">
                                          <p:val>
                                            <p:strVal val="#ppt_x"/>
                                          </p:val>
                                        </p:tav>
                                        <p:tav tm="100000">
                                          <p:val>
                                            <p:strVal val="#ppt_x"/>
                                          </p:val>
                                        </p:tav>
                                      </p:tavLst>
                                    </p:anim>
                                    <p:anim calcmode="lin" valueType="num">
                                      <p:cBhvr additive="base">
                                        <p:cTn id="9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19"/>
                                        </p:tgtEl>
                                        <p:attrNameLst>
                                          <p:attrName>style.visibility</p:attrName>
                                        </p:attrNameLst>
                                      </p:cBhvr>
                                      <p:to>
                                        <p:strVal val="visible"/>
                                      </p:to>
                                    </p:set>
                                    <p:anim calcmode="lin" valueType="num">
                                      <p:cBhvr additive="base">
                                        <p:cTn id="97" dur="500" fill="hold"/>
                                        <p:tgtEl>
                                          <p:spTgt spid="19"/>
                                        </p:tgtEl>
                                        <p:attrNameLst>
                                          <p:attrName>ppt_x</p:attrName>
                                        </p:attrNameLst>
                                      </p:cBhvr>
                                      <p:tavLst>
                                        <p:tav tm="0">
                                          <p:val>
                                            <p:strVal val="#ppt_x"/>
                                          </p:val>
                                        </p:tav>
                                        <p:tav tm="100000">
                                          <p:val>
                                            <p:strVal val="#ppt_x"/>
                                          </p:val>
                                        </p:tav>
                                      </p:tavLst>
                                    </p:anim>
                                    <p:anim calcmode="lin" valueType="num">
                                      <p:cBhvr additive="base">
                                        <p:cTn id="9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20"/>
                                        </p:tgtEl>
                                        <p:attrNameLst>
                                          <p:attrName>style.visibility</p:attrName>
                                        </p:attrNameLst>
                                      </p:cBhvr>
                                      <p:to>
                                        <p:strVal val="visible"/>
                                      </p:to>
                                    </p:set>
                                    <p:anim calcmode="lin" valueType="num">
                                      <p:cBhvr additive="base">
                                        <p:cTn id="103" dur="500" fill="hold"/>
                                        <p:tgtEl>
                                          <p:spTgt spid="20"/>
                                        </p:tgtEl>
                                        <p:attrNameLst>
                                          <p:attrName>ppt_x</p:attrName>
                                        </p:attrNameLst>
                                      </p:cBhvr>
                                      <p:tavLst>
                                        <p:tav tm="0">
                                          <p:val>
                                            <p:strVal val="#ppt_x"/>
                                          </p:val>
                                        </p:tav>
                                        <p:tav tm="100000">
                                          <p:val>
                                            <p:strVal val="#ppt_x"/>
                                          </p:val>
                                        </p:tav>
                                      </p:tavLst>
                                    </p:anim>
                                    <p:anim calcmode="lin" valueType="num">
                                      <p:cBhvr additive="base">
                                        <p:cTn id="10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1" grpId="0" animBg="1"/>
      <p:bldP spid="12" grpId="0" animBg="1"/>
      <p:bldP spid="13" grpId="0" animBg="1"/>
      <p:bldP spid="14" grpId="0" animBg="1"/>
      <p:bldP spid="19" grpId="0" animBg="1"/>
      <p:bldP spid="20" grpId="0" animBg="1"/>
      <p:bldP spid="2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424630"/>
            <a:ext cx="8610600" cy="830997"/>
          </a:xfrm>
          <a:prstGeom prst="rect">
            <a:avLst/>
          </a:prstGeom>
        </p:spPr>
        <p:txBody>
          <a:bodyPr wrap="square">
            <a:spAutoFit/>
          </a:bodyPr>
          <a:lstStyle/>
          <a:p>
            <a:pPr marL="342900" marR="0" lvl="0" indent="-342900">
              <a:spcBef>
                <a:spcPts val="0"/>
              </a:spcBef>
              <a:spcAft>
                <a:spcPts val="0"/>
              </a:spcAft>
              <a:buFont typeface="Wingdings"/>
              <a:buChar char=""/>
            </a:pPr>
            <a:r>
              <a:rPr lang="en-US" sz="2400" b="1" dirty="0" smtClean="0">
                <a:solidFill>
                  <a:srgbClr val="FF0000"/>
                </a:solidFill>
                <a:effectLst/>
                <a:latin typeface="Comic Sans MS"/>
                <a:ea typeface="Times New Roman"/>
              </a:rPr>
              <a:t>Plan: </a:t>
            </a:r>
            <a:r>
              <a:rPr lang="en-US" sz="2400" dirty="0" smtClean="0">
                <a:effectLst/>
                <a:latin typeface="Comic Sans MS"/>
                <a:ea typeface="Times New Roman"/>
              </a:rPr>
              <a:t>____-Sample </a:t>
            </a:r>
            <a:r>
              <a:rPr lang="en-US" sz="2400" i="1" dirty="0" smtClean="0">
                <a:effectLst/>
                <a:latin typeface="Comic Sans MS"/>
                <a:ea typeface="Times New Roman"/>
              </a:rPr>
              <a:t>____</a:t>
            </a:r>
            <a:r>
              <a:rPr lang="en-US" sz="2400" dirty="0" smtClean="0">
                <a:effectLst/>
                <a:latin typeface="Comic Sans MS"/>
                <a:ea typeface="Times New Roman"/>
              </a:rPr>
              <a:t>-test for ______             </a:t>
            </a:r>
            <a:endParaRPr lang="en-US" sz="2400" dirty="0" smtClean="0">
              <a:effectLst/>
              <a:latin typeface="Times New Roman"/>
              <a:ea typeface="Times New Roman"/>
            </a:endParaRPr>
          </a:p>
          <a:p>
            <a:r>
              <a:rPr lang="en-US" sz="2400" dirty="0" smtClean="0">
                <a:effectLst/>
                <a:latin typeface="Comic Sans MS"/>
                <a:ea typeface="Times New Roman"/>
              </a:rPr>
              <a:t> </a:t>
            </a:r>
            <a:endParaRPr lang="en-US" sz="2400" dirty="0">
              <a:effectLst/>
              <a:latin typeface="Times New Roman"/>
              <a:ea typeface="Times New Roman"/>
            </a:endParaRPr>
          </a:p>
        </p:txBody>
      </p:sp>
      <p:sp>
        <p:nvSpPr>
          <p:cNvPr id="6" name="TextBox 5"/>
          <p:cNvSpPr txBox="1"/>
          <p:nvPr/>
        </p:nvSpPr>
        <p:spPr>
          <a:xfrm>
            <a:off x="1905000" y="316909"/>
            <a:ext cx="4953000" cy="523220"/>
          </a:xfrm>
          <a:prstGeom prst="rect">
            <a:avLst/>
          </a:prstGeom>
          <a:noFill/>
        </p:spPr>
        <p:txBody>
          <a:bodyPr wrap="square" rtlCol="0">
            <a:spAutoFit/>
          </a:bodyPr>
          <a:lstStyle/>
          <a:p>
            <a:r>
              <a:rPr lang="en-US" sz="2800" b="1" dirty="0" smtClean="0">
                <a:solidFill>
                  <a:srgbClr val="0000FF"/>
                </a:solidFill>
              </a:rPr>
              <a:t>2                     t                      means</a:t>
            </a:r>
            <a:endParaRPr lang="en-US" sz="2800" b="1" dirty="0">
              <a:solidFill>
                <a:srgbClr val="0000FF"/>
              </a:solidFill>
            </a:endParaRPr>
          </a:p>
        </p:txBody>
      </p:sp>
      <p:sp>
        <p:nvSpPr>
          <p:cNvPr id="8" name="Rectangle 7"/>
          <p:cNvSpPr/>
          <p:nvPr/>
        </p:nvSpPr>
        <p:spPr>
          <a:xfrm>
            <a:off x="114300" y="1086349"/>
            <a:ext cx="8877300" cy="461665"/>
          </a:xfrm>
          <a:prstGeom prst="rect">
            <a:avLst/>
          </a:prstGeom>
        </p:spPr>
        <p:txBody>
          <a:bodyPr wrap="square">
            <a:spAutoFit/>
          </a:bodyPr>
          <a:lstStyle/>
          <a:p>
            <a:r>
              <a:rPr lang="en-US" sz="2400" b="1" u="sng" dirty="0" smtClean="0">
                <a:solidFill>
                  <a:srgbClr val="0000FF"/>
                </a:solidFill>
                <a:effectLst/>
                <a:latin typeface="Komika Axis"/>
                <a:ea typeface="Times New Roman"/>
              </a:rPr>
              <a:t>CONDITIONS:         Rats fed HP Diet             Rats fed LP Diet</a:t>
            </a:r>
            <a:endParaRPr lang="en-US" sz="2400" b="1" u="sng" dirty="0">
              <a:solidFill>
                <a:srgbClr val="0000FF"/>
              </a:solidFill>
              <a:effectLst/>
              <a:latin typeface="Times New Roman"/>
              <a:ea typeface="Times New Roman"/>
            </a:endParaRPr>
          </a:p>
        </p:txBody>
      </p:sp>
      <p:sp>
        <p:nvSpPr>
          <p:cNvPr id="9" name="TextBox 8"/>
          <p:cNvSpPr txBox="1"/>
          <p:nvPr/>
        </p:nvSpPr>
        <p:spPr>
          <a:xfrm>
            <a:off x="45904" y="1794234"/>
            <a:ext cx="2057400" cy="2462213"/>
          </a:xfrm>
          <a:prstGeom prst="rect">
            <a:avLst/>
          </a:prstGeom>
          <a:noFill/>
        </p:spPr>
        <p:txBody>
          <a:bodyPr wrap="square" rtlCol="0">
            <a:spAutoFit/>
          </a:bodyPr>
          <a:lstStyle/>
          <a:p>
            <a:r>
              <a:rPr lang="en-US" sz="2200" dirty="0" smtClean="0"/>
              <a:t>Random:</a:t>
            </a:r>
          </a:p>
          <a:p>
            <a:endParaRPr lang="en-US" sz="2200" dirty="0"/>
          </a:p>
          <a:p>
            <a:endParaRPr lang="en-US" sz="2200" dirty="0" smtClean="0"/>
          </a:p>
          <a:p>
            <a:r>
              <a:rPr lang="en-US" sz="2200" dirty="0" smtClean="0"/>
              <a:t>Independence:</a:t>
            </a:r>
          </a:p>
          <a:p>
            <a:endParaRPr lang="en-US" sz="2200" dirty="0" smtClean="0"/>
          </a:p>
          <a:p>
            <a:endParaRPr lang="en-US" sz="2200" dirty="0"/>
          </a:p>
          <a:p>
            <a:r>
              <a:rPr lang="en-US" sz="2200" dirty="0" smtClean="0"/>
              <a:t>Large Counts:</a:t>
            </a:r>
            <a:endParaRPr lang="en-US" sz="2200" dirty="0"/>
          </a:p>
        </p:txBody>
      </p:sp>
      <p:sp>
        <p:nvSpPr>
          <p:cNvPr id="10" name="TextBox 9"/>
          <p:cNvSpPr txBox="1"/>
          <p:nvPr/>
        </p:nvSpPr>
        <p:spPr>
          <a:xfrm>
            <a:off x="2179044" y="1676400"/>
            <a:ext cx="7162800" cy="646331"/>
          </a:xfrm>
          <a:prstGeom prst="rect">
            <a:avLst/>
          </a:prstGeom>
          <a:solidFill>
            <a:srgbClr val="FFFF00"/>
          </a:solidFill>
        </p:spPr>
        <p:txBody>
          <a:bodyPr wrap="square" rtlCol="0">
            <a:spAutoFit/>
          </a:bodyPr>
          <a:lstStyle/>
          <a:p>
            <a:r>
              <a:rPr lang="en-US" b="1" dirty="0" smtClean="0">
                <a:solidFill>
                  <a:srgbClr val="FF0000"/>
                </a:solidFill>
              </a:rPr>
              <a:t>The problem states a SRS of 	      </a:t>
            </a:r>
            <a:r>
              <a:rPr lang="en-US" b="1" dirty="0">
                <a:solidFill>
                  <a:srgbClr val="FF0000"/>
                </a:solidFill>
              </a:rPr>
              <a:t> </a:t>
            </a:r>
            <a:r>
              <a:rPr lang="en-US" b="1" dirty="0" smtClean="0">
                <a:solidFill>
                  <a:srgbClr val="FF0000"/>
                </a:solidFill>
              </a:rPr>
              <a:t>     The problem states a SRS of 12 rats</a:t>
            </a:r>
          </a:p>
          <a:p>
            <a:r>
              <a:rPr lang="en-US" b="1" dirty="0" smtClean="0">
                <a:solidFill>
                  <a:srgbClr val="FF0000"/>
                </a:solidFill>
              </a:rPr>
              <a:t>12 rats fed HP diet was selected.       fed LP diet was selected.</a:t>
            </a:r>
            <a:endParaRPr lang="en-US" b="1" dirty="0">
              <a:solidFill>
                <a:srgbClr val="FF0000"/>
              </a:solidFill>
            </a:endParaRPr>
          </a:p>
        </p:txBody>
      </p:sp>
      <p:sp>
        <p:nvSpPr>
          <p:cNvPr id="11" name="TextBox 10"/>
          <p:cNvSpPr txBox="1"/>
          <p:nvPr/>
        </p:nvSpPr>
        <p:spPr>
          <a:xfrm>
            <a:off x="1981200" y="2738229"/>
            <a:ext cx="7162800" cy="646331"/>
          </a:xfrm>
          <a:prstGeom prst="rect">
            <a:avLst/>
          </a:prstGeom>
          <a:solidFill>
            <a:srgbClr val="FFFF00"/>
          </a:solidFill>
        </p:spPr>
        <p:txBody>
          <a:bodyPr wrap="square" rtlCol="0">
            <a:spAutoFit/>
          </a:bodyPr>
          <a:lstStyle/>
          <a:p>
            <a:r>
              <a:rPr lang="en-US" b="1" dirty="0" smtClean="0">
                <a:solidFill>
                  <a:srgbClr val="FF0000"/>
                </a:solidFill>
              </a:rPr>
              <a:t>population of all baby rats </a:t>
            </a:r>
            <a:r>
              <a:rPr lang="en-US" b="1" u="sng" dirty="0" smtClean="0">
                <a:solidFill>
                  <a:srgbClr val="FF0000"/>
                </a:solidFill>
              </a:rPr>
              <a:t>&gt;</a:t>
            </a:r>
            <a:r>
              <a:rPr lang="en-US" b="1" dirty="0" smtClean="0">
                <a:solidFill>
                  <a:srgbClr val="FF0000"/>
                </a:solidFill>
              </a:rPr>
              <a:t> 10(12)    population </a:t>
            </a:r>
            <a:r>
              <a:rPr lang="en-US" b="1" dirty="0">
                <a:solidFill>
                  <a:srgbClr val="FF0000"/>
                </a:solidFill>
              </a:rPr>
              <a:t>of </a:t>
            </a:r>
            <a:r>
              <a:rPr lang="en-US" b="1" dirty="0" smtClean="0">
                <a:solidFill>
                  <a:srgbClr val="FF0000"/>
                </a:solidFill>
              </a:rPr>
              <a:t>all baby rats </a:t>
            </a:r>
            <a:r>
              <a:rPr lang="en-US" b="1" u="sng" dirty="0">
                <a:solidFill>
                  <a:srgbClr val="FF0000"/>
                </a:solidFill>
              </a:rPr>
              <a:t>&gt;</a:t>
            </a:r>
            <a:r>
              <a:rPr lang="en-US" b="1" dirty="0">
                <a:solidFill>
                  <a:srgbClr val="FF0000"/>
                </a:solidFill>
              </a:rPr>
              <a:t> </a:t>
            </a:r>
            <a:r>
              <a:rPr lang="en-US" b="1" dirty="0" smtClean="0">
                <a:solidFill>
                  <a:srgbClr val="FF0000"/>
                </a:solidFill>
              </a:rPr>
              <a:t>10(12)</a:t>
            </a:r>
          </a:p>
          <a:p>
            <a:r>
              <a:rPr lang="en-US" b="1" dirty="0" smtClean="0">
                <a:solidFill>
                  <a:srgbClr val="FF0000"/>
                </a:solidFill>
              </a:rPr>
              <a:t>Condition met for independence.      Condition met for independence.       </a:t>
            </a:r>
          </a:p>
        </p:txBody>
      </p:sp>
      <p:pic>
        <p:nvPicPr>
          <p:cNvPr id="4" name="Picture 3"/>
          <p:cNvPicPr>
            <a:picLocks noChangeAspect="1"/>
          </p:cNvPicPr>
          <p:nvPr/>
        </p:nvPicPr>
        <p:blipFill>
          <a:blip r:embed="rId2"/>
          <a:stretch>
            <a:fillRect/>
          </a:stretch>
        </p:blipFill>
        <p:spPr>
          <a:xfrm>
            <a:off x="1497891" y="5118370"/>
            <a:ext cx="1764306" cy="1531093"/>
          </a:xfrm>
          <a:prstGeom prst="rect">
            <a:avLst/>
          </a:prstGeom>
        </p:spPr>
      </p:pic>
      <p:sp>
        <p:nvSpPr>
          <p:cNvPr id="13" name="TextBox 12"/>
          <p:cNvSpPr txBox="1"/>
          <p:nvPr/>
        </p:nvSpPr>
        <p:spPr>
          <a:xfrm>
            <a:off x="1739747" y="3748615"/>
            <a:ext cx="7391400" cy="1200329"/>
          </a:xfrm>
          <a:prstGeom prst="rect">
            <a:avLst/>
          </a:prstGeom>
          <a:solidFill>
            <a:srgbClr val="FFFF00"/>
          </a:solidFill>
        </p:spPr>
        <p:txBody>
          <a:bodyPr wrap="square" rtlCol="0">
            <a:spAutoFit/>
          </a:bodyPr>
          <a:lstStyle/>
          <a:p>
            <a:r>
              <a:rPr lang="en-US" b="1" dirty="0" smtClean="0">
                <a:solidFill>
                  <a:srgbClr val="FF0000"/>
                </a:solidFill>
              </a:rPr>
              <a:t>Sample size small. Boxplot shows no       Sample size small. Boxplot shows</a:t>
            </a:r>
          </a:p>
          <a:p>
            <a:r>
              <a:rPr lang="en-US" b="1" dirty="0" smtClean="0">
                <a:solidFill>
                  <a:srgbClr val="FF0000"/>
                </a:solidFill>
              </a:rPr>
              <a:t>no skewness or outliers. NPP shows        no skewness or outliers. NPP shows</a:t>
            </a:r>
          </a:p>
          <a:p>
            <a:r>
              <a:rPr lang="en-US" b="1" dirty="0">
                <a:solidFill>
                  <a:srgbClr val="FF0000"/>
                </a:solidFill>
              </a:rPr>
              <a:t>l</a:t>
            </a:r>
            <a:r>
              <a:rPr lang="en-US" b="1" dirty="0" smtClean="0">
                <a:solidFill>
                  <a:srgbClr val="FF0000"/>
                </a:solidFill>
              </a:rPr>
              <a:t>inear trend. Approximate Normal          linear trend. Approximate Normal distribution appropriate.                          </a:t>
            </a:r>
            <a:r>
              <a:rPr lang="en-US" b="1" dirty="0">
                <a:solidFill>
                  <a:srgbClr val="FF0000"/>
                </a:solidFill>
              </a:rPr>
              <a:t>d</a:t>
            </a:r>
            <a:r>
              <a:rPr lang="en-US" b="1" dirty="0" smtClean="0">
                <a:solidFill>
                  <a:srgbClr val="FF0000"/>
                </a:solidFill>
              </a:rPr>
              <a:t>istribution appropriate.      </a:t>
            </a:r>
          </a:p>
        </p:txBody>
      </p:sp>
      <p:pic>
        <p:nvPicPr>
          <p:cNvPr id="7" name="Picture 6"/>
          <p:cNvPicPr>
            <a:picLocks noChangeAspect="1"/>
          </p:cNvPicPr>
          <p:nvPr/>
        </p:nvPicPr>
        <p:blipFill>
          <a:blip r:embed="rId3"/>
          <a:stretch>
            <a:fillRect/>
          </a:stretch>
        </p:blipFill>
        <p:spPr>
          <a:xfrm>
            <a:off x="5257800" y="5073942"/>
            <a:ext cx="1911541" cy="1619950"/>
          </a:xfrm>
          <a:prstGeom prst="rect">
            <a:avLst/>
          </a:prstGeom>
        </p:spPr>
      </p:pic>
      <p:pic>
        <p:nvPicPr>
          <p:cNvPr id="12" name="Picture 11"/>
          <p:cNvPicPr>
            <a:picLocks noChangeAspect="1"/>
          </p:cNvPicPr>
          <p:nvPr/>
        </p:nvPicPr>
        <p:blipFill>
          <a:blip r:embed="rId4"/>
          <a:stretch>
            <a:fillRect/>
          </a:stretch>
        </p:blipFill>
        <p:spPr>
          <a:xfrm>
            <a:off x="3262197" y="5097712"/>
            <a:ext cx="1857375" cy="1602122"/>
          </a:xfrm>
          <a:prstGeom prst="rect">
            <a:avLst/>
          </a:prstGeom>
        </p:spPr>
      </p:pic>
      <p:pic>
        <p:nvPicPr>
          <p:cNvPr id="14" name="Picture 13"/>
          <p:cNvPicPr>
            <a:picLocks noChangeAspect="1"/>
          </p:cNvPicPr>
          <p:nvPr/>
        </p:nvPicPr>
        <p:blipFill>
          <a:blip r:embed="rId5"/>
          <a:stretch>
            <a:fillRect/>
          </a:stretch>
        </p:blipFill>
        <p:spPr>
          <a:xfrm>
            <a:off x="7239000" y="5073942"/>
            <a:ext cx="1906635" cy="1651331"/>
          </a:xfrm>
          <a:prstGeom prst="rect">
            <a:avLst/>
          </a:prstGeom>
        </p:spPr>
      </p:pic>
    </p:spTree>
    <p:extLst>
      <p:ext uri="{BB962C8B-B14F-4D97-AF65-F5344CB8AC3E}">
        <p14:creationId xmlns:p14="http://schemas.microsoft.com/office/powerpoint/2010/main" val="1505064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additive="base">
                                        <p:cTn id="49" dur="500" fill="hold"/>
                                        <p:tgtEl>
                                          <p:spTgt spid="7"/>
                                        </p:tgtEl>
                                        <p:attrNameLst>
                                          <p:attrName>ppt_x</p:attrName>
                                        </p:attrNameLst>
                                      </p:cBhvr>
                                      <p:tavLst>
                                        <p:tav tm="0">
                                          <p:val>
                                            <p:strVal val="#ppt_x"/>
                                          </p:val>
                                        </p:tav>
                                        <p:tav tm="100000">
                                          <p:val>
                                            <p:strVal val="#ppt_x"/>
                                          </p:val>
                                        </p:tav>
                                      </p:tavLst>
                                    </p:anim>
                                    <p:anim calcmode="lin" valueType="num">
                                      <p:cBhvr additive="base">
                                        <p:cTn id="5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fill="hold"/>
                                        <p:tgtEl>
                                          <p:spTgt spid="13"/>
                                        </p:tgtEl>
                                        <p:attrNameLst>
                                          <p:attrName>ppt_x</p:attrName>
                                        </p:attrNameLst>
                                      </p:cBhvr>
                                      <p:tavLst>
                                        <p:tav tm="0">
                                          <p:val>
                                            <p:strVal val="#ppt_x"/>
                                          </p:val>
                                        </p:tav>
                                        <p:tav tm="100000">
                                          <p:val>
                                            <p:strVal val="#ppt_x"/>
                                          </p:val>
                                        </p:tav>
                                      </p:tavLst>
                                    </p:anim>
                                    <p:anim calcmode="lin" valueType="num">
                                      <p:cBhvr additive="base">
                                        <p:cTn id="6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p:bldP spid="10" grpId="0" animBg="1"/>
      <p:bldP spid="11"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182008" y="838200"/>
            <a:ext cx="8934450" cy="2026028"/>
          </a:xfrm>
          <a:prstGeom prst="rect">
            <a:avLst/>
          </a:prstGeom>
        </p:spPr>
      </p:pic>
      <p:sp>
        <p:nvSpPr>
          <p:cNvPr id="6" name="TextBox 5"/>
          <p:cNvSpPr txBox="1"/>
          <p:nvPr/>
        </p:nvSpPr>
        <p:spPr>
          <a:xfrm>
            <a:off x="182008" y="152400"/>
            <a:ext cx="3255335" cy="461665"/>
          </a:xfrm>
          <a:prstGeom prst="rect">
            <a:avLst/>
          </a:prstGeom>
          <a:noFill/>
        </p:spPr>
        <p:txBody>
          <a:bodyPr wrap="square" rtlCol="0">
            <a:spAutoFit/>
          </a:bodyPr>
          <a:lstStyle/>
          <a:p>
            <a:r>
              <a:rPr lang="en-US" sz="2400" b="1" dirty="0" smtClean="0">
                <a:solidFill>
                  <a:srgbClr val="0000FF"/>
                </a:solidFill>
              </a:rPr>
              <a:t>  Do:</a:t>
            </a:r>
            <a:endParaRPr lang="en-US" sz="2400" b="1" dirty="0">
              <a:solidFill>
                <a:srgbClr val="0000FF"/>
              </a:solidFill>
            </a:endParaRPr>
          </a:p>
        </p:txBody>
      </p:sp>
      <p:sp>
        <p:nvSpPr>
          <p:cNvPr id="7" name="TextBox 6"/>
          <p:cNvSpPr txBox="1"/>
          <p:nvPr/>
        </p:nvSpPr>
        <p:spPr>
          <a:xfrm>
            <a:off x="685800" y="833610"/>
            <a:ext cx="8430658" cy="369332"/>
          </a:xfrm>
          <a:prstGeom prst="rect">
            <a:avLst/>
          </a:prstGeom>
          <a:noFill/>
        </p:spPr>
        <p:txBody>
          <a:bodyPr wrap="square" rtlCol="0">
            <a:spAutoFit/>
          </a:bodyPr>
          <a:lstStyle/>
          <a:p>
            <a:r>
              <a:rPr lang="en-US" dirty="0" smtClean="0">
                <a:solidFill>
                  <a:srgbClr val="FF0000"/>
                </a:solidFill>
              </a:rPr>
              <a:t>   12                   121.67         19.397           12               100.33       16.25          21.34      0.05</a:t>
            </a:r>
            <a:endParaRPr lang="en-US" dirty="0">
              <a:solidFill>
                <a:srgbClr val="FF0000"/>
              </a:solidFill>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2201637531"/>
              </p:ext>
            </p:extLst>
          </p:nvPr>
        </p:nvGraphicFramePr>
        <p:xfrm>
          <a:off x="171450" y="1203325"/>
          <a:ext cx="3276600" cy="1708150"/>
        </p:xfrm>
        <a:graphic>
          <a:graphicData uri="http://schemas.openxmlformats.org/presentationml/2006/ole">
            <mc:AlternateContent xmlns:mc="http://schemas.openxmlformats.org/markup-compatibility/2006">
              <mc:Choice xmlns:v="urn:schemas-microsoft-com:vml" Requires="v">
                <p:oleObj spid="_x0000_s7231" name="Equation" r:id="rId4" imgW="1752480" imgH="914400" progId="Equation.3">
                  <p:embed/>
                </p:oleObj>
              </mc:Choice>
              <mc:Fallback>
                <p:oleObj name="Equation" r:id="rId4" imgW="1752480" imgH="914400" progId="Equation.3">
                  <p:embed/>
                  <p:pic>
                    <p:nvPicPr>
                      <p:cNvPr id="0" name=""/>
                      <p:cNvPicPr/>
                      <p:nvPr/>
                    </p:nvPicPr>
                    <p:blipFill>
                      <a:blip r:embed="rId5"/>
                      <a:stretch>
                        <a:fillRect/>
                      </a:stretch>
                    </p:blipFill>
                    <p:spPr>
                      <a:xfrm>
                        <a:off x="171450" y="1203325"/>
                        <a:ext cx="3276600" cy="1708150"/>
                      </a:xfrm>
                      <a:prstGeom prst="rect">
                        <a:avLst/>
                      </a:prstGeom>
                      <a:solidFill>
                        <a:schemeClr val="bg1"/>
                      </a:solidFill>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838157464"/>
              </p:ext>
            </p:extLst>
          </p:nvPr>
        </p:nvGraphicFramePr>
        <p:xfrm>
          <a:off x="3890963" y="1524000"/>
          <a:ext cx="1055687" cy="369888"/>
        </p:xfrm>
        <a:graphic>
          <a:graphicData uri="http://schemas.openxmlformats.org/presentationml/2006/ole">
            <mc:AlternateContent xmlns:mc="http://schemas.openxmlformats.org/markup-compatibility/2006">
              <mc:Choice xmlns:v="urn:schemas-microsoft-com:vml" Requires="v">
                <p:oleObj spid="_x0000_s7232" name="Equation" r:id="rId6" imgW="507960" imgH="177480" progId="Equation.3">
                  <p:embed/>
                </p:oleObj>
              </mc:Choice>
              <mc:Fallback>
                <p:oleObj name="Equation" r:id="rId6" imgW="507960" imgH="177480" progId="Equation.3">
                  <p:embed/>
                  <p:pic>
                    <p:nvPicPr>
                      <p:cNvPr id="0" name=""/>
                      <p:cNvPicPr/>
                      <p:nvPr/>
                    </p:nvPicPr>
                    <p:blipFill>
                      <a:blip r:embed="rId7"/>
                      <a:stretch>
                        <a:fillRect/>
                      </a:stretch>
                    </p:blipFill>
                    <p:spPr>
                      <a:xfrm>
                        <a:off x="3890963" y="1524000"/>
                        <a:ext cx="1055687" cy="369888"/>
                      </a:xfrm>
                      <a:prstGeom prst="rect">
                        <a:avLst/>
                      </a:prstGeom>
                      <a:solidFill>
                        <a:schemeClr val="bg1"/>
                      </a:solidFill>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759289956"/>
              </p:ext>
            </p:extLst>
          </p:nvPr>
        </p:nvGraphicFramePr>
        <p:xfrm>
          <a:off x="5872163" y="1477963"/>
          <a:ext cx="819150" cy="369887"/>
        </p:xfrm>
        <a:graphic>
          <a:graphicData uri="http://schemas.openxmlformats.org/presentationml/2006/ole">
            <mc:AlternateContent xmlns:mc="http://schemas.openxmlformats.org/markup-compatibility/2006">
              <mc:Choice xmlns:v="urn:schemas-microsoft-com:vml" Requires="v">
                <p:oleObj spid="_x0000_s7233" name="Equation" r:id="rId8" imgW="393480" imgH="177480" progId="Equation.3">
                  <p:embed/>
                </p:oleObj>
              </mc:Choice>
              <mc:Fallback>
                <p:oleObj name="Equation" r:id="rId8" imgW="393480" imgH="177480" progId="Equation.3">
                  <p:embed/>
                  <p:pic>
                    <p:nvPicPr>
                      <p:cNvPr id="0" name=""/>
                      <p:cNvPicPr/>
                      <p:nvPr/>
                    </p:nvPicPr>
                    <p:blipFill>
                      <a:blip r:embed="rId9"/>
                      <a:stretch>
                        <a:fillRect/>
                      </a:stretch>
                    </p:blipFill>
                    <p:spPr>
                      <a:xfrm>
                        <a:off x="5872163" y="1477963"/>
                        <a:ext cx="819150" cy="369887"/>
                      </a:xfrm>
                      <a:prstGeom prst="rect">
                        <a:avLst/>
                      </a:prstGeom>
                      <a:solidFill>
                        <a:schemeClr val="bg1"/>
                      </a:solidFill>
                    </p:spPr>
                  </p:pic>
                </p:oleObj>
              </mc:Fallback>
            </mc:AlternateContent>
          </a:graphicData>
        </a:graphic>
      </p:graphicFrame>
      <p:sp>
        <p:nvSpPr>
          <p:cNvPr id="4" name="TextBox 3"/>
          <p:cNvSpPr txBox="1"/>
          <p:nvPr/>
        </p:nvSpPr>
        <p:spPr>
          <a:xfrm>
            <a:off x="8460846" y="2634476"/>
            <a:ext cx="700087" cy="276999"/>
          </a:xfrm>
          <a:prstGeom prst="rect">
            <a:avLst/>
          </a:prstGeom>
          <a:noFill/>
        </p:spPr>
        <p:txBody>
          <a:bodyPr wrap="square" rtlCol="0">
            <a:spAutoFit/>
          </a:bodyPr>
          <a:lstStyle/>
          <a:p>
            <a:r>
              <a:rPr lang="en-US" sz="1200" b="1" dirty="0" smtClean="0">
                <a:solidFill>
                  <a:srgbClr val="0000FF"/>
                </a:solidFill>
              </a:rPr>
              <a:t>2.92</a:t>
            </a:r>
            <a:endParaRPr lang="en-US" sz="1200" b="1" dirty="0">
              <a:solidFill>
                <a:srgbClr val="0000FF"/>
              </a:solidFill>
            </a:endParaRPr>
          </a:p>
        </p:txBody>
      </p:sp>
      <p:sp>
        <p:nvSpPr>
          <p:cNvPr id="12" name="TextBox 11"/>
          <p:cNvSpPr txBox="1"/>
          <p:nvPr/>
        </p:nvSpPr>
        <p:spPr>
          <a:xfrm>
            <a:off x="192715" y="2857530"/>
            <a:ext cx="3255335" cy="461665"/>
          </a:xfrm>
          <a:prstGeom prst="rect">
            <a:avLst/>
          </a:prstGeom>
          <a:noFill/>
        </p:spPr>
        <p:txBody>
          <a:bodyPr wrap="square" rtlCol="0">
            <a:spAutoFit/>
          </a:bodyPr>
          <a:lstStyle/>
          <a:p>
            <a:r>
              <a:rPr lang="en-US" sz="2400" b="1" dirty="0" smtClean="0">
                <a:solidFill>
                  <a:srgbClr val="0000FF"/>
                </a:solidFill>
              </a:rPr>
              <a:t>Conclusion:</a:t>
            </a:r>
            <a:endParaRPr lang="en-US" sz="2400" b="1" dirty="0">
              <a:solidFill>
                <a:srgbClr val="0000FF"/>
              </a:solidFill>
            </a:endParaRPr>
          </a:p>
        </p:txBody>
      </p:sp>
      <p:sp>
        <p:nvSpPr>
          <p:cNvPr id="13" name="TextBox 12"/>
          <p:cNvSpPr txBox="1"/>
          <p:nvPr/>
        </p:nvSpPr>
        <p:spPr>
          <a:xfrm>
            <a:off x="171450" y="3326795"/>
            <a:ext cx="8524875" cy="2492990"/>
          </a:xfrm>
          <a:prstGeom prst="rect">
            <a:avLst/>
          </a:prstGeom>
          <a:noFill/>
        </p:spPr>
        <p:txBody>
          <a:bodyPr wrap="square" rtlCol="0">
            <a:spAutoFit/>
          </a:bodyPr>
          <a:lstStyle/>
          <a:p>
            <a:pPr lvl="0"/>
            <a:r>
              <a:rPr lang="en-US" sz="2600" dirty="0"/>
              <a:t>Since our </a:t>
            </a:r>
            <a:r>
              <a:rPr lang="en-US" sz="2600" i="1" dirty="0"/>
              <a:t>p</a:t>
            </a:r>
            <a:r>
              <a:rPr lang="en-US" sz="2600" dirty="0"/>
              <a:t>-value of </a:t>
            </a:r>
            <a:r>
              <a:rPr lang="en-US" sz="2600" dirty="0" smtClean="0">
                <a:solidFill>
                  <a:srgbClr val="FF0000"/>
                </a:solidFill>
              </a:rPr>
              <a:t>0.004</a:t>
            </a:r>
            <a:r>
              <a:rPr lang="en-US" sz="2600" dirty="0" smtClean="0"/>
              <a:t> is </a:t>
            </a:r>
            <a:r>
              <a:rPr lang="en-US" sz="2600" dirty="0" smtClean="0">
                <a:solidFill>
                  <a:srgbClr val="FF0000"/>
                </a:solidFill>
              </a:rPr>
              <a:t>smaller</a:t>
            </a:r>
            <a:r>
              <a:rPr lang="en-US" sz="2600" dirty="0" smtClean="0"/>
              <a:t> </a:t>
            </a:r>
            <a:r>
              <a:rPr lang="en-US" sz="2600" dirty="0"/>
              <a:t>than our significance level </a:t>
            </a:r>
            <a:r>
              <a:rPr lang="en-US" sz="2600" dirty="0" smtClean="0">
                <a:solidFill>
                  <a:srgbClr val="FF0000"/>
                </a:solidFill>
              </a:rPr>
              <a:t>0.05</a:t>
            </a:r>
            <a:r>
              <a:rPr lang="en-US" sz="2600" dirty="0" smtClean="0"/>
              <a:t>, </a:t>
            </a:r>
            <a:r>
              <a:rPr lang="en-US" sz="2600" dirty="0"/>
              <a:t>we have evidence to </a:t>
            </a:r>
            <a:r>
              <a:rPr lang="en-US" sz="2600" dirty="0" smtClean="0">
                <a:solidFill>
                  <a:srgbClr val="FF0000"/>
                </a:solidFill>
              </a:rPr>
              <a:t>reject </a:t>
            </a:r>
            <a:r>
              <a:rPr lang="en-US" sz="2600" dirty="0" smtClean="0"/>
              <a:t>the null hypothesis.  </a:t>
            </a:r>
            <a:r>
              <a:rPr lang="en-US" sz="2600" dirty="0"/>
              <a:t>We </a:t>
            </a:r>
            <a:r>
              <a:rPr lang="en-US" sz="2600" dirty="0" smtClean="0">
                <a:solidFill>
                  <a:srgbClr val="FF0000"/>
                </a:solidFill>
              </a:rPr>
              <a:t>do have </a:t>
            </a:r>
            <a:r>
              <a:rPr lang="en-US" sz="2600" dirty="0" smtClean="0"/>
              <a:t>evidence </a:t>
            </a:r>
            <a:r>
              <a:rPr lang="en-US" sz="2600" dirty="0"/>
              <a:t>to conclude it is </a:t>
            </a:r>
            <a:r>
              <a:rPr lang="en-US" sz="2600" b="1" i="1" dirty="0"/>
              <a:t>plausible </a:t>
            </a:r>
            <a:r>
              <a:rPr lang="en-US" sz="2600" dirty="0"/>
              <a:t>that the true population mean </a:t>
            </a:r>
            <a:r>
              <a:rPr lang="en-US" sz="2600" dirty="0" smtClean="0">
                <a:solidFill>
                  <a:srgbClr val="FF0000"/>
                </a:solidFill>
              </a:rPr>
              <a:t>weight gain </a:t>
            </a:r>
            <a:r>
              <a:rPr lang="en-US" sz="2600" dirty="0" smtClean="0"/>
              <a:t>for </a:t>
            </a:r>
            <a:r>
              <a:rPr lang="en-US" sz="2600" dirty="0" smtClean="0">
                <a:solidFill>
                  <a:srgbClr val="FF0000"/>
                </a:solidFill>
              </a:rPr>
              <a:t>rats fed a high protein diet  </a:t>
            </a:r>
            <a:r>
              <a:rPr lang="en-US" sz="2600" dirty="0" smtClean="0"/>
              <a:t>is </a:t>
            </a:r>
            <a:r>
              <a:rPr lang="en-US" sz="2600" dirty="0" smtClean="0">
                <a:solidFill>
                  <a:srgbClr val="FF0000"/>
                </a:solidFill>
              </a:rPr>
              <a:t>greater </a:t>
            </a:r>
            <a:r>
              <a:rPr lang="en-US" sz="2600" dirty="0"/>
              <a:t>than the true population mean </a:t>
            </a:r>
            <a:r>
              <a:rPr lang="en-US" sz="2600" dirty="0" smtClean="0">
                <a:solidFill>
                  <a:srgbClr val="FF0000"/>
                </a:solidFill>
              </a:rPr>
              <a:t>weight gain </a:t>
            </a:r>
            <a:r>
              <a:rPr lang="en-US" sz="2600" dirty="0" smtClean="0"/>
              <a:t>for </a:t>
            </a:r>
            <a:r>
              <a:rPr lang="en-US" sz="2600" dirty="0" smtClean="0">
                <a:solidFill>
                  <a:srgbClr val="FF0000"/>
                </a:solidFill>
              </a:rPr>
              <a:t>rats fed a low protein </a:t>
            </a:r>
            <a:r>
              <a:rPr lang="en-US" sz="2600" smtClean="0">
                <a:solidFill>
                  <a:srgbClr val="FF0000"/>
                </a:solidFill>
              </a:rPr>
              <a:t>diet.</a:t>
            </a:r>
            <a:r>
              <a:rPr lang="en-US" sz="2600" smtClean="0"/>
              <a:t>Our</a:t>
            </a:r>
            <a:r>
              <a:rPr lang="en-US" sz="2600" dirty="0" smtClean="0"/>
              <a:t> </a:t>
            </a:r>
            <a:r>
              <a:rPr lang="en-US" sz="2600" dirty="0"/>
              <a:t>data </a:t>
            </a:r>
            <a:r>
              <a:rPr lang="en-US" sz="2600" dirty="0" smtClean="0">
                <a:solidFill>
                  <a:srgbClr val="FF0000"/>
                </a:solidFill>
              </a:rPr>
              <a:t>are</a:t>
            </a:r>
            <a:r>
              <a:rPr lang="en-US" sz="2600" dirty="0" smtClean="0"/>
              <a:t> statistically </a:t>
            </a:r>
            <a:r>
              <a:rPr lang="en-US" sz="2600" dirty="0"/>
              <a:t>significant.</a:t>
            </a:r>
          </a:p>
        </p:txBody>
      </p:sp>
    </p:spTree>
    <p:extLst>
      <p:ext uri="{BB962C8B-B14F-4D97-AF65-F5344CB8AC3E}">
        <p14:creationId xmlns:p14="http://schemas.microsoft.com/office/powerpoint/2010/main" val="4186084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randombar(horizontal)">
                                      <p:cBhvr>
                                        <p:cTn id="4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12" grpId="0"/>
      <p:bldP spid="1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85800"/>
            <a:ext cx="8610600" cy="2862322"/>
          </a:xfrm>
          <a:prstGeom prst="rect">
            <a:avLst/>
          </a:prstGeom>
        </p:spPr>
        <p:txBody>
          <a:bodyPr wrap="square">
            <a:spAutoFit/>
          </a:bodyPr>
          <a:lstStyle/>
          <a:p>
            <a:pPr marL="342900" marR="0" lvl="0" indent="-342900">
              <a:spcBef>
                <a:spcPts val="0"/>
              </a:spcBef>
              <a:spcAft>
                <a:spcPts val="0"/>
              </a:spcAft>
              <a:buFont typeface="Symbol"/>
              <a:buChar char=""/>
            </a:pPr>
            <a:r>
              <a:rPr lang="en-US" sz="3600" dirty="0" smtClean="0">
                <a:solidFill>
                  <a:srgbClr val="008000"/>
                </a:solidFill>
                <a:effectLst/>
                <a:latin typeface="Comic Sans MS"/>
                <a:ea typeface="Times New Roman"/>
              </a:rPr>
              <a:t>Assignment  </a:t>
            </a:r>
          </a:p>
          <a:p>
            <a:pPr marR="0" lvl="0">
              <a:spcBef>
                <a:spcPts val="0"/>
              </a:spcBef>
              <a:spcAft>
                <a:spcPts val="0"/>
              </a:spcAft>
            </a:pPr>
            <a:r>
              <a:rPr lang="en-US" sz="3600" dirty="0">
                <a:solidFill>
                  <a:srgbClr val="008000"/>
                </a:solidFill>
                <a:latin typeface="Comic Sans MS"/>
                <a:ea typeface="Times New Roman"/>
              </a:rPr>
              <a:t> </a:t>
            </a:r>
            <a:r>
              <a:rPr lang="en-US" sz="3600" dirty="0" smtClean="0">
                <a:solidFill>
                  <a:srgbClr val="008000"/>
                </a:solidFill>
                <a:latin typeface="Comic Sans MS"/>
                <a:ea typeface="Times New Roman"/>
              </a:rPr>
              <a:t>   </a:t>
            </a:r>
            <a:r>
              <a:rPr lang="en-US" sz="3600" dirty="0" smtClean="0">
                <a:solidFill>
                  <a:srgbClr val="008000"/>
                </a:solidFill>
                <a:effectLst/>
                <a:latin typeface="Comic Sans MS"/>
                <a:ea typeface="Times New Roman"/>
              </a:rPr>
              <a:t>p. 791  #10 </a:t>
            </a:r>
          </a:p>
          <a:p>
            <a:pPr marR="0" lvl="0">
              <a:spcBef>
                <a:spcPts val="0"/>
              </a:spcBef>
              <a:spcAft>
                <a:spcPts val="0"/>
              </a:spcAft>
            </a:pPr>
            <a:r>
              <a:rPr lang="en-US" sz="3600" dirty="0">
                <a:solidFill>
                  <a:srgbClr val="008000"/>
                </a:solidFill>
                <a:latin typeface="Comic Sans MS"/>
                <a:ea typeface="Times New Roman"/>
              </a:rPr>
              <a:t> </a:t>
            </a:r>
            <a:r>
              <a:rPr lang="en-US" sz="3600" dirty="0" smtClean="0">
                <a:solidFill>
                  <a:srgbClr val="008000"/>
                </a:solidFill>
                <a:latin typeface="Comic Sans MS"/>
                <a:ea typeface="Times New Roman"/>
              </a:rPr>
              <a:t>   </a:t>
            </a:r>
            <a:r>
              <a:rPr lang="en-US" sz="3600" dirty="0" smtClean="0">
                <a:solidFill>
                  <a:srgbClr val="008000"/>
                </a:solidFill>
                <a:effectLst/>
                <a:latin typeface="Comic Sans MS"/>
                <a:ea typeface="Times New Roman"/>
              </a:rPr>
              <a:t>p. 801 #13 (run just once)</a:t>
            </a:r>
          </a:p>
          <a:p>
            <a:pPr marR="0" lvl="0">
              <a:spcBef>
                <a:spcPts val="0"/>
              </a:spcBef>
              <a:spcAft>
                <a:spcPts val="0"/>
              </a:spcAft>
            </a:pPr>
            <a:r>
              <a:rPr lang="en-US" sz="3600" dirty="0">
                <a:solidFill>
                  <a:srgbClr val="008000"/>
                </a:solidFill>
                <a:latin typeface="Comic Sans MS"/>
                <a:ea typeface="Times New Roman"/>
              </a:rPr>
              <a:t> </a:t>
            </a:r>
            <a:r>
              <a:rPr lang="en-US" sz="3600" dirty="0" smtClean="0">
                <a:solidFill>
                  <a:srgbClr val="008000"/>
                </a:solidFill>
                <a:latin typeface="Comic Sans MS"/>
                <a:ea typeface="Times New Roman"/>
              </a:rPr>
              <a:t>   p. 804 #19</a:t>
            </a:r>
          </a:p>
          <a:p>
            <a:pPr marR="0" lvl="0">
              <a:spcBef>
                <a:spcPts val="0"/>
              </a:spcBef>
              <a:spcAft>
                <a:spcPts val="0"/>
              </a:spcAft>
            </a:pPr>
            <a:r>
              <a:rPr lang="en-US" sz="3600" dirty="0">
                <a:solidFill>
                  <a:srgbClr val="008000"/>
                </a:solidFill>
                <a:effectLst/>
                <a:latin typeface="Comic Sans MS"/>
                <a:ea typeface="Times New Roman"/>
              </a:rPr>
              <a:t> </a:t>
            </a:r>
            <a:r>
              <a:rPr lang="en-US" sz="3600" dirty="0" smtClean="0">
                <a:solidFill>
                  <a:srgbClr val="008000"/>
                </a:solidFill>
                <a:effectLst/>
                <a:latin typeface="Comic Sans MS"/>
                <a:ea typeface="Times New Roman"/>
              </a:rPr>
              <a:t>   Practice Worksheet #6</a:t>
            </a:r>
            <a:endParaRPr lang="en-US" sz="3600" dirty="0">
              <a:solidFill>
                <a:srgbClr val="008000"/>
              </a:solidFill>
              <a:effectLst/>
              <a:latin typeface="Times New Roman"/>
              <a:ea typeface="Times New Roman"/>
            </a:endParaRPr>
          </a:p>
        </p:txBody>
      </p:sp>
    </p:spTree>
    <p:extLst>
      <p:ext uri="{BB962C8B-B14F-4D97-AF65-F5344CB8AC3E}">
        <p14:creationId xmlns:p14="http://schemas.microsoft.com/office/powerpoint/2010/main" val="315071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52600" y="228600"/>
            <a:ext cx="6400800" cy="1754326"/>
          </a:xfrm>
          <a:prstGeom prst="rect">
            <a:avLst/>
          </a:prstGeom>
        </p:spPr>
        <p:txBody>
          <a:bodyPr wrap="square">
            <a:spAutoFit/>
          </a:bodyPr>
          <a:lstStyle/>
          <a:p>
            <a:pPr algn="ctr"/>
            <a:r>
              <a:rPr lang="en-US" sz="3600" dirty="0" smtClean="0">
                <a:solidFill>
                  <a:srgbClr val="0000FF"/>
                </a:solidFill>
                <a:effectLst/>
                <a:latin typeface="Comic Sans MS"/>
                <a:ea typeface="Times New Roman"/>
              </a:rPr>
              <a:t>AP STAT</a:t>
            </a:r>
            <a:endParaRPr lang="en-US" sz="3600" dirty="0" smtClean="0">
              <a:effectLst/>
              <a:latin typeface="Times New Roman"/>
              <a:ea typeface="Times New Roman"/>
            </a:endParaRPr>
          </a:p>
          <a:p>
            <a:pPr algn="ctr"/>
            <a:r>
              <a:rPr lang="en-US" sz="3600" dirty="0" smtClean="0">
                <a:solidFill>
                  <a:srgbClr val="008000"/>
                </a:solidFill>
                <a:effectLst/>
                <a:latin typeface="Comic Sans MS"/>
                <a:ea typeface="Times New Roman"/>
              </a:rPr>
              <a:t>Section 13.1: Comparing Two Population Means</a:t>
            </a:r>
            <a:endParaRPr lang="en-US" sz="3600" dirty="0">
              <a:effectLst/>
              <a:latin typeface="Times New Roman"/>
              <a:ea typeface="Times New Roman"/>
            </a:endParaRPr>
          </a:p>
        </p:txBody>
      </p:sp>
      <p:sp>
        <p:nvSpPr>
          <p:cNvPr id="6" name="Rectangle 5"/>
          <p:cNvSpPr/>
          <p:nvPr/>
        </p:nvSpPr>
        <p:spPr>
          <a:xfrm>
            <a:off x="378654" y="2667000"/>
            <a:ext cx="8460545" cy="1569660"/>
          </a:xfrm>
          <a:prstGeom prst="rect">
            <a:avLst/>
          </a:prstGeom>
          <a:solidFill>
            <a:schemeClr val="bg1"/>
          </a:solidFill>
        </p:spPr>
        <p:txBody>
          <a:bodyPr wrap="square">
            <a:spAutoFit/>
          </a:bodyPr>
          <a:lstStyle/>
          <a:p>
            <a:r>
              <a:rPr lang="en-US" sz="3200" dirty="0" smtClean="0">
                <a:solidFill>
                  <a:srgbClr val="800080"/>
                </a:solidFill>
                <a:effectLst/>
                <a:latin typeface="Comic Sans MS"/>
                <a:ea typeface="Times New Roman"/>
              </a:rPr>
              <a:t>EQ:</a:t>
            </a:r>
            <a:r>
              <a:rPr lang="en-US" sz="3200" dirty="0" smtClean="0">
                <a:effectLst/>
                <a:latin typeface="Comic Sans MS"/>
                <a:ea typeface="Times New Roman"/>
              </a:rPr>
              <a:t> What is the difference between comparing </a:t>
            </a:r>
            <a:r>
              <a:rPr lang="en-US" sz="3200" dirty="0" smtClean="0">
                <a:solidFill>
                  <a:srgbClr val="FF0000"/>
                </a:solidFill>
                <a:effectLst/>
                <a:latin typeface="Comic Sans MS"/>
                <a:ea typeface="Times New Roman"/>
              </a:rPr>
              <a:t>1-sample means</a:t>
            </a:r>
            <a:r>
              <a:rPr lang="en-US" sz="3200" dirty="0" smtClean="0">
                <a:effectLst/>
                <a:latin typeface="Comic Sans MS"/>
                <a:ea typeface="Times New Roman"/>
              </a:rPr>
              <a:t> and comparing </a:t>
            </a:r>
          </a:p>
          <a:p>
            <a:r>
              <a:rPr lang="en-US" sz="3200" dirty="0" smtClean="0">
                <a:solidFill>
                  <a:srgbClr val="008000"/>
                </a:solidFill>
                <a:effectLst/>
                <a:latin typeface="Comic Sans MS"/>
                <a:ea typeface="Times New Roman"/>
              </a:rPr>
              <a:t>2-sample means</a:t>
            </a:r>
            <a:r>
              <a:rPr lang="en-US" sz="3200" dirty="0" smtClean="0">
                <a:effectLst/>
                <a:latin typeface="Comic Sans MS"/>
                <a:ea typeface="Times New Roman"/>
              </a:rPr>
              <a:t>?</a:t>
            </a:r>
            <a:endParaRPr lang="en-US" sz="3200" dirty="0">
              <a:effectLst/>
              <a:latin typeface="Times New Roman"/>
              <a:ea typeface="Times New Roman"/>
            </a:endParaRPr>
          </a:p>
        </p:txBody>
      </p:sp>
    </p:spTree>
    <p:extLst>
      <p:ext uri="{BB962C8B-B14F-4D97-AF65-F5344CB8AC3E}">
        <p14:creationId xmlns:p14="http://schemas.microsoft.com/office/powerpoint/2010/main" val="5721353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9317" y="438834"/>
            <a:ext cx="1558440" cy="646331"/>
          </a:xfrm>
          <a:prstGeom prst="rect">
            <a:avLst/>
          </a:prstGeom>
        </p:spPr>
        <p:txBody>
          <a:bodyPr wrap="none">
            <a:spAutoFit/>
          </a:bodyPr>
          <a:lstStyle/>
          <a:p>
            <a:r>
              <a:rPr lang="en-US" sz="3600" dirty="0" smtClean="0">
                <a:solidFill>
                  <a:srgbClr val="C00000"/>
                </a:solidFill>
                <a:effectLst/>
                <a:latin typeface="Komika Axis"/>
                <a:ea typeface="Times New Roman"/>
                <a:cs typeface="Times New Roman"/>
              </a:rPr>
              <a:t>GOAL:</a:t>
            </a:r>
            <a:endParaRPr lang="en-US" sz="3600" dirty="0">
              <a:solidFill>
                <a:srgbClr val="C00000"/>
              </a:solidFill>
            </a:endParaRPr>
          </a:p>
        </p:txBody>
      </p:sp>
      <p:sp>
        <p:nvSpPr>
          <p:cNvPr id="3" name="Rectangle 2"/>
          <p:cNvSpPr/>
          <p:nvPr/>
        </p:nvSpPr>
        <p:spPr>
          <a:xfrm>
            <a:off x="689316" y="1085165"/>
            <a:ext cx="8302284" cy="1077218"/>
          </a:xfrm>
          <a:prstGeom prst="rect">
            <a:avLst/>
          </a:prstGeom>
          <a:solidFill>
            <a:schemeClr val="bg1"/>
          </a:solidFill>
        </p:spPr>
        <p:txBody>
          <a:bodyPr wrap="square">
            <a:spAutoFit/>
          </a:bodyPr>
          <a:lstStyle/>
          <a:p>
            <a:pPr marL="457200" indent="-457200">
              <a:buFont typeface="Arial" panose="020B0604020202020204" pitchFamily="34" charset="0"/>
              <a:buChar char="•"/>
            </a:pPr>
            <a:r>
              <a:rPr lang="en-US" sz="3200" dirty="0" smtClean="0">
                <a:effectLst/>
                <a:latin typeface="Comic Sans MS"/>
                <a:ea typeface="Times New Roman"/>
                <a:cs typeface="Times New Roman"/>
              </a:rPr>
              <a:t>compare the responses or the characteristics of </a:t>
            </a:r>
            <a:r>
              <a:rPr lang="en-US" sz="3200" dirty="0" smtClean="0">
                <a:solidFill>
                  <a:srgbClr val="0033CC"/>
                </a:solidFill>
                <a:effectLst/>
                <a:latin typeface="Comic Sans MS"/>
                <a:ea typeface="Times New Roman"/>
                <a:cs typeface="Times New Roman"/>
              </a:rPr>
              <a:t>two populations</a:t>
            </a:r>
            <a:endParaRPr lang="en-US" sz="3200" dirty="0">
              <a:solidFill>
                <a:srgbClr val="0033CC"/>
              </a:solidFill>
            </a:endParaRPr>
          </a:p>
        </p:txBody>
      </p:sp>
      <p:sp>
        <p:nvSpPr>
          <p:cNvPr id="5" name="Rectangle 4"/>
          <p:cNvSpPr/>
          <p:nvPr/>
        </p:nvSpPr>
        <p:spPr>
          <a:xfrm>
            <a:off x="689315" y="2462519"/>
            <a:ext cx="2228495" cy="646331"/>
          </a:xfrm>
          <a:prstGeom prst="rect">
            <a:avLst/>
          </a:prstGeom>
        </p:spPr>
        <p:txBody>
          <a:bodyPr wrap="none">
            <a:spAutoFit/>
          </a:bodyPr>
          <a:lstStyle/>
          <a:p>
            <a:r>
              <a:rPr lang="en-US" sz="3600" dirty="0" smtClean="0">
                <a:solidFill>
                  <a:srgbClr val="9900CC"/>
                </a:solidFill>
                <a:effectLst/>
                <a:latin typeface="Komika Axis"/>
                <a:ea typeface="Times New Roman"/>
                <a:cs typeface="Times New Roman"/>
              </a:rPr>
              <a:t>SAMPLE:</a:t>
            </a:r>
            <a:endParaRPr lang="en-US" sz="3600" dirty="0">
              <a:solidFill>
                <a:srgbClr val="9900CC"/>
              </a:solidFill>
            </a:endParaRPr>
          </a:p>
        </p:txBody>
      </p:sp>
      <p:sp>
        <p:nvSpPr>
          <p:cNvPr id="6" name="Rectangle 5"/>
          <p:cNvSpPr/>
          <p:nvPr/>
        </p:nvSpPr>
        <p:spPr>
          <a:xfrm>
            <a:off x="674793" y="3173886"/>
            <a:ext cx="7921284" cy="1077218"/>
          </a:xfrm>
          <a:prstGeom prst="rect">
            <a:avLst/>
          </a:prstGeom>
          <a:solidFill>
            <a:schemeClr val="bg1"/>
          </a:solidFill>
        </p:spPr>
        <p:txBody>
          <a:bodyPr wrap="square">
            <a:spAutoFit/>
          </a:bodyPr>
          <a:lstStyle/>
          <a:p>
            <a:pPr marL="342900" marR="0" lvl="0" indent="-342900">
              <a:spcBef>
                <a:spcPts val="0"/>
              </a:spcBef>
              <a:spcAft>
                <a:spcPts val="0"/>
              </a:spcAft>
              <a:buFont typeface="Symbol"/>
              <a:buChar char=""/>
            </a:pPr>
            <a:r>
              <a:rPr lang="en-US" sz="3200" dirty="0" smtClean="0">
                <a:effectLst/>
                <a:latin typeface="Comic Sans MS"/>
                <a:ea typeface="Times New Roman"/>
              </a:rPr>
              <a:t>have a representative </a:t>
            </a:r>
            <a:r>
              <a:rPr lang="en-US" sz="3200" dirty="0" smtClean="0">
                <a:solidFill>
                  <a:srgbClr val="FF3300"/>
                </a:solidFill>
                <a:effectLst/>
                <a:latin typeface="Comic Sans MS"/>
                <a:ea typeface="Times New Roman"/>
              </a:rPr>
              <a:t>separate sample </a:t>
            </a:r>
            <a:r>
              <a:rPr lang="en-US" sz="3200" dirty="0" smtClean="0">
                <a:effectLst/>
                <a:latin typeface="Comic Sans MS"/>
                <a:ea typeface="Times New Roman"/>
              </a:rPr>
              <a:t>from </a:t>
            </a:r>
            <a:r>
              <a:rPr lang="en-US" sz="3200" dirty="0" smtClean="0">
                <a:solidFill>
                  <a:srgbClr val="FF3300"/>
                </a:solidFill>
                <a:effectLst/>
                <a:latin typeface="Comic Sans MS"/>
                <a:ea typeface="Times New Roman"/>
              </a:rPr>
              <a:t>each population</a:t>
            </a:r>
            <a:endParaRPr lang="en-US" sz="3200" dirty="0">
              <a:solidFill>
                <a:srgbClr val="FF3300"/>
              </a:solidFill>
              <a:effectLst/>
              <a:latin typeface="Times New Roman"/>
              <a:ea typeface="Times New Roman"/>
            </a:endParaRPr>
          </a:p>
        </p:txBody>
      </p:sp>
      <p:sp>
        <p:nvSpPr>
          <p:cNvPr id="7" name="Rectangle 6"/>
          <p:cNvSpPr/>
          <p:nvPr/>
        </p:nvSpPr>
        <p:spPr>
          <a:xfrm>
            <a:off x="674793" y="4648200"/>
            <a:ext cx="3025187" cy="646331"/>
          </a:xfrm>
          <a:prstGeom prst="rect">
            <a:avLst/>
          </a:prstGeom>
        </p:spPr>
        <p:txBody>
          <a:bodyPr wrap="none">
            <a:spAutoFit/>
          </a:bodyPr>
          <a:lstStyle/>
          <a:p>
            <a:r>
              <a:rPr lang="en-US" sz="3600" dirty="0" smtClean="0">
                <a:solidFill>
                  <a:srgbClr val="00B050"/>
                </a:solidFill>
                <a:effectLst/>
                <a:latin typeface="Komika Axis"/>
                <a:ea typeface="Times New Roman"/>
              </a:rPr>
              <a:t>RESPONSES:</a:t>
            </a:r>
            <a:endParaRPr lang="en-US" sz="3600" dirty="0">
              <a:effectLst/>
              <a:latin typeface="Times New Roman"/>
              <a:ea typeface="Times New Roman"/>
            </a:endParaRPr>
          </a:p>
        </p:txBody>
      </p:sp>
      <p:sp>
        <p:nvSpPr>
          <p:cNvPr id="8" name="Rectangle 7"/>
          <p:cNvSpPr/>
          <p:nvPr/>
        </p:nvSpPr>
        <p:spPr>
          <a:xfrm>
            <a:off x="663070" y="5391834"/>
            <a:ext cx="7250703" cy="646331"/>
          </a:xfrm>
          <a:prstGeom prst="rect">
            <a:avLst/>
          </a:prstGeom>
          <a:solidFill>
            <a:schemeClr val="bg1"/>
          </a:solidFill>
        </p:spPr>
        <p:txBody>
          <a:bodyPr wrap="none">
            <a:spAutoFit/>
          </a:bodyPr>
          <a:lstStyle/>
          <a:p>
            <a:pPr marL="571500" marR="0" lvl="0" indent="-571500">
              <a:spcBef>
                <a:spcPts val="0"/>
              </a:spcBef>
              <a:spcAft>
                <a:spcPts val="0"/>
              </a:spcAft>
              <a:buFont typeface="Arial" panose="020B0604020202020204" pitchFamily="34" charset="0"/>
              <a:buChar char="•"/>
            </a:pPr>
            <a:r>
              <a:rPr lang="en-US" sz="3600" dirty="0" smtClean="0">
                <a:solidFill>
                  <a:schemeClr val="accent2">
                    <a:lumMod val="75000"/>
                  </a:schemeClr>
                </a:solidFill>
                <a:effectLst/>
                <a:latin typeface="Comic Sans MS"/>
                <a:ea typeface="Times New Roman"/>
              </a:rPr>
              <a:t>independent</a:t>
            </a:r>
            <a:r>
              <a:rPr lang="en-US" sz="3600" dirty="0" smtClean="0">
                <a:effectLst/>
                <a:latin typeface="Comic Sans MS"/>
                <a:ea typeface="Times New Roman"/>
              </a:rPr>
              <a:t> from other group</a:t>
            </a:r>
            <a:endParaRPr lang="en-US" sz="3600" dirty="0">
              <a:effectLst/>
              <a:latin typeface="Times New Roman"/>
              <a:ea typeface="Times New Roman"/>
            </a:endParaRPr>
          </a:p>
        </p:txBody>
      </p:sp>
    </p:spTree>
    <p:extLst>
      <p:ext uri="{BB962C8B-B14F-4D97-AF65-F5344CB8AC3E}">
        <p14:creationId xmlns:p14="http://schemas.microsoft.com/office/powerpoint/2010/main" val="120825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inVertical)">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barn(inVertical)">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barn(inVertical)">
                                      <p:cBhvr>
                                        <p:cTn id="3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5" grpId="0"/>
      <p:bldP spid="6" grpId="0" animBg="1"/>
      <p:bldP spid="7" grpId="0"/>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9639" y="187410"/>
            <a:ext cx="3211135" cy="646331"/>
          </a:xfrm>
          <a:prstGeom prst="rect">
            <a:avLst/>
          </a:prstGeom>
        </p:spPr>
        <p:txBody>
          <a:bodyPr wrap="none">
            <a:spAutoFit/>
          </a:bodyPr>
          <a:lstStyle/>
          <a:p>
            <a:r>
              <a:rPr lang="en-US" sz="3600" b="1" dirty="0" smtClean="0">
                <a:solidFill>
                  <a:srgbClr val="0000FF"/>
                </a:solidFill>
                <a:effectLst/>
                <a:latin typeface="Komika Axis"/>
                <a:ea typeface="Times New Roman"/>
              </a:rPr>
              <a:t>CONDITIONS:</a:t>
            </a:r>
            <a:endParaRPr lang="en-US" sz="3600" b="1" dirty="0">
              <a:solidFill>
                <a:srgbClr val="0000FF"/>
              </a:solidFill>
              <a:effectLst/>
              <a:latin typeface="Times New Roman"/>
              <a:ea typeface="Times New Roman"/>
            </a:endParaRPr>
          </a:p>
        </p:txBody>
      </p:sp>
      <p:sp>
        <p:nvSpPr>
          <p:cNvPr id="3" name="Rectangle 2"/>
          <p:cNvSpPr/>
          <p:nvPr/>
        </p:nvSpPr>
        <p:spPr>
          <a:xfrm>
            <a:off x="1143000" y="888737"/>
            <a:ext cx="4709932" cy="584775"/>
          </a:xfrm>
          <a:prstGeom prst="rect">
            <a:avLst/>
          </a:prstGeom>
        </p:spPr>
        <p:txBody>
          <a:bodyPr wrap="square">
            <a:spAutoFit/>
          </a:bodyPr>
          <a:lstStyle/>
          <a:p>
            <a:pPr marL="342900" marR="0" lvl="0" indent="-342900">
              <a:spcBef>
                <a:spcPts val="0"/>
              </a:spcBef>
              <a:spcAft>
                <a:spcPts val="0"/>
              </a:spcAft>
              <a:buFont typeface="Symbol"/>
              <a:buChar char=""/>
            </a:pPr>
            <a:r>
              <a:rPr lang="en-US" sz="3200" dirty="0" smtClean="0">
                <a:solidFill>
                  <a:srgbClr val="9900CC"/>
                </a:solidFill>
                <a:effectLst/>
                <a:latin typeface="Comic Sans MS"/>
                <a:ea typeface="Times New Roman"/>
              </a:rPr>
              <a:t>Random ---</a:t>
            </a:r>
            <a:endParaRPr lang="en-US" sz="3200" dirty="0">
              <a:effectLst/>
              <a:latin typeface="Times New Roman"/>
              <a:ea typeface="Times New Roman"/>
            </a:endParaRPr>
          </a:p>
        </p:txBody>
      </p:sp>
      <p:sp>
        <p:nvSpPr>
          <p:cNvPr id="4" name="Rectangle 3"/>
          <p:cNvSpPr/>
          <p:nvPr/>
        </p:nvSpPr>
        <p:spPr>
          <a:xfrm>
            <a:off x="926986" y="4228582"/>
            <a:ext cx="3892412" cy="584775"/>
          </a:xfrm>
          <a:prstGeom prst="rect">
            <a:avLst/>
          </a:prstGeom>
        </p:spPr>
        <p:txBody>
          <a:bodyPr wrap="none">
            <a:spAutoFit/>
          </a:bodyPr>
          <a:lstStyle/>
          <a:p>
            <a:pPr marL="457200" indent="-457200">
              <a:buFont typeface="Arial" panose="020B0604020202020204" pitchFamily="34" charset="0"/>
              <a:buChar char="•"/>
            </a:pPr>
            <a:r>
              <a:rPr lang="en-US" sz="3200" dirty="0" smtClean="0">
                <a:solidFill>
                  <a:srgbClr val="7030A0"/>
                </a:solidFill>
                <a:effectLst/>
                <a:latin typeface="Comic Sans MS"/>
                <a:ea typeface="Times New Roman"/>
                <a:cs typeface="Times New Roman"/>
              </a:rPr>
              <a:t>Large Counts</a:t>
            </a:r>
            <a:r>
              <a:rPr lang="en-US" sz="3200" dirty="0" smtClean="0">
                <a:effectLst/>
                <a:latin typeface="Comic Sans MS"/>
                <a:ea typeface="Times New Roman"/>
                <a:cs typeface="Times New Roman"/>
              </a:rPr>
              <a:t> --- </a:t>
            </a:r>
            <a:endParaRPr lang="en-US" sz="3200" dirty="0"/>
          </a:p>
        </p:txBody>
      </p:sp>
      <p:sp>
        <p:nvSpPr>
          <p:cNvPr id="5" name="Rectangle 4"/>
          <p:cNvSpPr/>
          <p:nvPr/>
        </p:nvSpPr>
        <p:spPr>
          <a:xfrm>
            <a:off x="868496" y="4953000"/>
            <a:ext cx="3703504" cy="1569660"/>
          </a:xfrm>
          <a:prstGeom prst="rect">
            <a:avLst/>
          </a:prstGeom>
          <a:solidFill>
            <a:schemeClr val="bg1"/>
          </a:solidFill>
        </p:spPr>
        <p:txBody>
          <a:bodyPr wrap="square">
            <a:spAutoFit/>
          </a:bodyPr>
          <a:lstStyle/>
          <a:p>
            <a:r>
              <a:rPr lang="en-US" sz="3200" dirty="0">
                <a:solidFill>
                  <a:srgbClr val="FF0000"/>
                </a:solidFill>
                <a:latin typeface="Comic Sans MS"/>
                <a:ea typeface="Times New Roman"/>
                <a:cs typeface="Times New Roman"/>
              </a:rPr>
              <a:t>s</a:t>
            </a:r>
            <a:r>
              <a:rPr lang="en-US" sz="3200" dirty="0" smtClean="0">
                <a:solidFill>
                  <a:srgbClr val="FF0000"/>
                </a:solidFill>
                <a:effectLst/>
                <a:latin typeface="Comic Sans MS"/>
                <a:ea typeface="Times New Roman"/>
                <a:cs typeface="Times New Roman"/>
              </a:rPr>
              <a:t>tated in problem           </a:t>
            </a:r>
            <a:r>
              <a:rPr lang="en-US" sz="3200" dirty="0" smtClean="0">
                <a:solidFill>
                  <a:srgbClr val="00B050"/>
                </a:solidFill>
                <a:effectLst/>
                <a:latin typeface="Comic Sans MS"/>
                <a:ea typeface="Times New Roman"/>
                <a:cs typeface="Times New Roman"/>
              </a:rPr>
              <a:t>	  or </a:t>
            </a:r>
          </a:p>
          <a:p>
            <a:r>
              <a:rPr lang="en-US" sz="3200" dirty="0" smtClean="0">
                <a:solidFill>
                  <a:srgbClr val="00B050"/>
                </a:solidFill>
                <a:effectLst/>
                <a:latin typeface="Comic Sans MS"/>
                <a:ea typeface="Times New Roman"/>
                <a:cs typeface="Times New Roman"/>
              </a:rPr>
              <a:t>  </a:t>
            </a:r>
            <a:r>
              <a:rPr lang="en-US" sz="3200" dirty="0" smtClean="0">
                <a:solidFill>
                  <a:srgbClr val="FF0000"/>
                </a:solidFill>
                <a:effectLst/>
                <a:latin typeface="Comic Sans MS"/>
                <a:ea typeface="Times New Roman"/>
                <a:cs typeface="Times New Roman"/>
              </a:rPr>
              <a:t> CLT </a:t>
            </a:r>
            <a:r>
              <a:rPr lang="en-US" sz="3200" dirty="0" smtClean="0">
                <a:solidFill>
                  <a:srgbClr val="00B050"/>
                </a:solidFill>
                <a:effectLst/>
                <a:latin typeface="Comic Sans MS"/>
                <a:ea typeface="Times New Roman"/>
                <a:cs typeface="Times New Roman"/>
              </a:rPr>
              <a:t>if n </a:t>
            </a:r>
            <a:r>
              <a:rPr lang="en-US" sz="3200" u="sng" dirty="0" smtClean="0">
                <a:solidFill>
                  <a:srgbClr val="00B050"/>
                </a:solidFill>
                <a:effectLst/>
                <a:latin typeface="Comic Sans MS"/>
                <a:ea typeface="Times New Roman"/>
                <a:cs typeface="Times New Roman"/>
              </a:rPr>
              <a:t>&gt;</a:t>
            </a:r>
            <a:r>
              <a:rPr lang="en-US" sz="3200" dirty="0" smtClean="0">
                <a:solidFill>
                  <a:srgbClr val="00B050"/>
                </a:solidFill>
                <a:effectLst/>
                <a:latin typeface="Comic Sans MS"/>
                <a:ea typeface="Times New Roman"/>
                <a:cs typeface="Times New Roman"/>
              </a:rPr>
              <a:t> 30</a:t>
            </a:r>
            <a:endParaRPr lang="en-US" sz="3200" dirty="0">
              <a:solidFill>
                <a:srgbClr val="00B050"/>
              </a:solidFill>
            </a:endParaRPr>
          </a:p>
        </p:txBody>
      </p:sp>
      <p:sp>
        <p:nvSpPr>
          <p:cNvPr id="7" name="Rectangle 6"/>
          <p:cNvSpPr/>
          <p:nvPr/>
        </p:nvSpPr>
        <p:spPr>
          <a:xfrm>
            <a:off x="4815068" y="4813357"/>
            <a:ext cx="4112023" cy="1815882"/>
          </a:xfrm>
          <a:prstGeom prst="rect">
            <a:avLst/>
          </a:prstGeom>
          <a:solidFill>
            <a:schemeClr val="bg1"/>
          </a:solidFill>
        </p:spPr>
        <p:txBody>
          <a:bodyPr wrap="none">
            <a:spAutoFit/>
          </a:bodyPr>
          <a:lstStyle/>
          <a:p>
            <a:r>
              <a:rPr lang="en-US" sz="2800" dirty="0" smtClean="0">
                <a:effectLst/>
                <a:latin typeface="Comic Sans MS"/>
                <a:ea typeface="Times New Roman"/>
                <a:cs typeface="Times New Roman"/>
              </a:rPr>
              <a:t>Check</a:t>
            </a:r>
            <a:r>
              <a:rPr lang="en-US" sz="2800" dirty="0" smtClean="0">
                <a:solidFill>
                  <a:srgbClr val="00CC00"/>
                </a:solidFill>
                <a:effectLst/>
                <a:latin typeface="Comic Sans MS"/>
                <a:ea typeface="Times New Roman"/>
                <a:cs typeface="Times New Roman"/>
              </a:rPr>
              <a:t> </a:t>
            </a:r>
            <a:r>
              <a:rPr lang="en-US" sz="2800" dirty="0" smtClean="0">
                <a:solidFill>
                  <a:srgbClr val="D60093"/>
                </a:solidFill>
                <a:effectLst/>
                <a:latin typeface="Comic Sans MS"/>
                <a:ea typeface="Times New Roman"/>
                <a:cs typeface="Times New Roman"/>
              </a:rPr>
              <a:t>NPP</a:t>
            </a:r>
            <a:r>
              <a:rPr lang="en-US" sz="2800" dirty="0" smtClean="0">
                <a:effectLst/>
                <a:latin typeface="Comic Sans MS"/>
                <a:ea typeface="Times New Roman"/>
                <a:cs typeface="Times New Roman"/>
              </a:rPr>
              <a:t> for </a:t>
            </a:r>
            <a:r>
              <a:rPr lang="en-US" sz="2800" dirty="0" smtClean="0">
                <a:solidFill>
                  <a:srgbClr val="D60093"/>
                </a:solidFill>
                <a:effectLst/>
                <a:latin typeface="Comic Sans MS"/>
                <a:ea typeface="Times New Roman"/>
                <a:cs typeface="Times New Roman"/>
              </a:rPr>
              <a:t>linearity</a:t>
            </a:r>
          </a:p>
          <a:p>
            <a:r>
              <a:rPr lang="en-US" sz="2800" dirty="0" smtClean="0">
                <a:latin typeface="Comic Sans MS"/>
                <a:cs typeface="Times New Roman"/>
              </a:rPr>
              <a:t>Check </a:t>
            </a:r>
            <a:r>
              <a:rPr lang="en-US" sz="2800" dirty="0" smtClean="0">
                <a:solidFill>
                  <a:srgbClr val="D60093"/>
                </a:solidFill>
                <a:latin typeface="Comic Sans MS"/>
                <a:cs typeface="Times New Roman"/>
              </a:rPr>
              <a:t>Boxplot</a:t>
            </a:r>
            <a:r>
              <a:rPr lang="en-US" sz="2800" dirty="0" smtClean="0">
                <a:latin typeface="Comic Sans MS"/>
                <a:cs typeface="Times New Roman"/>
              </a:rPr>
              <a:t> for </a:t>
            </a:r>
          </a:p>
          <a:p>
            <a:r>
              <a:rPr lang="en-US" sz="2800" dirty="0" smtClean="0">
                <a:solidFill>
                  <a:srgbClr val="D60093"/>
                </a:solidFill>
                <a:latin typeface="Comic Sans MS"/>
                <a:cs typeface="Times New Roman"/>
              </a:rPr>
              <a:t>Skewness</a:t>
            </a:r>
            <a:r>
              <a:rPr lang="en-US" sz="2800" dirty="0" smtClean="0">
                <a:latin typeface="Comic Sans MS"/>
                <a:cs typeface="Times New Roman"/>
              </a:rPr>
              <a:t> and/or </a:t>
            </a:r>
          </a:p>
          <a:p>
            <a:r>
              <a:rPr lang="en-US" sz="2800" dirty="0" smtClean="0">
                <a:solidFill>
                  <a:srgbClr val="D60093"/>
                </a:solidFill>
                <a:latin typeface="Comic Sans MS"/>
                <a:cs typeface="Times New Roman"/>
              </a:rPr>
              <a:t>Outliers</a:t>
            </a:r>
            <a:endParaRPr lang="en-US" sz="2800" dirty="0">
              <a:solidFill>
                <a:srgbClr val="D60093"/>
              </a:solidFill>
            </a:endParaRPr>
          </a:p>
        </p:txBody>
      </p:sp>
      <p:sp>
        <p:nvSpPr>
          <p:cNvPr id="8" name="Rectangle 7"/>
          <p:cNvSpPr/>
          <p:nvPr/>
        </p:nvSpPr>
        <p:spPr>
          <a:xfrm>
            <a:off x="754399" y="2622063"/>
            <a:ext cx="4086375" cy="584775"/>
          </a:xfrm>
          <a:prstGeom prst="rect">
            <a:avLst/>
          </a:prstGeom>
        </p:spPr>
        <p:txBody>
          <a:bodyPr wrap="none">
            <a:spAutoFit/>
          </a:bodyPr>
          <a:lstStyle/>
          <a:p>
            <a:pPr marL="457200" indent="-457200">
              <a:buFont typeface="Arial" panose="020B0604020202020204" pitchFamily="34" charset="0"/>
              <a:buChar char="•"/>
            </a:pPr>
            <a:r>
              <a:rPr lang="en-US" sz="3200" dirty="0" smtClean="0">
                <a:solidFill>
                  <a:srgbClr val="993300"/>
                </a:solidFill>
                <a:effectLst/>
                <a:latin typeface="Comic Sans MS"/>
                <a:ea typeface="Times New Roman"/>
                <a:cs typeface="Times New Roman"/>
              </a:rPr>
              <a:t>Independence </a:t>
            </a:r>
            <a:r>
              <a:rPr lang="en-US" sz="3200" dirty="0" smtClean="0">
                <a:effectLst/>
                <a:latin typeface="Comic Sans MS"/>
                <a:ea typeface="Times New Roman"/>
                <a:cs typeface="Times New Roman"/>
              </a:rPr>
              <a:t>--- </a:t>
            </a:r>
            <a:endParaRPr lang="en-US" sz="3200" dirty="0">
              <a:solidFill>
                <a:srgbClr val="993300"/>
              </a:solidFill>
            </a:endParaRPr>
          </a:p>
        </p:txBody>
      </p:sp>
      <p:sp>
        <p:nvSpPr>
          <p:cNvPr id="9" name="TextBox 8"/>
          <p:cNvSpPr txBox="1"/>
          <p:nvPr/>
        </p:nvSpPr>
        <p:spPr>
          <a:xfrm>
            <a:off x="1143000" y="3297316"/>
            <a:ext cx="4000484" cy="584775"/>
          </a:xfrm>
          <a:prstGeom prst="rect">
            <a:avLst/>
          </a:prstGeom>
          <a:solidFill>
            <a:schemeClr val="bg1"/>
          </a:solidFill>
        </p:spPr>
        <p:txBody>
          <a:bodyPr wrap="square" rtlCol="0">
            <a:spAutoFit/>
          </a:bodyPr>
          <a:lstStyle/>
          <a:p>
            <a:r>
              <a:rPr lang="en-US" sz="3200" dirty="0">
                <a:solidFill>
                  <a:srgbClr val="D60093"/>
                </a:solidFill>
              </a:rPr>
              <a:t>p</a:t>
            </a:r>
            <a:r>
              <a:rPr lang="en-US" sz="3200" dirty="0" smtClean="0">
                <a:solidFill>
                  <a:srgbClr val="D60093"/>
                </a:solidFill>
              </a:rPr>
              <a:t>op</a:t>
            </a:r>
            <a:r>
              <a:rPr lang="en-US" sz="3200" baseline="-25000" dirty="0" smtClean="0">
                <a:solidFill>
                  <a:srgbClr val="D60093"/>
                </a:solidFill>
              </a:rPr>
              <a:t>1</a:t>
            </a:r>
            <a:r>
              <a:rPr lang="en-US" sz="3200" dirty="0" smtClean="0">
                <a:solidFill>
                  <a:srgbClr val="D60093"/>
                </a:solidFill>
              </a:rPr>
              <a:t> &gt; 10(sample</a:t>
            </a:r>
            <a:r>
              <a:rPr lang="en-US" sz="3200" baseline="-25000" dirty="0" smtClean="0">
                <a:solidFill>
                  <a:srgbClr val="D60093"/>
                </a:solidFill>
              </a:rPr>
              <a:t>1</a:t>
            </a:r>
            <a:r>
              <a:rPr lang="en-US" sz="3200" dirty="0" smtClean="0">
                <a:solidFill>
                  <a:srgbClr val="D60093"/>
                </a:solidFill>
              </a:rPr>
              <a:t>)</a:t>
            </a:r>
            <a:endParaRPr lang="en-US" sz="3200" dirty="0">
              <a:solidFill>
                <a:srgbClr val="D60093"/>
              </a:solidFill>
            </a:endParaRPr>
          </a:p>
        </p:txBody>
      </p:sp>
      <p:sp>
        <p:nvSpPr>
          <p:cNvPr id="10" name="TextBox 9"/>
          <p:cNvSpPr txBox="1"/>
          <p:nvPr/>
        </p:nvSpPr>
        <p:spPr>
          <a:xfrm>
            <a:off x="5257800" y="3278555"/>
            <a:ext cx="3581400" cy="584775"/>
          </a:xfrm>
          <a:prstGeom prst="rect">
            <a:avLst/>
          </a:prstGeom>
          <a:solidFill>
            <a:schemeClr val="bg1"/>
          </a:solidFill>
        </p:spPr>
        <p:txBody>
          <a:bodyPr wrap="square" rtlCol="0">
            <a:spAutoFit/>
          </a:bodyPr>
          <a:lstStyle/>
          <a:p>
            <a:r>
              <a:rPr lang="en-US" sz="3200" dirty="0" smtClean="0">
                <a:solidFill>
                  <a:srgbClr val="008000"/>
                </a:solidFill>
              </a:rPr>
              <a:t>pop</a:t>
            </a:r>
            <a:r>
              <a:rPr lang="en-US" sz="3200" baseline="-25000" dirty="0" smtClean="0">
                <a:solidFill>
                  <a:srgbClr val="008000"/>
                </a:solidFill>
              </a:rPr>
              <a:t>2</a:t>
            </a:r>
            <a:r>
              <a:rPr lang="en-US" sz="3200" dirty="0" smtClean="0">
                <a:solidFill>
                  <a:srgbClr val="008000"/>
                </a:solidFill>
              </a:rPr>
              <a:t> &gt; 10(sample</a:t>
            </a:r>
            <a:r>
              <a:rPr lang="en-US" sz="3200" baseline="-25000" dirty="0" smtClean="0">
                <a:solidFill>
                  <a:srgbClr val="008000"/>
                </a:solidFill>
              </a:rPr>
              <a:t>2</a:t>
            </a:r>
            <a:r>
              <a:rPr lang="en-US" sz="3200" dirty="0" smtClean="0">
                <a:solidFill>
                  <a:srgbClr val="008000"/>
                </a:solidFill>
              </a:rPr>
              <a:t>)</a:t>
            </a:r>
            <a:endParaRPr lang="en-US" sz="3200" dirty="0">
              <a:solidFill>
                <a:srgbClr val="008000"/>
              </a:solidFill>
            </a:endParaRPr>
          </a:p>
        </p:txBody>
      </p:sp>
      <p:sp>
        <p:nvSpPr>
          <p:cNvPr id="11" name="TextBox 10"/>
          <p:cNvSpPr txBox="1"/>
          <p:nvPr/>
        </p:nvSpPr>
        <p:spPr>
          <a:xfrm>
            <a:off x="1222872" y="1454367"/>
            <a:ext cx="7707891" cy="1077218"/>
          </a:xfrm>
          <a:prstGeom prst="rect">
            <a:avLst/>
          </a:prstGeom>
          <a:solidFill>
            <a:schemeClr val="bg1"/>
          </a:solidFill>
        </p:spPr>
        <p:txBody>
          <a:bodyPr wrap="square" rtlCol="0">
            <a:spAutoFit/>
          </a:bodyPr>
          <a:lstStyle/>
          <a:p>
            <a:r>
              <a:rPr lang="en-US" sz="3200" dirty="0">
                <a:solidFill>
                  <a:srgbClr val="FF0066"/>
                </a:solidFill>
                <a:latin typeface="Comic Sans MS"/>
                <a:ea typeface="Times New Roman"/>
              </a:rPr>
              <a:t>SRS</a:t>
            </a:r>
            <a:r>
              <a:rPr lang="en-US" sz="3200" dirty="0">
                <a:latin typeface="Comic Sans MS"/>
                <a:ea typeface="Times New Roman"/>
              </a:rPr>
              <a:t> from </a:t>
            </a:r>
            <a:r>
              <a:rPr lang="en-US" sz="3200" dirty="0">
                <a:solidFill>
                  <a:srgbClr val="FF0066"/>
                </a:solidFill>
                <a:latin typeface="Comic Sans MS"/>
                <a:ea typeface="Times New Roman"/>
              </a:rPr>
              <a:t>two distinct populations</a:t>
            </a:r>
            <a:r>
              <a:rPr lang="en-US" sz="3200" dirty="0">
                <a:latin typeface="Comic Sans MS"/>
                <a:ea typeface="Times New Roman"/>
              </a:rPr>
              <a:t> measuring </a:t>
            </a:r>
            <a:r>
              <a:rPr lang="en-US" sz="3200" dirty="0">
                <a:solidFill>
                  <a:srgbClr val="FF0066"/>
                </a:solidFill>
                <a:latin typeface="Comic Sans MS"/>
                <a:ea typeface="Times New Roman"/>
              </a:rPr>
              <a:t>same variable</a:t>
            </a:r>
            <a:endParaRPr lang="en-US" sz="3200" dirty="0"/>
          </a:p>
        </p:txBody>
      </p:sp>
    </p:spTree>
    <p:extLst>
      <p:ext uri="{BB962C8B-B14F-4D97-AF65-F5344CB8AC3E}">
        <p14:creationId xmlns:p14="http://schemas.microsoft.com/office/powerpoint/2010/main" val="1262873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barn(inVertical)">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ppt_x"/>
                                          </p:val>
                                        </p:tav>
                                        <p:tav tm="100000">
                                          <p:val>
                                            <p:strVal val="#ppt_x"/>
                                          </p:val>
                                        </p:tav>
                                      </p:tavLst>
                                    </p:anim>
                                    <p:anim calcmode="lin" valueType="num">
                                      <p:cBhvr additive="base">
                                        <p:cTn id="3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P spid="10"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2590800" cy="646331"/>
          </a:xfrm>
          <a:prstGeom prst="rect">
            <a:avLst/>
          </a:prstGeom>
          <a:noFill/>
        </p:spPr>
        <p:txBody>
          <a:bodyPr wrap="square" rtlCol="0">
            <a:spAutoFit/>
          </a:bodyPr>
          <a:lstStyle/>
          <a:p>
            <a:r>
              <a:rPr lang="en-US" sz="3600" dirty="0" smtClean="0">
                <a:solidFill>
                  <a:srgbClr val="0033CC"/>
                </a:solidFill>
                <a:latin typeface="Aharoni" panose="02010803020104030203" pitchFamily="2" charset="-79"/>
                <a:cs typeface="Aharoni" panose="02010803020104030203" pitchFamily="2" charset="-79"/>
              </a:rPr>
              <a:t>RECALL:</a:t>
            </a:r>
            <a:endParaRPr lang="en-US" sz="3600" dirty="0">
              <a:solidFill>
                <a:srgbClr val="0033CC"/>
              </a:solidFill>
              <a:latin typeface="Aharoni" panose="02010803020104030203" pitchFamily="2" charset="-79"/>
              <a:cs typeface="Aharoni" panose="02010803020104030203" pitchFamily="2" charset="-79"/>
            </a:endParaRPr>
          </a:p>
        </p:txBody>
      </p:sp>
      <p:sp>
        <p:nvSpPr>
          <p:cNvPr id="3" name="Rectangle 2"/>
          <p:cNvSpPr/>
          <p:nvPr/>
        </p:nvSpPr>
        <p:spPr>
          <a:xfrm>
            <a:off x="599049" y="1600200"/>
            <a:ext cx="5360763" cy="523220"/>
          </a:xfrm>
          <a:prstGeom prst="rect">
            <a:avLst/>
          </a:prstGeom>
          <a:solidFill>
            <a:srgbClr val="FFFF00"/>
          </a:solidFill>
        </p:spPr>
        <p:txBody>
          <a:bodyPr wrap="none">
            <a:spAutoFit/>
          </a:bodyPr>
          <a:lstStyle/>
          <a:p>
            <a:r>
              <a:rPr lang="en-US" sz="2800" dirty="0" smtClean="0">
                <a:solidFill>
                  <a:srgbClr val="008000"/>
                </a:solidFill>
                <a:effectLst/>
                <a:latin typeface="Comic Sans MS"/>
                <a:ea typeface="Times New Roman"/>
                <a:cs typeface="Times New Roman"/>
              </a:rPr>
              <a:t>Difference of Sample means = </a:t>
            </a:r>
            <a:endParaRPr lang="en-US" sz="2800" dirty="0">
              <a:solidFill>
                <a:srgbClr val="008000"/>
              </a:solidFill>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773357890"/>
              </p:ext>
            </p:extLst>
          </p:nvPr>
        </p:nvGraphicFramePr>
        <p:xfrm>
          <a:off x="6344529" y="1462319"/>
          <a:ext cx="1676400" cy="814611"/>
        </p:xfrm>
        <a:graphic>
          <a:graphicData uri="http://schemas.openxmlformats.org/presentationml/2006/ole">
            <mc:AlternateContent xmlns:mc="http://schemas.openxmlformats.org/markup-compatibility/2006">
              <mc:Choice xmlns:v="urn:schemas-microsoft-com:vml" Requires="v">
                <p:oleObj spid="_x0000_s1133" name="Equation" r:id="rId3" imgW="444114" imgH="215713" progId="Equation.3">
                  <p:embed/>
                </p:oleObj>
              </mc:Choice>
              <mc:Fallback>
                <p:oleObj name="Equation" r:id="rId3" imgW="444114" imgH="215713"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44529" y="1462319"/>
                        <a:ext cx="1676400" cy="814611"/>
                      </a:xfrm>
                      <a:prstGeom prst="rect">
                        <a:avLst/>
                      </a:prstGeom>
                      <a:solidFill>
                        <a:schemeClr val="bg1"/>
                      </a:solidFill>
                    </p:spPr>
                  </p:pic>
                </p:oleObj>
              </mc:Fallback>
            </mc:AlternateContent>
          </a:graphicData>
        </a:graphic>
      </p:graphicFrame>
      <p:sp>
        <p:nvSpPr>
          <p:cNvPr id="6" name="Rectangle 5"/>
          <p:cNvSpPr/>
          <p:nvPr/>
        </p:nvSpPr>
        <p:spPr>
          <a:xfrm>
            <a:off x="228600" y="2971799"/>
            <a:ext cx="8458200" cy="523220"/>
          </a:xfrm>
          <a:prstGeom prst="rect">
            <a:avLst/>
          </a:prstGeom>
          <a:solidFill>
            <a:schemeClr val="accent1">
              <a:lumMod val="40000"/>
              <a:lumOff val="60000"/>
            </a:schemeClr>
          </a:solidFill>
        </p:spPr>
        <p:txBody>
          <a:bodyPr wrap="square">
            <a:spAutoFit/>
          </a:bodyPr>
          <a:lstStyle/>
          <a:p>
            <a:r>
              <a:rPr lang="en-US" sz="2800" dirty="0">
                <a:solidFill>
                  <a:srgbClr val="FF0000"/>
                </a:solidFill>
                <a:latin typeface="Comic Sans MS"/>
                <a:ea typeface="Times New Roman"/>
                <a:cs typeface="Times New Roman"/>
              </a:rPr>
              <a:t>s</a:t>
            </a:r>
            <a:r>
              <a:rPr lang="en-US" sz="2800" dirty="0" smtClean="0">
                <a:solidFill>
                  <a:srgbClr val="FF0000"/>
                </a:solidFill>
                <a:effectLst/>
                <a:latin typeface="Comic Sans MS"/>
                <a:ea typeface="Times New Roman"/>
                <a:cs typeface="Times New Roman"/>
              </a:rPr>
              <a:t>tandard error </a:t>
            </a:r>
            <a:r>
              <a:rPr lang="en-US" sz="2800" dirty="0" smtClean="0">
                <a:effectLst/>
                <a:latin typeface="Comic Sans MS"/>
                <a:ea typeface="Times New Roman"/>
                <a:cs typeface="Times New Roman"/>
              </a:rPr>
              <a:t>of difference of sample means = </a:t>
            </a:r>
            <a:endParaRPr lang="en-US" sz="2800" dirty="0"/>
          </a:p>
        </p:txBody>
      </p:sp>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05400" y="3886200"/>
            <a:ext cx="3525129" cy="21568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0" y="4189888"/>
            <a:ext cx="7935352" cy="584775"/>
          </a:xfrm>
          <a:prstGeom prst="rect">
            <a:avLst/>
          </a:prstGeom>
        </p:spPr>
        <p:txBody>
          <a:bodyPr wrap="square">
            <a:spAutoFit/>
          </a:bodyPr>
          <a:lstStyle/>
          <a:p>
            <a:r>
              <a:rPr lang="en-US" sz="3200" dirty="0" smtClean="0">
                <a:solidFill>
                  <a:srgbClr val="008000"/>
                </a:solidFill>
                <a:effectLst/>
                <a:latin typeface="Comic Sans MS"/>
                <a:ea typeface="Times New Roman"/>
              </a:rPr>
              <a:t>**</a:t>
            </a:r>
            <a:r>
              <a:rPr lang="en-US" sz="3200" dirty="0" smtClean="0">
                <a:solidFill>
                  <a:srgbClr val="FF0000"/>
                </a:solidFill>
                <a:effectLst/>
                <a:latin typeface="Comic Sans MS"/>
                <a:ea typeface="Times New Roman"/>
              </a:rPr>
              <a:t>See Formula Sheet</a:t>
            </a:r>
            <a:r>
              <a:rPr lang="en-US" sz="3200" dirty="0" smtClean="0">
                <a:solidFill>
                  <a:srgbClr val="008000"/>
                </a:solidFill>
                <a:effectLst/>
                <a:latin typeface="Comic Sans MS"/>
                <a:ea typeface="Times New Roman"/>
              </a:rPr>
              <a:t>**</a:t>
            </a:r>
            <a:r>
              <a:rPr lang="en-US" sz="3200" dirty="0" smtClean="0">
                <a:solidFill>
                  <a:srgbClr val="FF0000"/>
                </a:solidFill>
                <a:effectLst/>
                <a:latin typeface="Comic Sans MS"/>
                <a:ea typeface="Times New Roman"/>
              </a:rPr>
              <a:t> </a:t>
            </a:r>
            <a:endParaRPr lang="en-US" sz="3200" dirty="0" smtClean="0">
              <a:effectLst/>
              <a:latin typeface="Times New Roman"/>
              <a:ea typeface="Times New Roman"/>
            </a:endParaRPr>
          </a:p>
        </p:txBody>
      </p:sp>
    </p:spTree>
    <p:extLst>
      <p:ext uri="{BB962C8B-B14F-4D97-AF65-F5344CB8AC3E}">
        <p14:creationId xmlns:p14="http://schemas.microsoft.com/office/powerpoint/2010/main" val="2138925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1028"/>
                                        </p:tgtEl>
                                        <p:attrNameLst>
                                          <p:attrName>style.visibility</p:attrName>
                                        </p:attrNameLst>
                                      </p:cBhvr>
                                      <p:to>
                                        <p:strVal val="visible"/>
                                      </p:to>
                                    </p:set>
                                    <p:animEffect transition="in" filter="barn(inVertical)">
                                      <p:cBhvr>
                                        <p:cTn id="24" dur="500"/>
                                        <p:tgtEl>
                                          <p:spTgt spid="1028"/>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ppt_x"/>
                                          </p:val>
                                        </p:tav>
                                        <p:tav tm="100000">
                                          <p:val>
                                            <p:strVal val="#ppt_x"/>
                                          </p:val>
                                        </p:tav>
                                      </p:tavLst>
                                    </p:anim>
                                    <p:anim calcmode="lin" valueType="num">
                                      <p:cBhvr additive="base">
                                        <p:cTn id="3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389764"/>
            <a:ext cx="3466013" cy="584775"/>
          </a:xfrm>
          <a:prstGeom prst="rect">
            <a:avLst/>
          </a:prstGeom>
        </p:spPr>
        <p:txBody>
          <a:bodyPr wrap="none">
            <a:spAutoFit/>
          </a:bodyPr>
          <a:lstStyle/>
          <a:p>
            <a:r>
              <a:rPr lang="en-US" sz="3200" dirty="0" smtClean="0">
                <a:effectLst/>
                <a:latin typeface="Comic Sans MS"/>
                <a:ea typeface="Times New Roman"/>
              </a:rPr>
              <a:t>Hypothesis Test:</a:t>
            </a:r>
            <a:endParaRPr lang="en-US" sz="3200" dirty="0">
              <a:effectLst/>
              <a:latin typeface="Times New Roman"/>
              <a:ea typeface="Times New Roman"/>
            </a:endParaRPr>
          </a:p>
        </p:txBody>
      </p:sp>
      <p:sp>
        <p:nvSpPr>
          <p:cNvPr id="4" name="Rectangle 3"/>
          <p:cNvSpPr/>
          <p:nvPr/>
        </p:nvSpPr>
        <p:spPr>
          <a:xfrm>
            <a:off x="3581400" y="389764"/>
            <a:ext cx="5482591" cy="584775"/>
          </a:xfrm>
          <a:prstGeom prst="rect">
            <a:avLst/>
          </a:prstGeom>
          <a:solidFill>
            <a:schemeClr val="bg1"/>
          </a:solidFill>
        </p:spPr>
        <p:txBody>
          <a:bodyPr wrap="none">
            <a:spAutoFit/>
          </a:bodyPr>
          <a:lstStyle/>
          <a:p>
            <a:r>
              <a:rPr lang="en-US" sz="3200" dirty="0" smtClean="0">
                <a:solidFill>
                  <a:srgbClr val="0033CC"/>
                </a:solidFill>
                <a:effectLst/>
                <a:latin typeface="Comic Sans MS"/>
                <a:ea typeface="Times New Roman"/>
              </a:rPr>
              <a:t>2-Sample </a:t>
            </a:r>
            <a:r>
              <a:rPr lang="en-US" sz="3200" i="1" dirty="0" smtClean="0">
                <a:solidFill>
                  <a:srgbClr val="0033CC"/>
                </a:solidFill>
                <a:effectLst/>
                <a:latin typeface="Comic Sans MS"/>
                <a:ea typeface="Times New Roman"/>
              </a:rPr>
              <a:t>t</a:t>
            </a:r>
            <a:r>
              <a:rPr lang="en-US" sz="3200" dirty="0" smtClean="0">
                <a:solidFill>
                  <a:srgbClr val="0033CC"/>
                </a:solidFill>
                <a:effectLst/>
                <a:latin typeface="Comic Sans MS"/>
                <a:ea typeface="Times New Roman"/>
              </a:rPr>
              <a:t>-test for Means</a:t>
            </a:r>
            <a:endParaRPr lang="en-US" sz="3200" dirty="0">
              <a:solidFill>
                <a:srgbClr val="0033CC"/>
              </a:solidFill>
              <a:effectLst/>
              <a:latin typeface="Times New Roman"/>
              <a:ea typeface="Times New Roman"/>
            </a:endParaRPr>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2327856099"/>
              </p:ext>
            </p:extLst>
          </p:nvPr>
        </p:nvGraphicFramePr>
        <p:xfrm>
          <a:off x="1447800" y="1143000"/>
          <a:ext cx="5861050" cy="3643313"/>
        </p:xfrm>
        <a:graphic>
          <a:graphicData uri="http://schemas.openxmlformats.org/presentationml/2006/ole">
            <mc:AlternateContent xmlns:mc="http://schemas.openxmlformats.org/markup-compatibility/2006">
              <mc:Choice xmlns:v="urn:schemas-microsoft-com:vml" Requires="v">
                <p:oleObj spid="_x0000_s2153" name="Equation" r:id="rId3" imgW="1828800" imgH="1155600" progId="Equation.3">
                  <p:embed/>
                </p:oleObj>
              </mc:Choice>
              <mc:Fallback>
                <p:oleObj name="Equation" r:id="rId3" imgW="1828800" imgH="1155600" progId="Equation.3">
                  <p:embed/>
                  <p:pic>
                    <p:nvPicPr>
                      <p:cNvPr id="0" name="Object 1"/>
                      <p:cNvPicPr>
                        <a:picLocks noChangeAspect="1" noChangeArrowheads="1"/>
                      </p:cNvPicPr>
                      <p:nvPr/>
                    </p:nvPicPr>
                    <p:blipFill>
                      <a:blip r:embed="rId4"/>
                      <a:srcRect/>
                      <a:stretch>
                        <a:fillRect/>
                      </a:stretch>
                    </p:blipFill>
                    <p:spPr bwMode="auto">
                      <a:xfrm>
                        <a:off x="1447800" y="1143000"/>
                        <a:ext cx="5861050" cy="3643313"/>
                      </a:xfrm>
                      <a:prstGeom prst="rect">
                        <a:avLst/>
                      </a:prstGeom>
                      <a:noFill/>
                    </p:spPr>
                  </p:pic>
                </p:oleObj>
              </mc:Fallback>
            </mc:AlternateContent>
          </a:graphicData>
        </a:graphic>
      </p:graphicFrame>
      <p:sp>
        <p:nvSpPr>
          <p:cNvPr id="7" name="Right Arrow 6"/>
          <p:cNvSpPr/>
          <p:nvPr/>
        </p:nvSpPr>
        <p:spPr>
          <a:xfrm rot="18151971">
            <a:off x="1223090" y="4020061"/>
            <a:ext cx="2362200" cy="7620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33400" y="5601722"/>
            <a:ext cx="6400800" cy="707886"/>
          </a:xfrm>
          <a:prstGeom prst="rect">
            <a:avLst/>
          </a:prstGeom>
          <a:solidFill>
            <a:schemeClr val="accent5">
              <a:lumMod val="20000"/>
              <a:lumOff val="80000"/>
            </a:schemeClr>
          </a:solidFill>
        </p:spPr>
        <p:txBody>
          <a:bodyPr wrap="square" rtlCol="0">
            <a:spAutoFit/>
          </a:bodyPr>
          <a:lstStyle/>
          <a:p>
            <a:r>
              <a:rPr lang="en-US" sz="4000" b="1" dirty="0" smtClean="0">
                <a:solidFill>
                  <a:srgbClr val="FF3300"/>
                </a:solidFill>
              </a:rPr>
              <a:t>Inequality determined by </a:t>
            </a:r>
            <a:r>
              <a:rPr lang="en-US" sz="4000" b="1" dirty="0" smtClean="0">
                <a:solidFill>
                  <a:srgbClr val="008000"/>
                </a:solidFill>
              </a:rPr>
              <a:t>H</a:t>
            </a:r>
            <a:r>
              <a:rPr lang="en-US" sz="4000" b="1" baseline="-25000" dirty="0" smtClean="0">
                <a:solidFill>
                  <a:srgbClr val="008000"/>
                </a:solidFill>
              </a:rPr>
              <a:t>a</a:t>
            </a:r>
            <a:endParaRPr lang="en-US" sz="4000" b="1" baseline="-25000" dirty="0">
              <a:solidFill>
                <a:srgbClr val="008000"/>
              </a:solidFill>
            </a:endParaRPr>
          </a:p>
        </p:txBody>
      </p:sp>
    </p:spTree>
    <p:extLst>
      <p:ext uri="{BB962C8B-B14F-4D97-AF65-F5344CB8AC3E}">
        <p14:creationId xmlns:p14="http://schemas.microsoft.com/office/powerpoint/2010/main" val="2523387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inVertical)">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arn(inVertical)">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barn(inVertical)">
                                      <p:cBhvr>
                                        <p:cTn id="2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
            <a:ext cx="8610600" cy="2800767"/>
          </a:xfrm>
          <a:prstGeom prst="rect">
            <a:avLst/>
          </a:prstGeom>
        </p:spPr>
        <p:txBody>
          <a:bodyPr wrap="square">
            <a:spAutoFit/>
          </a:bodyPr>
          <a:lstStyle/>
          <a:p>
            <a:r>
              <a:rPr lang="en-US" sz="2200" dirty="0" smtClean="0">
                <a:effectLst/>
                <a:latin typeface="Comic Sans MS"/>
                <a:ea typeface="Times New Roman"/>
              </a:rPr>
              <a:t>Ex 1.  Do boys have better short term memory than girls?  A simple random sample of 200 boys and a simple random sample of 150 girls was administered a short term memory test.  The average score for boys was 48.9 with standard deviation 12.96.  The girls had an average score of 48.4 with standard deviation 11.85.  Is there significance evidence at the 5% level to suggest boys have better short term memory than girls? Note: higher test scores indicate better short term memory.</a:t>
            </a:r>
            <a:endParaRPr lang="en-US" sz="2200" dirty="0">
              <a:effectLst/>
              <a:latin typeface="Times New Roman"/>
              <a:ea typeface="Times New Roman"/>
            </a:endParaRPr>
          </a:p>
        </p:txBody>
      </p:sp>
      <p:pic>
        <p:nvPicPr>
          <p:cNvPr id="6" name="Picture 5"/>
          <p:cNvPicPr>
            <a:picLocks noChangeAspect="1"/>
          </p:cNvPicPr>
          <p:nvPr/>
        </p:nvPicPr>
        <p:blipFill>
          <a:blip r:embed="rId3"/>
          <a:stretch>
            <a:fillRect/>
          </a:stretch>
        </p:blipFill>
        <p:spPr>
          <a:xfrm>
            <a:off x="304800" y="2848507"/>
            <a:ext cx="7834313" cy="3774248"/>
          </a:xfrm>
          <a:prstGeom prst="rect">
            <a:avLst/>
          </a:prstGeom>
        </p:spPr>
      </p:pic>
      <p:sp>
        <p:nvSpPr>
          <p:cNvPr id="7" name="TextBox 6"/>
          <p:cNvSpPr txBox="1"/>
          <p:nvPr/>
        </p:nvSpPr>
        <p:spPr>
          <a:xfrm>
            <a:off x="3505200" y="2878531"/>
            <a:ext cx="1676400" cy="369332"/>
          </a:xfrm>
          <a:prstGeom prst="rect">
            <a:avLst/>
          </a:prstGeom>
          <a:solidFill>
            <a:srgbClr val="FFFF00"/>
          </a:solidFill>
        </p:spPr>
        <p:txBody>
          <a:bodyPr wrap="square" rtlCol="0">
            <a:spAutoFit/>
          </a:bodyPr>
          <a:lstStyle/>
          <a:p>
            <a:r>
              <a:rPr lang="en-US" dirty="0">
                <a:solidFill>
                  <a:srgbClr val="FF0000"/>
                </a:solidFill>
              </a:rPr>
              <a:t>m</a:t>
            </a:r>
            <a:r>
              <a:rPr lang="en-US" dirty="0" smtClean="0">
                <a:solidFill>
                  <a:srgbClr val="FF0000"/>
                </a:solidFill>
              </a:rPr>
              <a:t>emory score</a:t>
            </a:r>
            <a:endParaRPr lang="en-US" dirty="0">
              <a:solidFill>
                <a:srgbClr val="FF0000"/>
              </a:solidFill>
            </a:endParaRPr>
          </a:p>
        </p:txBody>
      </p:sp>
      <p:sp>
        <p:nvSpPr>
          <p:cNvPr id="10" name="TextBox 9"/>
          <p:cNvSpPr txBox="1"/>
          <p:nvPr/>
        </p:nvSpPr>
        <p:spPr>
          <a:xfrm>
            <a:off x="1905000" y="3352800"/>
            <a:ext cx="1676400" cy="369332"/>
          </a:xfrm>
          <a:prstGeom prst="rect">
            <a:avLst/>
          </a:prstGeom>
          <a:solidFill>
            <a:srgbClr val="FFFF00"/>
          </a:solidFill>
        </p:spPr>
        <p:txBody>
          <a:bodyPr wrap="square" rtlCol="0">
            <a:spAutoFit/>
          </a:bodyPr>
          <a:lstStyle/>
          <a:p>
            <a:r>
              <a:rPr lang="en-US" dirty="0">
                <a:solidFill>
                  <a:srgbClr val="FF0000"/>
                </a:solidFill>
              </a:rPr>
              <a:t>m</a:t>
            </a:r>
            <a:r>
              <a:rPr lang="en-US" dirty="0" smtClean="0">
                <a:solidFill>
                  <a:srgbClr val="FF0000"/>
                </a:solidFill>
              </a:rPr>
              <a:t>emory score</a:t>
            </a:r>
            <a:endParaRPr lang="en-US" dirty="0">
              <a:solidFill>
                <a:srgbClr val="FF0000"/>
              </a:solidFill>
            </a:endParaRPr>
          </a:p>
        </p:txBody>
      </p:sp>
      <p:sp>
        <p:nvSpPr>
          <p:cNvPr id="11" name="TextBox 10"/>
          <p:cNvSpPr txBox="1"/>
          <p:nvPr/>
        </p:nvSpPr>
        <p:spPr>
          <a:xfrm>
            <a:off x="5157989" y="3352800"/>
            <a:ext cx="861811" cy="369332"/>
          </a:xfrm>
          <a:prstGeom prst="rect">
            <a:avLst/>
          </a:prstGeom>
          <a:solidFill>
            <a:srgbClr val="FFFF00"/>
          </a:solidFill>
        </p:spPr>
        <p:txBody>
          <a:bodyPr wrap="square" rtlCol="0">
            <a:spAutoFit/>
          </a:bodyPr>
          <a:lstStyle/>
          <a:p>
            <a:r>
              <a:rPr lang="en-US" dirty="0">
                <a:solidFill>
                  <a:srgbClr val="FF0000"/>
                </a:solidFill>
              </a:rPr>
              <a:t>s</a:t>
            </a:r>
            <a:r>
              <a:rPr lang="en-US" dirty="0" smtClean="0">
                <a:solidFill>
                  <a:srgbClr val="FF0000"/>
                </a:solidFill>
              </a:rPr>
              <a:t>ame.</a:t>
            </a:r>
            <a:endParaRPr lang="en-US" dirty="0">
              <a:solidFill>
                <a:srgbClr val="FF0000"/>
              </a:solidFill>
            </a:endParaRPr>
          </a:p>
        </p:txBody>
      </p:sp>
      <p:sp>
        <p:nvSpPr>
          <p:cNvPr id="12" name="TextBox 11"/>
          <p:cNvSpPr txBox="1"/>
          <p:nvPr/>
        </p:nvSpPr>
        <p:spPr>
          <a:xfrm>
            <a:off x="3564875" y="3692754"/>
            <a:ext cx="1676400" cy="369332"/>
          </a:xfrm>
          <a:prstGeom prst="rect">
            <a:avLst/>
          </a:prstGeom>
          <a:solidFill>
            <a:srgbClr val="FFFF00"/>
          </a:solidFill>
        </p:spPr>
        <p:txBody>
          <a:bodyPr wrap="square" rtlCol="0">
            <a:spAutoFit/>
          </a:bodyPr>
          <a:lstStyle/>
          <a:p>
            <a:r>
              <a:rPr lang="en-US" dirty="0">
                <a:solidFill>
                  <a:srgbClr val="FF0000"/>
                </a:solidFill>
              </a:rPr>
              <a:t>m</a:t>
            </a:r>
            <a:r>
              <a:rPr lang="en-US" dirty="0" smtClean="0">
                <a:solidFill>
                  <a:srgbClr val="FF0000"/>
                </a:solidFill>
              </a:rPr>
              <a:t>emory score</a:t>
            </a:r>
            <a:endParaRPr lang="en-US" dirty="0">
              <a:solidFill>
                <a:srgbClr val="FF0000"/>
              </a:solidFill>
            </a:endParaRPr>
          </a:p>
        </p:txBody>
      </p:sp>
      <p:sp>
        <p:nvSpPr>
          <p:cNvPr id="13" name="TextBox 12"/>
          <p:cNvSpPr txBox="1"/>
          <p:nvPr/>
        </p:nvSpPr>
        <p:spPr>
          <a:xfrm>
            <a:off x="6062950" y="3682276"/>
            <a:ext cx="642650" cy="369332"/>
          </a:xfrm>
          <a:prstGeom prst="rect">
            <a:avLst/>
          </a:prstGeom>
          <a:solidFill>
            <a:srgbClr val="FFFF00"/>
          </a:solidFill>
        </p:spPr>
        <p:txBody>
          <a:bodyPr wrap="square" rtlCol="0">
            <a:spAutoFit/>
          </a:bodyPr>
          <a:lstStyle/>
          <a:p>
            <a:r>
              <a:rPr lang="en-US" dirty="0" smtClean="0">
                <a:solidFill>
                  <a:srgbClr val="FF0000"/>
                </a:solidFill>
              </a:rPr>
              <a:t>boys</a:t>
            </a:r>
            <a:endParaRPr lang="en-US" dirty="0">
              <a:solidFill>
                <a:srgbClr val="FF0000"/>
              </a:solidFill>
            </a:endParaRPr>
          </a:p>
        </p:txBody>
      </p:sp>
      <p:sp>
        <p:nvSpPr>
          <p:cNvPr id="14" name="TextBox 13"/>
          <p:cNvSpPr txBox="1"/>
          <p:nvPr/>
        </p:nvSpPr>
        <p:spPr>
          <a:xfrm>
            <a:off x="6901150" y="3722132"/>
            <a:ext cx="871250" cy="369332"/>
          </a:xfrm>
          <a:prstGeom prst="rect">
            <a:avLst/>
          </a:prstGeom>
          <a:solidFill>
            <a:srgbClr val="FFFF00"/>
          </a:solidFill>
        </p:spPr>
        <p:txBody>
          <a:bodyPr wrap="square" rtlCol="0">
            <a:spAutoFit/>
          </a:bodyPr>
          <a:lstStyle/>
          <a:p>
            <a:r>
              <a:rPr lang="en-US" dirty="0" smtClean="0">
                <a:solidFill>
                  <a:srgbClr val="FF0000"/>
                </a:solidFill>
              </a:rPr>
              <a:t>greater</a:t>
            </a:r>
            <a:endParaRPr lang="en-US" dirty="0">
              <a:solidFill>
                <a:srgbClr val="FF0000"/>
              </a:solidFill>
            </a:endParaRPr>
          </a:p>
        </p:txBody>
      </p:sp>
      <p:sp>
        <p:nvSpPr>
          <p:cNvPr id="15" name="TextBox 14"/>
          <p:cNvSpPr txBox="1"/>
          <p:nvPr/>
        </p:nvSpPr>
        <p:spPr>
          <a:xfrm>
            <a:off x="3619500" y="4051608"/>
            <a:ext cx="1676400" cy="369332"/>
          </a:xfrm>
          <a:prstGeom prst="rect">
            <a:avLst/>
          </a:prstGeom>
          <a:solidFill>
            <a:srgbClr val="FFFF00"/>
          </a:solidFill>
        </p:spPr>
        <p:txBody>
          <a:bodyPr wrap="square" rtlCol="0">
            <a:spAutoFit/>
          </a:bodyPr>
          <a:lstStyle/>
          <a:p>
            <a:r>
              <a:rPr lang="en-US" dirty="0">
                <a:solidFill>
                  <a:srgbClr val="FF0000"/>
                </a:solidFill>
              </a:rPr>
              <a:t>m</a:t>
            </a:r>
            <a:r>
              <a:rPr lang="en-US" dirty="0" smtClean="0">
                <a:solidFill>
                  <a:srgbClr val="FF0000"/>
                </a:solidFill>
              </a:rPr>
              <a:t>emory score</a:t>
            </a:r>
            <a:endParaRPr lang="en-US" dirty="0">
              <a:solidFill>
                <a:srgbClr val="FF0000"/>
              </a:solidFill>
            </a:endParaRPr>
          </a:p>
        </p:txBody>
      </p:sp>
      <p:sp>
        <p:nvSpPr>
          <p:cNvPr id="16" name="TextBox 15"/>
          <p:cNvSpPr txBox="1"/>
          <p:nvPr/>
        </p:nvSpPr>
        <p:spPr>
          <a:xfrm>
            <a:off x="6579825" y="4051608"/>
            <a:ext cx="642650" cy="369332"/>
          </a:xfrm>
          <a:prstGeom prst="rect">
            <a:avLst/>
          </a:prstGeom>
          <a:solidFill>
            <a:srgbClr val="FFFF00"/>
          </a:solidFill>
        </p:spPr>
        <p:txBody>
          <a:bodyPr wrap="square" rtlCol="0">
            <a:spAutoFit/>
          </a:bodyPr>
          <a:lstStyle/>
          <a:p>
            <a:r>
              <a:rPr lang="en-US" dirty="0" smtClean="0">
                <a:solidFill>
                  <a:srgbClr val="FF0000"/>
                </a:solidFill>
              </a:rPr>
              <a:t>girls</a:t>
            </a:r>
            <a:endParaRPr lang="en-US" dirty="0">
              <a:solidFill>
                <a:srgbClr val="FF0000"/>
              </a:solidFill>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2898363586"/>
              </p:ext>
            </p:extLst>
          </p:nvPr>
        </p:nvGraphicFramePr>
        <p:xfrm>
          <a:off x="1143000" y="4420940"/>
          <a:ext cx="948530" cy="379412"/>
        </p:xfrm>
        <a:graphic>
          <a:graphicData uri="http://schemas.openxmlformats.org/presentationml/2006/ole">
            <mc:AlternateContent xmlns:mc="http://schemas.openxmlformats.org/markup-compatibility/2006">
              <mc:Choice xmlns:v="urn:schemas-microsoft-com:vml" Requires="v">
                <p:oleObj spid="_x0000_s3264" name="Equation" r:id="rId4" imgW="571320" imgH="228600" progId="Equation.3">
                  <p:embed/>
                </p:oleObj>
              </mc:Choice>
              <mc:Fallback>
                <p:oleObj name="Equation" r:id="rId4" imgW="571320" imgH="228600" progId="Equation.3">
                  <p:embed/>
                  <p:pic>
                    <p:nvPicPr>
                      <p:cNvPr id="0" name=""/>
                      <p:cNvPicPr/>
                      <p:nvPr/>
                    </p:nvPicPr>
                    <p:blipFill>
                      <a:blip r:embed="rId5"/>
                      <a:stretch>
                        <a:fillRect/>
                      </a:stretch>
                    </p:blipFill>
                    <p:spPr>
                      <a:xfrm>
                        <a:off x="1143000" y="4420940"/>
                        <a:ext cx="948530" cy="379412"/>
                      </a:xfrm>
                      <a:prstGeom prst="rect">
                        <a:avLst/>
                      </a:prstGeom>
                      <a:solidFill>
                        <a:srgbClr val="FFFF00"/>
                      </a:solidFill>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3621399071"/>
              </p:ext>
            </p:extLst>
          </p:nvPr>
        </p:nvGraphicFramePr>
        <p:xfrm>
          <a:off x="5308600" y="4419600"/>
          <a:ext cx="1244600" cy="379413"/>
        </p:xfrm>
        <a:graphic>
          <a:graphicData uri="http://schemas.openxmlformats.org/presentationml/2006/ole">
            <mc:AlternateContent xmlns:mc="http://schemas.openxmlformats.org/markup-compatibility/2006">
              <mc:Choice xmlns:v="urn:schemas-microsoft-com:vml" Requires="v">
                <p:oleObj spid="_x0000_s3265" name="Equation" r:id="rId6" imgW="749160" imgH="228600" progId="Equation.3">
                  <p:embed/>
                </p:oleObj>
              </mc:Choice>
              <mc:Fallback>
                <p:oleObj name="Equation" r:id="rId6" imgW="749160" imgH="228600" progId="Equation.3">
                  <p:embed/>
                  <p:pic>
                    <p:nvPicPr>
                      <p:cNvPr id="0" name=""/>
                      <p:cNvPicPr/>
                      <p:nvPr/>
                    </p:nvPicPr>
                    <p:blipFill>
                      <a:blip r:embed="rId7"/>
                      <a:stretch>
                        <a:fillRect/>
                      </a:stretch>
                    </p:blipFill>
                    <p:spPr>
                      <a:xfrm>
                        <a:off x="5308600" y="4419600"/>
                        <a:ext cx="1244600" cy="379413"/>
                      </a:xfrm>
                      <a:prstGeom prst="rect">
                        <a:avLst/>
                      </a:prstGeom>
                      <a:solidFill>
                        <a:srgbClr val="FFFF00"/>
                      </a:solidFill>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4123584993"/>
              </p:ext>
            </p:extLst>
          </p:nvPr>
        </p:nvGraphicFramePr>
        <p:xfrm>
          <a:off x="1174750" y="4886325"/>
          <a:ext cx="884238" cy="379413"/>
        </p:xfrm>
        <a:graphic>
          <a:graphicData uri="http://schemas.openxmlformats.org/presentationml/2006/ole">
            <mc:AlternateContent xmlns:mc="http://schemas.openxmlformats.org/markup-compatibility/2006">
              <mc:Choice xmlns:v="urn:schemas-microsoft-com:vml" Requires="v">
                <p:oleObj spid="_x0000_s3266" name="Equation" r:id="rId8" imgW="533160" imgH="228600" progId="Equation.3">
                  <p:embed/>
                </p:oleObj>
              </mc:Choice>
              <mc:Fallback>
                <p:oleObj name="Equation" r:id="rId8" imgW="533160" imgH="228600" progId="Equation.3">
                  <p:embed/>
                  <p:pic>
                    <p:nvPicPr>
                      <p:cNvPr id="0" name=""/>
                      <p:cNvPicPr/>
                      <p:nvPr/>
                    </p:nvPicPr>
                    <p:blipFill>
                      <a:blip r:embed="rId9"/>
                      <a:stretch>
                        <a:fillRect/>
                      </a:stretch>
                    </p:blipFill>
                    <p:spPr>
                      <a:xfrm>
                        <a:off x="1174750" y="4886325"/>
                        <a:ext cx="884238" cy="379413"/>
                      </a:xfrm>
                      <a:prstGeom prst="rect">
                        <a:avLst/>
                      </a:prstGeom>
                      <a:solidFill>
                        <a:srgbClr val="FFFF00"/>
                      </a:solidFill>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1705112611"/>
              </p:ext>
            </p:extLst>
          </p:nvPr>
        </p:nvGraphicFramePr>
        <p:xfrm>
          <a:off x="5334000" y="4878387"/>
          <a:ext cx="1244600" cy="379413"/>
        </p:xfrm>
        <a:graphic>
          <a:graphicData uri="http://schemas.openxmlformats.org/presentationml/2006/ole">
            <mc:AlternateContent xmlns:mc="http://schemas.openxmlformats.org/markup-compatibility/2006">
              <mc:Choice xmlns:v="urn:schemas-microsoft-com:vml" Requires="v">
                <p:oleObj spid="_x0000_s3267" name="Equation" r:id="rId10" imgW="749160" imgH="228600" progId="Equation.3">
                  <p:embed/>
                </p:oleObj>
              </mc:Choice>
              <mc:Fallback>
                <p:oleObj name="Equation" r:id="rId10" imgW="749160" imgH="228600" progId="Equation.3">
                  <p:embed/>
                  <p:pic>
                    <p:nvPicPr>
                      <p:cNvPr id="0" name=""/>
                      <p:cNvPicPr/>
                      <p:nvPr/>
                    </p:nvPicPr>
                    <p:blipFill>
                      <a:blip r:embed="rId11"/>
                      <a:stretch>
                        <a:fillRect/>
                      </a:stretch>
                    </p:blipFill>
                    <p:spPr>
                      <a:xfrm>
                        <a:off x="5334000" y="4878387"/>
                        <a:ext cx="1244600" cy="379413"/>
                      </a:xfrm>
                      <a:prstGeom prst="rect">
                        <a:avLst/>
                      </a:prstGeom>
                      <a:solidFill>
                        <a:srgbClr val="FFFF00"/>
                      </a:solidFill>
                    </p:spPr>
                  </p:pic>
                </p:oleObj>
              </mc:Fallback>
            </mc:AlternateContent>
          </a:graphicData>
        </a:graphic>
      </p:graphicFrame>
      <p:sp>
        <p:nvSpPr>
          <p:cNvPr id="21" name="TextBox 20"/>
          <p:cNvSpPr txBox="1"/>
          <p:nvPr/>
        </p:nvSpPr>
        <p:spPr>
          <a:xfrm>
            <a:off x="1524000" y="5390248"/>
            <a:ext cx="7543800" cy="369332"/>
          </a:xfrm>
          <a:prstGeom prst="rect">
            <a:avLst/>
          </a:prstGeom>
          <a:solidFill>
            <a:srgbClr val="FFFF00"/>
          </a:solidFill>
        </p:spPr>
        <p:txBody>
          <a:bodyPr wrap="square" rtlCol="0">
            <a:spAutoFit/>
          </a:bodyPr>
          <a:lstStyle/>
          <a:p>
            <a:r>
              <a:rPr lang="en-US" dirty="0">
                <a:solidFill>
                  <a:srgbClr val="FF0000"/>
                </a:solidFill>
              </a:rPr>
              <a:t>t</a:t>
            </a:r>
            <a:r>
              <a:rPr lang="en-US" dirty="0" smtClean="0">
                <a:solidFill>
                  <a:srgbClr val="FF0000"/>
                </a:solidFill>
              </a:rPr>
              <a:t>he true population mean memory score for boys on a short term memory test</a:t>
            </a:r>
            <a:endParaRPr lang="en-US" dirty="0">
              <a:solidFill>
                <a:srgbClr val="FF0000"/>
              </a:solidFill>
            </a:endParaRPr>
          </a:p>
        </p:txBody>
      </p:sp>
      <p:sp>
        <p:nvSpPr>
          <p:cNvPr id="22" name="TextBox 21"/>
          <p:cNvSpPr txBox="1"/>
          <p:nvPr/>
        </p:nvSpPr>
        <p:spPr>
          <a:xfrm>
            <a:off x="1524000" y="5942509"/>
            <a:ext cx="7620000" cy="369332"/>
          </a:xfrm>
          <a:prstGeom prst="rect">
            <a:avLst/>
          </a:prstGeom>
          <a:solidFill>
            <a:srgbClr val="FFFF00"/>
          </a:solidFill>
        </p:spPr>
        <p:txBody>
          <a:bodyPr wrap="square" rtlCol="0">
            <a:spAutoFit/>
          </a:bodyPr>
          <a:lstStyle/>
          <a:p>
            <a:r>
              <a:rPr lang="en-US" dirty="0">
                <a:solidFill>
                  <a:srgbClr val="FF0000"/>
                </a:solidFill>
              </a:rPr>
              <a:t>t</a:t>
            </a:r>
            <a:r>
              <a:rPr lang="en-US" dirty="0" smtClean="0">
                <a:solidFill>
                  <a:srgbClr val="FF0000"/>
                </a:solidFill>
              </a:rPr>
              <a:t>he true population mean memory score for girls on a short term memory test</a:t>
            </a:r>
            <a:endParaRPr lang="en-US" dirty="0">
              <a:solidFill>
                <a:srgbClr val="FF0000"/>
              </a:solidFill>
            </a:endParaRPr>
          </a:p>
        </p:txBody>
      </p:sp>
    </p:spTree>
    <p:extLst>
      <p:ext uri="{BB962C8B-B14F-4D97-AF65-F5344CB8AC3E}">
        <p14:creationId xmlns:p14="http://schemas.microsoft.com/office/powerpoint/2010/main" val="17972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500" fill="hold"/>
                                        <p:tgtEl>
                                          <p:spTgt spid="16"/>
                                        </p:tgtEl>
                                        <p:attrNameLst>
                                          <p:attrName>ppt_x</p:attrName>
                                        </p:attrNameLst>
                                      </p:cBhvr>
                                      <p:tavLst>
                                        <p:tav tm="0">
                                          <p:val>
                                            <p:strVal val="#ppt_x"/>
                                          </p:val>
                                        </p:tav>
                                        <p:tav tm="100000">
                                          <p:val>
                                            <p:strVal val="#ppt_x"/>
                                          </p:val>
                                        </p:tav>
                                      </p:tavLst>
                                    </p:anim>
                                    <p:anim calcmode="lin" valueType="num">
                                      <p:cBhvr additive="base">
                                        <p:cTn id="5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8"/>
                                        </p:tgtEl>
                                        <p:attrNameLst>
                                          <p:attrName>style.visibility</p:attrName>
                                        </p:attrNameLst>
                                      </p:cBhvr>
                                      <p:to>
                                        <p:strVal val="visible"/>
                                      </p:to>
                                    </p:set>
                                    <p:anim calcmode="lin" valueType="num">
                                      <p:cBhvr additive="base">
                                        <p:cTn id="61" dur="500" fill="hold"/>
                                        <p:tgtEl>
                                          <p:spTgt spid="8"/>
                                        </p:tgtEl>
                                        <p:attrNameLst>
                                          <p:attrName>ppt_x</p:attrName>
                                        </p:attrNameLst>
                                      </p:cBhvr>
                                      <p:tavLst>
                                        <p:tav tm="0">
                                          <p:val>
                                            <p:strVal val="#ppt_x"/>
                                          </p:val>
                                        </p:tav>
                                        <p:tav tm="100000">
                                          <p:val>
                                            <p:strVal val="#ppt_x"/>
                                          </p:val>
                                        </p:tav>
                                      </p:tavLst>
                                    </p:anim>
                                    <p:anim calcmode="lin" valueType="num">
                                      <p:cBhvr additive="base">
                                        <p:cTn id="6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additive="base">
                                        <p:cTn id="67" dur="500" fill="hold"/>
                                        <p:tgtEl>
                                          <p:spTgt spid="18"/>
                                        </p:tgtEl>
                                        <p:attrNameLst>
                                          <p:attrName>ppt_x</p:attrName>
                                        </p:attrNameLst>
                                      </p:cBhvr>
                                      <p:tavLst>
                                        <p:tav tm="0">
                                          <p:val>
                                            <p:strVal val="#ppt_x"/>
                                          </p:val>
                                        </p:tav>
                                        <p:tav tm="100000">
                                          <p:val>
                                            <p:strVal val="#ppt_x"/>
                                          </p:val>
                                        </p:tav>
                                      </p:tavLst>
                                    </p:anim>
                                    <p:anim calcmode="lin" valueType="num">
                                      <p:cBhvr additive="base">
                                        <p:cTn id="6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19"/>
                                        </p:tgtEl>
                                        <p:attrNameLst>
                                          <p:attrName>style.visibility</p:attrName>
                                        </p:attrNameLst>
                                      </p:cBhvr>
                                      <p:to>
                                        <p:strVal val="visible"/>
                                      </p:to>
                                    </p:set>
                                    <p:anim calcmode="lin" valueType="num">
                                      <p:cBhvr additive="base">
                                        <p:cTn id="73" dur="500" fill="hold"/>
                                        <p:tgtEl>
                                          <p:spTgt spid="19"/>
                                        </p:tgtEl>
                                        <p:attrNameLst>
                                          <p:attrName>ppt_x</p:attrName>
                                        </p:attrNameLst>
                                      </p:cBhvr>
                                      <p:tavLst>
                                        <p:tav tm="0">
                                          <p:val>
                                            <p:strVal val="#ppt_x"/>
                                          </p:val>
                                        </p:tav>
                                        <p:tav tm="100000">
                                          <p:val>
                                            <p:strVal val="#ppt_x"/>
                                          </p:val>
                                        </p:tav>
                                      </p:tavLst>
                                    </p:anim>
                                    <p:anim calcmode="lin" valueType="num">
                                      <p:cBhvr additive="base">
                                        <p:cTn id="7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additive="base">
                                        <p:cTn id="79" dur="500" fill="hold"/>
                                        <p:tgtEl>
                                          <p:spTgt spid="20"/>
                                        </p:tgtEl>
                                        <p:attrNameLst>
                                          <p:attrName>ppt_x</p:attrName>
                                        </p:attrNameLst>
                                      </p:cBhvr>
                                      <p:tavLst>
                                        <p:tav tm="0">
                                          <p:val>
                                            <p:strVal val="#ppt_x"/>
                                          </p:val>
                                        </p:tav>
                                        <p:tav tm="100000">
                                          <p:val>
                                            <p:strVal val="#ppt_x"/>
                                          </p:val>
                                        </p:tav>
                                      </p:tavLst>
                                    </p:anim>
                                    <p:anim calcmode="lin" valueType="num">
                                      <p:cBhvr additive="base">
                                        <p:cTn id="8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1"/>
                                        </p:tgtEl>
                                        <p:attrNameLst>
                                          <p:attrName>style.visibility</p:attrName>
                                        </p:attrNameLst>
                                      </p:cBhvr>
                                      <p:to>
                                        <p:strVal val="visible"/>
                                      </p:to>
                                    </p:set>
                                    <p:anim calcmode="lin" valueType="num">
                                      <p:cBhvr additive="base">
                                        <p:cTn id="85" dur="500" fill="hold"/>
                                        <p:tgtEl>
                                          <p:spTgt spid="21"/>
                                        </p:tgtEl>
                                        <p:attrNameLst>
                                          <p:attrName>ppt_x</p:attrName>
                                        </p:attrNameLst>
                                      </p:cBhvr>
                                      <p:tavLst>
                                        <p:tav tm="0">
                                          <p:val>
                                            <p:strVal val="#ppt_x"/>
                                          </p:val>
                                        </p:tav>
                                        <p:tav tm="100000">
                                          <p:val>
                                            <p:strVal val="#ppt_x"/>
                                          </p:val>
                                        </p:tav>
                                      </p:tavLst>
                                    </p:anim>
                                    <p:anim calcmode="lin" valueType="num">
                                      <p:cBhvr additive="base">
                                        <p:cTn id="8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2"/>
                                        </p:tgtEl>
                                        <p:attrNameLst>
                                          <p:attrName>style.visibility</p:attrName>
                                        </p:attrNameLst>
                                      </p:cBhvr>
                                      <p:to>
                                        <p:strVal val="visible"/>
                                      </p:to>
                                    </p:set>
                                    <p:anim calcmode="lin" valueType="num">
                                      <p:cBhvr additive="base">
                                        <p:cTn id="91" dur="500" fill="hold"/>
                                        <p:tgtEl>
                                          <p:spTgt spid="22"/>
                                        </p:tgtEl>
                                        <p:attrNameLst>
                                          <p:attrName>ppt_x</p:attrName>
                                        </p:attrNameLst>
                                      </p:cBhvr>
                                      <p:tavLst>
                                        <p:tav tm="0">
                                          <p:val>
                                            <p:strVal val="#ppt_x"/>
                                          </p:val>
                                        </p:tav>
                                        <p:tav tm="100000">
                                          <p:val>
                                            <p:strVal val="#ppt_x"/>
                                          </p:val>
                                        </p:tav>
                                      </p:tavLst>
                                    </p:anim>
                                    <p:anim calcmode="lin" valueType="num">
                                      <p:cBhvr additive="base">
                                        <p:cTn id="9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11" grpId="0" animBg="1"/>
      <p:bldP spid="12" grpId="0" animBg="1"/>
      <p:bldP spid="13" grpId="0" animBg="1"/>
      <p:bldP spid="14" grpId="0" animBg="1"/>
      <p:bldP spid="15" grpId="0" animBg="1"/>
      <p:bldP spid="16" grpId="0" animBg="1"/>
      <p:bldP spid="21" grpId="0" animBg="1"/>
      <p:bldP spid="2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8610600" cy="2554545"/>
          </a:xfrm>
          <a:prstGeom prst="rect">
            <a:avLst/>
          </a:prstGeom>
        </p:spPr>
        <p:txBody>
          <a:bodyPr wrap="square">
            <a:spAutoFit/>
          </a:bodyPr>
          <a:lstStyle/>
          <a:p>
            <a:r>
              <a:rPr lang="en-US" sz="2000" dirty="0" smtClean="0">
                <a:effectLst/>
                <a:latin typeface="Comic Sans MS"/>
                <a:ea typeface="Times New Roman"/>
              </a:rPr>
              <a:t>Ex 1.  Do boys have better short term memory than girls?  A simple random sample of 200 boys and a simple random sample of 150 girls was administered a short term memory test.  The average score for boys was 48.9 with standard deviation 12.96.  The girls had an average score of 48.4 with standard deviation 11.85.  Is there significance evidence at the 5% level to suggest boys have better short term memory than girls? Note: higher test scores indicate better short term memory.</a:t>
            </a:r>
            <a:endParaRPr lang="en-US" sz="2000" dirty="0">
              <a:effectLst/>
              <a:latin typeface="Times New Roman"/>
              <a:ea typeface="Times New Roman"/>
            </a:endParaRPr>
          </a:p>
        </p:txBody>
      </p:sp>
      <p:sp>
        <p:nvSpPr>
          <p:cNvPr id="3" name="Rectangle 2"/>
          <p:cNvSpPr/>
          <p:nvPr/>
        </p:nvSpPr>
        <p:spPr>
          <a:xfrm>
            <a:off x="389263" y="2857204"/>
            <a:ext cx="8610600" cy="830997"/>
          </a:xfrm>
          <a:prstGeom prst="rect">
            <a:avLst/>
          </a:prstGeom>
        </p:spPr>
        <p:txBody>
          <a:bodyPr wrap="square">
            <a:spAutoFit/>
          </a:bodyPr>
          <a:lstStyle/>
          <a:p>
            <a:pPr marL="342900" marR="0" lvl="0" indent="-342900">
              <a:spcBef>
                <a:spcPts val="0"/>
              </a:spcBef>
              <a:spcAft>
                <a:spcPts val="0"/>
              </a:spcAft>
              <a:buFont typeface="Wingdings"/>
              <a:buChar char=""/>
            </a:pPr>
            <a:r>
              <a:rPr lang="en-US" sz="2400" b="1" dirty="0" smtClean="0">
                <a:solidFill>
                  <a:srgbClr val="FF0000"/>
                </a:solidFill>
                <a:effectLst/>
                <a:latin typeface="Comic Sans MS"/>
                <a:ea typeface="Times New Roman"/>
              </a:rPr>
              <a:t>Plan: </a:t>
            </a:r>
            <a:r>
              <a:rPr lang="en-US" sz="2400" dirty="0" smtClean="0">
                <a:effectLst/>
                <a:latin typeface="Comic Sans MS"/>
                <a:ea typeface="Times New Roman"/>
              </a:rPr>
              <a:t>____-Sample </a:t>
            </a:r>
            <a:r>
              <a:rPr lang="en-US" sz="2400" i="1" dirty="0" smtClean="0">
                <a:effectLst/>
                <a:latin typeface="Comic Sans MS"/>
                <a:ea typeface="Times New Roman"/>
              </a:rPr>
              <a:t>____</a:t>
            </a:r>
            <a:r>
              <a:rPr lang="en-US" sz="2400" dirty="0" smtClean="0">
                <a:effectLst/>
                <a:latin typeface="Comic Sans MS"/>
                <a:ea typeface="Times New Roman"/>
              </a:rPr>
              <a:t>-test for ______             </a:t>
            </a:r>
            <a:endParaRPr lang="en-US" sz="2400" dirty="0" smtClean="0">
              <a:effectLst/>
              <a:latin typeface="Times New Roman"/>
              <a:ea typeface="Times New Roman"/>
            </a:endParaRPr>
          </a:p>
          <a:p>
            <a:r>
              <a:rPr lang="en-US" sz="2400" dirty="0" smtClean="0">
                <a:effectLst/>
                <a:latin typeface="Comic Sans MS"/>
                <a:ea typeface="Times New Roman"/>
              </a:rPr>
              <a:t> </a:t>
            </a:r>
            <a:endParaRPr lang="en-US" sz="2400" dirty="0">
              <a:effectLst/>
              <a:latin typeface="Times New Roman"/>
              <a:ea typeface="Times New Roman"/>
            </a:endParaRPr>
          </a:p>
        </p:txBody>
      </p:sp>
      <p:sp>
        <p:nvSpPr>
          <p:cNvPr id="5" name="TextBox 4"/>
          <p:cNvSpPr txBox="1"/>
          <p:nvPr/>
        </p:nvSpPr>
        <p:spPr>
          <a:xfrm>
            <a:off x="1981200" y="2711535"/>
            <a:ext cx="4953000" cy="523220"/>
          </a:xfrm>
          <a:prstGeom prst="rect">
            <a:avLst/>
          </a:prstGeom>
          <a:noFill/>
        </p:spPr>
        <p:txBody>
          <a:bodyPr wrap="square" rtlCol="0">
            <a:spAutoFit/>
          </a:bodyPr>
          <a:lstStyle/>
          <a:p>
            <a:r>
              <a:rPr lang="en-US" sz="2800" b="1" dirty="0" smtClean="0">
                <a:solidFill>
                  <a:srgbClr val="0000FF"/>
                </a:solidFill>
              </a:rPr>
              <a:t>2                     t                      means</a:t>
            </a:r>
            <a:endParaRPr lang="en-US" sz="2800" b="1" dirty="0">
              <a:solidFill>
                <a:srgbClr val="0000FF"/>
              </a:solidFill>
            </a:endParaRPr>
          </a:p>
        </p:txBody>
      </p:sp>
    </p:spTree>
    <p:extLst>
      <p:ext uri="{BB962C8B-B14F-4D97-AF65-F5344CB8AC3E}">
        <p14:creationId xmlns:p14="http://schemas.microsoft.com/office/powerpoint/2010/main" val="647951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28600"/>
            <a:ext cx="8534400" cy="553998"/>
          </a:xfrm>
          <a:prstGeom prst="rect">
            <a:avLst/>
          </a:prstGeom>
        </p:spPr>
        <p:txBody>
          <a:bodyPr wrap="square">
            <a:spAutoFit/>
          </a:bodyPr>
          <a:lstStyle/>
          <a:p>
            <a:r>
              <a:rPr lang="en-US" sz="3000" b="1" u="sng" dirty="0" smtClean="0">
                <a:solidFill>
                  <a:srgbClr val="0000FF"/>
                </a:solidFill>
                <a:effectLst/>
                <a:latin typeface="Komika Axis"/>
                <a:ea typeface="Times New Roman"/>
              </a:rPr>
              <a:t>CONDITIONS:           Boys                 Girls		</a:t>
            </a:r>
            <a:endParaRPr lang="en-US" sz="3000" b="1" u="sng" dirty="0">
              <a:solidFill>
                <a:srgbClr val="0000FF"/>
              </a:solidFill>
              <a:effectLst/>
              <a:latin typeface="Times New Roman"/>
              <a:ea typeface="Times New Roman"/>
            </a:endParaRPr>
          </a:p>
        </p:txBody>
      </p:sp>
      <p:sp>
        <p:nvSpPr>
          <p:cNvPr id="2" name="TextBox 1"/>
          <p:cNvSpPr txBox="1"/>
          <p:nvPr/>
        </p:nvSpPr>
        <p:spPr>
          <a:xfrm>
            <a:off x="152400" y="1193493"/>
            <a:ext cx="2057400" cy="4154984"/>
          </a:xfrm>
          <a:prstGeom prst="rect">
            <a:avLst/>
          </a:prstGeom>
          <a:noFill/>
        </p:spPr>
        <p:txBody>
          <a:bodyPr wrap="square" rtlCol="0">
            <a:spAutoFit/>
          </a:bodyPr>
          <a:lstStyle/>
          <a:p>
            <a:r>
              <a:rPr lang="en-US" sz="2400" dirty="0" smtClean="0"/>
              <a:t>Random:</a:t>
            </a:r>
          </a:p>
          <a:p>
            <a:endParaRPr lang="en-US" sz="2400" dirty="0"/>
          </a:p>
          <a:p>
            <a:endParaRPr lang="en-US" sz="2400" dirty="0" smtClean="0"/>
          </a:p>
          <a:p>
            <a:endParaRPr lang="en-US" sz="2400" dirty="0"/>
          </a:p>
          <a:p>
            <a:endParaRPr lang="en-US" sz="2400" dirty="0"/>
          </a:p>
          <a:p>
            <a:r>
              <a:rPr lang="en-US" sz="2400" dirty="0" smtClean="0"/>
              <a:t>Independence:</a:t>
            </a:r>
          </a:p>
          <a:p>
            <a:endParaRPr lang="en-US" sz="2400" dirty="0"/>
          </a:p>
          <a:p>
            <a:endParaRPr lang="en-US" sz="2400" dirty="0" smtClean="0"/>
          </a:p>
          <a:p>
            <a:endParaRPr lang="en-US" sz="2400" dirty="0" smtClean="0"/>
          </a:p>
          <a:p>
            <a:endParaRPr lang="en-US" sz="2400" dirty="0"/>
          </a:p>
          <a:p>
            <a:r>
              <a:rPr lang="en-US" sz="2400" dirty="0" smtClean="0"/>
              <a:t>Large Counts:</a:t>
            </a:r>
            <a:endParaRPr lang="en-US" sz="2400" dirty="0"/>
          </a:p>
        </p:txBody>
      </p:sp>
      <p:sp>
        <p:nvSpPr>
          <p:cNvPr id="3" name="TextBox 2"/>
          <p:cNvSpPr txBox="1"/>
          <p:nvPr/>
        </p:nvSpPr>
        <p:spPr>
          <a:xfrm>
            <a:off x="1982118" y="1197166"/>
            <a:ext cx="7162800" cy="646331"/>
          </a:xfrm>
          <a:prstGeom prst="rect">
            <a:avLst/>
          </a:prstGeom>
          <a:solidFill>
            <a:srgbClr val="FFFF00"/>
          </a:solidFill>
        </p:spPr>
        <p:txBody>
          <a:bodyPr wrap="square" rtlCol="0">
            <a:spAutoFit/>
          </a:bodyPr>
          <a:lstStyle/>
          <a:p>
            <a:r>
              <a:rPr lang="en-US" b="1" dirty="0" smtClean="0">
                <a:solidFill>
                  <a:srgbClr val="FF0000"/>
                </a:solidFill>
              </a:rPr>
              <a:t>The problem states a SRS of 	      	 The problem states a SRS of </a:t>
            </a:r>
          </a:p>
          <a:p>
            <a:r>
              <a:rPr lang="en-US" b="1" dirty="0">
                <a:solidFill>
                  <a:srgbClr val="FF0000"/>
                </a:solidFill>
              </a:rPr>
              <a:t>200 boys </a:t>
            </a:r>
            <a:r>
              <a:rPr lang="en-US" b="1" dirty="0" smtClean="0">
                <a:solidFill>
                  <a:srgbClr val="FF0000"/>
                </a:solidFill>
              </a:rPr>
              <a:t>was selected.                               150 girls was selected.</a:t>
            </a:r>
            <a:endParaRPr lang="en-US" b="1" dirty="0">
              <a:solidFill>
                <a:srgbClr val="FF0000"/>
              </a:solidFill>
            </a:endParaRPr>
          </a:p>
        </p:txBody>
      </p:sp>
      <p:sp>
        <p:nvSpPr>
          <p:cNvPr id="7" name="TextBox 6"/>
          <p:cNvSpPr txBox="1"/>
          <p:nvPr/>
        </p:nvSpPr>
        <p:spPr>
          <a:xfrm>
            <a:off x="2057629" y="4884975"/>
            <a:ext cx="7011777" cy="1477328"/>
          </a:xfrm>
          <a:prstGeom prst="rect">
            <a:avLst/>
          </a:prstGeom>
          <a:solidFill>
            <a:srgbClr val="FFFF00"/>
          </a:solidFill>
        </p:spPr>
        <p:txBody>
          <a:bodyPr wrap="square" rtlCol="0">
            <a:spAutoFit/>
          </a:bodyPr>
          <a:lstStyle/>
          <a:p>
            <a:r>
              <a:rPr lang="en-US" b="1" dirty="0">
                <a:solidFill>
                  <a:srgbClr val="FF0000"/>
                </a:solidFill>
              </a:rPr>
              <a:t>n = 200     200 </a:t>
            </a:r>
            <a:r>
              <a:rPr lang="en-US" b="1" u="sng" dirty="0">
                <a:solidFill>
                  <a:srgbClr val="FF0000"/>
                </a:solidFill>
              </a:rPr>
              <a:t>&gt;</a:t>
            </a:r>
            <a:r>
              <a:rPr lang="en-US" b="1" dirty="0">
                <a:solidFill>
                  <a:srgbClr val="FF0000"/>
                </a:solidFill>
              </a:rPr>
              <a:t> </a:t>
            </a:r>
            <a:r>
              <a:rPr lang="en-US" b="1" dirty="0" smtClean="0">
                <a:solidFill>
                  <a:srgbClr val="FF0000"/>
                </a:solidFill>
              </a:rPr>
              <a:t>30                                       n </a:t>
            </a:r>
            <a:r>
              <a:rPr lang="en-US" b="1" dirty="0">
                <a:solidFill>
                  <a:srgbClr val="FF0000"/>
                </a:solidFill>
              </a:rPr>
              <a:t>= </a:t>
            </a:r>
            <a:r>
              <a:rPr lang="en-US" b="1" dirty="0" smtClean="0">
                <a:solidFill>
                  <a:srgbClr val="FF0000"/>
                </a:solidFill>
              </a:rPr>
              <a:t>150     150 </a:t>
            </a:r>
            <a:r>
              <a:rPr lang="en-US" b="1" u="sng" dirty="0">
                <a:solidFill>
                  <a:srgbClr val="FF0000"/>
                </a:solidFill>
              </a:rPr>
              <a:t>&gt;</a:t>
            </a:r>
            <a:r>
              <a:rPr lang="en-US" b="1" dirty="0">
                <a:solidFill>
                  <a:srgbClr val="FF0000"/>
                </a:solidFill>
              </a:rPr>
              <a:t> 30	</a:t>
            </a:r>
            <a:endParaRPr lang="en-US" b="1" dirty="0" smtClean="0">
              <a:solidFill>
                <a:srgbClr val="FF0000"/>
              </a:solidFill>
            </a:endParaRPr>
          </a:p>
          <a:p>
            <a:r>
              <a:rPr lang="en-US" b="1" dirty="0" smtClean="0">
                <a:solidFill>
                  <a:srgbClr val="FF0000"/>
                </a:solidFill>
              </a:rPr>
              <a:t> CLT states the sample size is		CLT states the sample size is</a:t>
            </a:r>
          </a:p>
          <a:p>
            <a:r>
              <a:rPr lang="en-US" b="1" dirty="0">
                <a:solidFill>
                  <a:srgbClr val="FF0000"/>
                </a:solidFill>
              </a:rPr>
              <a:t>l</a:t>
            </a:r>
            <a:r>
              <a:rPr lang="en-US" b="1" dirty="0" smtClean="0">
                <a:solidFill>
                  <a:srgbClr val="FF0000"/>
                </a:solidFill>
              </a:rPr>
              <a:t>arge enough to consider                        large enough to use consider</a:t>
            </a:r>
          </a:p>
          <a:p>
            <a:r>
              <a:rPr lang="en-US" b="1" dirty="0">
                <a:solidFill>
                  <a:srgbClr val="FF0000"/>
                </a:solidFill>
              </a:rPr>
              <a:t>d</a:t>
            </a:r>
            <a:r>
              <a:rPr lang="en-US" b="1" dirty="0" smtClean="0">
                <a:solidFill>
                  <a:srgbClr val="FF0000"/>
                </a:solidFill>
              </a:rPr>
              <a:t>istribution approximately                    distribution approximately.                                 Normal.</a:t>
            </a:r>
            <a:r>
              <a:rPr lang="en-US" b="1" dirty="0">
                <a:solidFill>
                  <a:srgbClr val="FF0000"/>
                </a:solidFill>
              </a:rPr>
              <a:t>	</a:t>
            </a:r>
            <a:r>
              <a:rPr lang="en-US" b="1" dirty="0" smtClean="0">
                <a:solidFill>
                  <a:srgbClr val="FF0000"/>
                </a:solidFill>
              </a:rPr>
              <a:t>			</a:t>
            </a:r>
            <a:r>
              <a:rPr lang="en-US" b="1" dirty="0">
                <a:solidFill>
                  <a:srgbClr val="FF0000"/>
                </a:solidFill>
              </a:rPr>
              <a:t> Normal.</a:t>
            </a:r>
            <a:endParaRPr lang="en-US" b="1" dirty="0" smtClean="0">
              <a:solidFill>
                <a:srgbClr val="FF0000"/>
              </a:solidFill>
            </a:endParaRPr>
          </a:p>
        </p:txBody>
      </p:sp>
      <p:sp>
        <p:nvSpPr>
          <p:cNvPr id="8" name="TextBox 7"/>
          <p:cNvSpPr txBox="1"/>
          <p:nvPr/>
        </p:nvSpPr>
        <p:spPr>
          <a:xfrm>
            <a:off x="2209800" y="3041070"/>
            <a:ext cx="6859606" cy="923330"/>
          </a:xfrm>
          <a:prstGeom prst="rect">
            <a:avLst/>
          </a:prstGeom>
          <a:solidFill>
            <a:srgbClr val="FFFF00"/>
          </a:solidFill>
        </p:spPr>
        <p:txBody>
          <a:bodyPr wrap="square" rtlCol="0">
            <a:spAutoFit/>
          </a:bodyPr>
          <a:lstStyle/>
          <a:p>
            <a:r>
              <a:rPr lang="en-US" b="1" dirty="0" smtClean="0">
                <a:solidFill>
                  <a:srgbClr val="FF0000"/>
                </a:solidFill>
              </a:rPr>
              <a:t>population of all boys </a:t>
            </a:r>
            <a:r>
              <a:rPr lang="en-US" b="1" u="sng" dirty="0" smtClean="0">
                <a:solidFill>
                  <a:srgbClr val="FF0000"/>
                </a:solidFill>
              </a:rPr>
              <a:t>&gt;</a:t>
            </a:r>
            <a:r>
              <a:rPr lang="en-US" b="1" dirty="0" smtClean="0">
                <a:solidFill>
                  <a:srgbClr val="FF0000"/>
                </a:solidFill>
              </a:rPr>
              <a:t> 10(200)         population </a:t>
            </a:r>
            <a:r>
              <a:rPr lang="en-US" b="1" dirty="0">
                <a:solidFill>
                  <a:srgbClr val="FF0000"/>
                </a:solidFill>
              </a:rPr>
              <a:t>of all </a:t>
            </a:r>
            <a:r>
              <a:rPr lang="en-US" b="1" dirty="0" smtClean="0">
                <a:solidFill>
                  <a:srgbClr val="FF0000"/>
                </a:solidFill>
              </a:rPr>
              <a:t>girls </a:t>
            </a:r>
            <a:r>
              <a:rPr lang="en-US" b="1" u="sng" dirty="0">
                <a:solidFill>
                  <a:srgbClr val="FF0000"/>
                </a:solidFill>
              </a:rPr>
              <a:t>&gt;</a:t>
            </a:r>
            <a:r>
              <a:rPr lang="en-US" b="1" dirty="0">
                <a:solidFill>
                  <a:srgbClr val="FF0000"/>
                </a:solidFill>
              </a:rPr>
              <a:t> </a:t>
            </a:r>
            <a:r>
              <a:rPr lang="en-US" b="1" dirty="0" smtClean="0">
                <a:solidFill>
                  <a:srgbClr val="FF0000"/>
                </a:solidFill>
              </a:rPr>
              <a:t>10(150)</a:t>
            </a:r>
          </a:p>
          <a:p>
            <a:r>
              <a:rPr lang="en-US" b="1" dirty="0" smtClean="0">
                <a:solidFill>
                  <a:srgbClr val="FF0000"/>
                </a:solidFill>
              </a:rPr>
              <a:t>Condition met for independence.      Condition met for independence. 	      	</a:t>
            </a:r>
          </a:p>
        </p:txBody>
      </p:sp>
    </p:spTree>
    <p:extLst>
      <p:ext uri="{BB962C8B-B14F-4D97-AF65-F5344CB8AC3E}">
        <p14:creationId xmlns:p14="http://schemas.microsoft.com/office/powerpoint/2010/main" val="2505537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7" grpId="0" animBg="1"/>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1224</TotalTime>
  <Words>869</Words>
  <Application>Microsoft Office PowerPoint</Application>
  <PresentationFormat>On-screen Show (4:3)</PresentationFormat>
  <Paragraphs>117</Paragraphs>
  <Slides>15</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5" baseType="lpstr">
      <vt:lpstr>Aharoni</vt:lpstr>
      <vt:lpstr>Arial</vt:lpstr>
      <vt:lpstr>Calibri</vt:lpstr>
      <vt:lpstr>Comic Sans MS</vt:lpstr>
      <vt:lpstr>Komika Axis</vt:lpstr>
      <vt:lpstr>Symbol</vt:lpstr>
      <vt:lpstr>Times New Roman</vt:lpstr>
      <vt:lpstr>Wingdings</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dc:creator>
  <cp:lastModifiedBy>temp</cp:lastModifiedBy>
  <cp:revision>119</cp:revision>
  <dcterms:created xsi:type="dcterms:W3CDTF">2014-04-11T00:31:20Z</dcterms:created>
  <dcterms:modified xsi:type="dcterms:W3CDTF">2018-04-10T17:27:09Z</dcterms:modified>
</cp:coreProperties>
</file>