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6" r:id="rId13"/>
    <p:sldId id="289" r:id="rId14"/>
    <p:sldId id="267" r:id="rId15"/>
    <p:sldId id="308" r:id="rId16"/>
    <p:sldId id="302" r:id="rId17"/>
    <p:sldId id="268" r:id="rId18"/>
    <p:sldId id="269" r:id="rId19"/>
    <p:sldId id="270" r:id="rId20"/>
    <p:sldId id="271" r:id="rId21"/>
    <p:sldId id="272" r:id="rId22"/>
    <p:sldId id="297" r:id="rId23"/>
    <p:sldId id="273" r:id="rId24"/>
    <p:sldId id="275" r:id="rId25"/>
    <p:sldId id="301" r:id="rId26"/>
    <p:sldId id="276" r:id="rId27"/>
    <p:sldId id="284" r:id="rId28"/>
    <p:sldId id="278" r:id="rId29"/>
    <p:sldId id="298" r:id="rId30"/>
    <p:sldId id="293" r:id="rId31"/>
    <p:sldId id="294" r:id="rId32"/>
    <p:sldId id="295" r:id="rId33"/>
    <p:sldId id="304" r:id="rId34"/>
    <p:sldId id="305" r:id="rId35"/>
    <p:sldId id="306" r:id="rId36"/>
    <p:sldId id="307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33CC"/>
    <a:srgbClr val="006600"/>
    <a:srgbClr val="333300"/>
    <a:srgbClr val="FFCCFF"/>
    <a:srgbClr val="FFFFCC"/>
    <a:srgbClr val="008000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86" d="100"/>
          <a:sy n="8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B689E-33A2-44A1-B815-A26B2C38991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8D81E-3C8A-4B96-BB73-C63243930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2B59E-0DEC-47E3-9644-6E78B79A6AF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82B7-9441-4FAD-A272-7B9A37E5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1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3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5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1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8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79E4-5231-45FE-93DB-4955C85E1E0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3DAF-A2E0-4A2A-AA13-99F09961B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t0.gstatic.com/images?q=tbn:ANd9GcQ8z7FGgSt0kiD01lftQnOvNfqPkr7APMp_Q6Tc6DbOnBDeOLgtwgfTayT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6.wmf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7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9.png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wmf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png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52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9.w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57.wmf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1.png"/><Relationship Id="rId5" Type="http://schemas.openxmlformats.org/officeDocument/2006/relationships/image" Target="../media/image56.wmf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991600" cy="28007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effectLst/>
                <a:latin typeface="Jokerman" panose="04090605060D06020702" pitchFamily="82" charset="0"/>
                <a:ea typeface="Times New Roman"/>
              </a:rPr>
              <a:t>CONGRATULATIONS!!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  <a:effectLst/>
                <a:latin typeface="Jokerman" panose="04090605060D06020702" pitchFamily="82" charset="0"/>
                <a:ea typeface="Times New Roman"/>
              </a:rPr>
              <a:t>YOU HAVE REACHED THE FINAL OBJECTIVE OF THE COURSE</a:t>
            </a:r>
            <a:endParaRPr lang="en-US" sz="4400" dirty="0">
              <a:solidFill>
                <a:srgbClr val="0000FF"/>
              </a:solidFill>
              <a:effectLst/>
              <a:latin typeface="Jokerman" panose="04090605060D06020702" pitchFamily="82" charset="0"/>
              <a:ea typeface="Times New Roman"/>
            </a:endParaRPr>
          </a:p>
        </p:txBody>
      </p:sp>
      <p:pic>
        <p:nvPicPr>
          <p:cNvPr id="1026" name="Picture 2" descr="http://t0.gstatic.com/images?q=tbn:ANd9GcQ8z7FGgSt0kiD01lftQnOvNfqPkr7APMp_Q6Tc6DbOnBDeOLgtwgfTayTI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74" y="4009140"/>
            <a:ext cx="3452426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fire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" y="2590800"/>
            <a:ext cx="2641044" cy="198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ballo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90" y="243840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3207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0000FF"/>
                </a:solidFill>
                <a:latin typeface="Comic Sans MS"/>
                <a:ea typeface="Times New Roman"/>
              </a:rPr>
              <a:t>In class p. 745  </a:t>
            </a:r>
            <a:endParaRPr lang="en-US" sz="28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97675"/>
            <a:ext cx="6781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Times New Roman"/>
              </a:rPr>
              <a:t>#1a)			</a:t>
            </a:r>
            <a:endParaRPr lang="en-US" sz="2800" dirty="0" smtClean="0">
              <a:latin typeface="Comic Sans MS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omic Sans MS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latin typeface="Comic Sans MS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omic Sans MS"/>
                <a:ea typeface="Times New Roman"/>
              </a:rPr>
              <a:t>#</a:t>
            </a:r>
            <a:r>
              <a:rPr lang="en-US" sz="2800" dirty="0">
                <a:latin typeface="Comic Sans MS"/>
                <a:ea typeface="Times New Roman"/>
              </a:rPr>
              <a:t>1b)			    </a:t>
            </a:r>
            <a:endParaRPr lang="en-US" sz="2800" dirty="0">
              <a:latin typeface="Times New Roman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2800" dirty="0" smtClean="0">
                <a:latin typeface="Comic Sans MS"/>
                <a:ea typeface="Times New Roman"/>
                <a:cs typeface="Times New Roman"/>
              </a:rPr>
              <a:t>     #</a:t>
            </a:r>
            <a:r>
              <a:rPr lang="en-US" sz="2800" dirty="0">
                <a:latin typeface="Comic Sans MS"/>
                <a:ea typeface="Times New Roman"/>
                <a:cs typeface="Times New Roman"/>
              </a:rPr>
              <a:t>2a)			</a:t>
            </a:r>
            <a:endParaRPr lang="en-US" sz="2800" dirty="0" smtClean="0">
              <a:latin typeface="Comic Sans MS"/>
              <a:ea typeface="Times New Roman"/>
              <a:cs typeface="Times New Roman"/>
            </a:endParaRPr>
          </a:p>
          <a:p>
            <a:endParaRPr lang="en-US" sz="2800" dirty="0">
              <a:latin typeface="Comic Sans MS"/>
              <a:ea typeface="Times New Roman"/>
              <a:cs typeface="Times New Roman"/>
            </a:endParaRPr>
          </a:p>
          <a:p>
            <a:endParaRPr lang="en-US" sz="2800" dirty="0" smtClean="0">
              <a:latin typeface="Comic Sans MS"/>
              <a:ea typeface="Times New Roman"/>
              <a:cs typeface="Times New Roman"/>
            </a:endParaRPr>
          </a:p>
          <a:p>
            <a:r>
              <a:rPr lang="en-US" sz="2800" dirty="0"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2800" dirty="0" smtClean="0">
                <a:latin typeface="Comic Sans MS"/>
                <a:ea typeface="Times New Roman"/>
                <a:cs typeface="Times New Roman"/>
              </a:rPr>
              <a:t>   #</a:t>
            </a:r>
            <a:r>
              <a:rPr lang="en-US" sz="2800" dirty="0">
                <a:latin typeface="Comic Sans MS"/>
                <a:ea typeface="Times New Roman"/>
                <a:cs typeface="Times New Roman"/>
              </a:rPr>
              <a:t>2b)	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932441"/>
            <a:ext cx="4293026" cy="20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50" y="3019777"/>
            <a:ext cx="2141325" cy="99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97472"/>
              </p:ext>
            </p:extLst>
          </p:nvPr>
        </p:nvGraphicFramePr>
        <p:xfrm>
          <a:off x="2033337" y="1377919"/>
          <a:ext cx="2585230" cy="7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" name="Equation" r:id="rId5" imgW="876240" imgH="241200" progId="Equation.3">
                  <p:embed/>
                </p:oleObj>
              </mc:Choice>
              <mc:Fallback>
                <p:oleObj name="Equation" r:id="rId5" imgW="876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3337" y="1377919"/>
                        <a:ext cx="2585230" cy="711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63" y="2562873"/>
            <a:ext cx="35433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39583" y="3251958"/>
            <a:ext cx="586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1%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73" y="3099196"/>
            <a:ext cx="470728" cy="88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37" y="4267200"/>
            <a:ext cx="2555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007736"/>
              </p:ext>
            </p:extLst>
          </p:nvPr>
        </p:nvGraphicFramePr>
        <p:xfrm>
          <a:off x="1909763" y="2571750"/>
          <a:ext cx="28082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" name="Equation" r:id="rId10" imgW="952200" imgH="241200" progId="Equation.3">
                  <p:embed/>
                </p:oleObj>
              </mc:Choice>
              <mc:Fallback>
                <p:oleObj name="Equation" r:id="rId10" imgW="95220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2571750"/>
                        <a:ext cx="2808287" cy="711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876586"/>
              </p:ext>
            </p:extLst>
          </p:nvPr>
        </p:nvGraphicFramePr>
        <p:xfrm>
          <a:off x="2114786" y="3911600"/>
          <a:ext cx="28082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" name="Equation" r:id="rId12" imgW="952200" imgH="241200" progId="Equation.3">
                  <p:embed/>
                </p:oleObj>
              </mc:Choice>
              <mc:Fallback>
                <p:oleObj name="Equation" r:id="rId12" imgW="95220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786" y="3911600"/>
                        <a:ext cx="2808287" cy="711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649562"/>
              </p:ext>
            </p:extLst>
          </p:nvPr>
        </p:nvGraphicFramePr>
        <p:xfrm>
          <a:off x="2103497" y="5090502"/>
          <a:ext cx="28082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" name="Equation" r:id="rId14" imgW="952200" imgH="241200" progId="Equation.3">
                  <p:embed/>
                </p:oleObj>
              </mc:Choice>
              <mc:Fallback>
                <p:oleObj name="Equation" r:id="rId14" imgW="95220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97" y="5090502"/>
                        <a:ext cx="2808288" cy="711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6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93739"/>
            <a:ext cx="6232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00B050"/>
                </a:solidFill>
                <a:latin typeface="Comic Sans MS"/>
                <a:ea typeface="Times New Roman"/>
                <a:cs typeface="Times New Roman"/>
              </a:rPr>
              <a:t>Statistically Significant</a:t>
            </a:r>
            <a:r>
              <a:rPr lang="en-US" sz="4000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04800" y="767479"/>
            <a:ext cx="85779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006600"/>
                </a:solidFill>
                <a:latin typeface="Comic Sans MS"/>
                <a:ea typeface="Times New Roman"/>
                <a:cs typeface="Times New Roman"/>
              </a:rPr>
              <a:t>                                               </a:t>
            </a:r>
            <a:r>
              <a:rPr lang="en-US" sz="3200" dirty="0" smtClean="0">
                <a:solidFill>
                  <a:srgbClr val="FF66CC"/>
                </a:solidFill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Comic Sans MS"/>
                <a:ea typeface="Times New Roman"/>
                <a:cs typeface="Times New Roman"/>
              </a:rPr>
              <a:t>---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Comic Sans MS"/>
                <a:ea typeface="Times New Roman"/>
                <a:cs typeface="Times New Roman"/>
              </a:rPr>
              <a:t>p-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Times New Roman"/>
                <a:cs typeface="Times New Roman"/>
              </a:rPr>
              <a:t>value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200" dirty="0">
                <a:latin typeface="Comic Sans MS"/>
                <a:ea typeface="Times New Roman"/>
                <a:cs typeface="Times New Roman"/>
              </a:rPr>
              <a:t>is as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small</a:t>
            </a:r>
            <a:r>
              <a:rPr lang="en-US" sz="3200" dirty="0">
                <a:latin typeface="Comic Sans MS"/>
                <a:ea typeface="Times New Roman"/>
                <a:cs typeface="Times New Roman"/>
              </a:rPr>
              <a:t> or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smaller</a:t>
            </a:r>
            <a:r>
              <a:rPr lang="en-US" sz="3200" dirty="0">
                <a:latin typeface="Comic Sans MS"/>
                <a:ea typeface="Times New Roman"/>
                <a:cs typeface="Times New Roman"/>
              </a:rPr>
              <a:t> than specified </a:t>
            </a:r>
            <a:r>
              <a:rPr lang="el-GR" sz="4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sz="3200" dirty="0" smtClean="0"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200" dirty="0">
                <a:latin typeface="Comic Sans MS"/>
                <a:ea typeface="Times New Roman"/>
                <a:cs typeface="Times New Roman"/>
              </a:rPr>
              <a:t>level </a:t>
            </a:r>
            <a:endParaRPr lang="en-US" sz="3200" dirty="0"/>
          </a:p>
        </p:txBody>
      </p:sp>
      <p:pic>
        <p:nvPicPr>
          <p:cNvPr id="1026" name="Picture 2" descr="p_va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3581400" cy="26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_va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13" y="161367"/>
            <a:ext cx="3581400" cy="26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07" y="3207707"/>
            <a:ext cx="3288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Larger p-value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613" y="3290029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evidence to </a:t>
            </a:r>
            <a:r>
              <a:rPr lang="en-US" sz="3200" b="1" dirty="0">
                <a:solidFill>
                  <a:srgbClr val="FF0000"/>
                </a:solidFill>
              </a:rPr>
              <a:t>fail to reject </a:t>
            </a: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; </a:t>
            </a:r>
            <a:r>
              <a:rPr lang="en-US" sz="3200" b="1" dirty="0" smtClean="0">
                <a:solidFill>
                  <a:srgbClr val="7030A0"/>
                </a:solidFill>
              </a:rPr>
              <a:t>though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not enough evidence to conclude H</a:t>
            </a:r>
            <a:r>
              <a:rPr lang="en-US" sz="3200" b="1" baseline="-25000" dirty="0" smtClean="0">
                <a:solidFill>
                  <a:srgbClr val="7030A0"/>
                </a:solidFill>
              </a:rPr>
              <a:t>a</a:t>
            </a:r>
            <a:endParaRPr lang="en-US" sz="3200" b="1" baseline="-250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7" y="5042773"/>
            <a:ext cx="347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Smaller p-value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6512" y="5042773"/>
            <a:ext cx="59474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Comic Sans MS"/>
                <a:ea typeface="Times New Roman"/>
                <a:cs typeface="Times New Roman"/>
              </a:rPr>
              <a:t>evidence </a:t>
            </a:r>
            <a:r>
              <a:rPr lang="en-US" sz="2800" dirty="0">
                <a:latin typeface="Comic Sans MS"/>
                <a:ea typeface="Times New Roman"/>
                <a:cs typeface="Times New Roman"/>
              </a:rPr>
              <a:t>to 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ea typeface="Times New Roman"/>
                <a:cs typeface="Times New Roman"/>
              </a:rPr>
              <a:t>reject 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ea typeface="Times New Roman"/>
                <a:cs typeface="Times New Roman"/>
              </a:rPr>
              <a:t>H</a:t>
            </a:r>
            <a:r>
              <a:rPr lang="en-US" sz="2800" b="1" baseline="-25000" dirty="0" smtClean="0">
                <a:solidFill>
                  <a:srgbClr val="008000"/>
                </a:solidFill>
                <a:latin typeface="Comic Sans MS"/>
                <a:ea typeface="Times New Roman"/>
                <a:cs typeface="Times New Roman"/>
              </a:rPr>
              <a:t>0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ea typeface="Times New Roman"/>
                <a:cs typeface="Times New Roman"/>
              </a:rPr>
              <a:t>;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Times New Roman"/>
                <a:cs typeface="Times New Roman"/>
              </a:rPr>
              <a:t>enough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Times New Roman"/>
                <a:cs typeface="Times New Roman"/>
              </a:rPr>
              <a:t>evidence to </a:t>
            </a:r>
            <a:r>
              <a:rPr lang="en-US" sz="2800" b="1" i="1" dirty="0" smtClean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possibly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ea typeface="Times New Roman"/>
                <a:cs typeface="Times New Roman"/>
              </a:rPr>
              <a:t> conclude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Times New Roman"/>
                <a:cs typeface="Times New Roman"/>
              </a:rPr>
              <a:t>H</a:t>
            </a:r>
            <a:r>
              <a:rPr lang="en-US" sz="2800" b="1" baseline="-25000" dirty="0" smtClean="0">
                <a:solidFill>
                  <a:srgbClr val="0000FF"/>
                </a:solidFill>
                <a:latin typeface="Comic Sans MS"/>
                <a:ea typeface="Times New Roman"/>
                <a:cs typeface="Times New Roman"/>
              </a:rPr>
              <a:t>a</a:t>
            </a:r>
            <a:endParaRPr lang="en-US" sz="2800" b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4000"/>
            <a:ext cx="720785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65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333" y="533400"/>
            <a:ext cx="807720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omic Sans MS"/>
                <a:ea typeface="Times New Roman"/>
              </a:rPr>
              <a:t>NEVER</a:t>
            </a:r>
            <a:r>
              <a:rPr lang="en-US" sz="4000" dirty="0">
                <a:solidFill>
                  <a:srgbClr val="FF0000"/>
                </a:solidFill>
                <a:latin typeface="Comic Sans MS"/>
                <a:ea typeface="Times New Roman"/>
              </a:rPr>
              <a:t> </a:t>
            </a:r>
            <a:r>
              <a:rPr lang="en-US" sz="4000" b="1" dirty="0">
                <a:latin typeface="Comic Sans MS"/>
                <a:ea typeface="Times New Roman"/>
              </a:rPr>
              <a:t>“ACCEPT” </a:t>
            </a:r>
            <a:r>
              <a:rPr lang="en-US" sz="4000" b="1" dirty="0">
                <a:solidFill>
                  <a:srgbClr val="008000"/>
                </a:solidFill>
                <a:latin typeface="Comic Sans MS"/>
                <a:ea typeface="Times New Roman"/>
              </a:rPr>
              <a:t>H</a:t>
            </a:r>
            <a:r>
              <a:rPr lang="en-US" sz="4000" b="1" baseline="-25000" dirty="0">
                <a:solidFill>
                  <a:srgbClr val="008000"/>
                </a:solidFill>
                <a:latin typeface="Comic Sans MS"/>
                <a:ea typeface="Times New Roman"/>
              </a:rPr>
              <a:t>0</a:t>
            </a:r>
            <a:endParaRPr lang="en-US" sz="4000" b="1" dirty="0">
              <a:solidFill>
                <a:srgbClr val="008000"/>
              </a:solidFill>
              <a:latin typeface="Times New Roman"/>
              <a:ea typeface="Times New Roman"/>
            </a:endParaRPr>
          </a:p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omic Sans MS"/>
                <a:ea typeface="Times New Roman"/>
              </a:rPr>
              <a:t> </a:t>
            </a:r>
            <a:endParaRPr lang="en-US" sz="4000" dirty="0">
              <a:latin typeface="Times New Roman"/>
              <a:ea typeface="Times New Roman"/>
            </a:endParaRPr>
          </a:p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FF"/>
                </a:solidFill>
                <a:latin typeface="Comic Sans MS"/>
                <a:ea typeface="Times New Roman"/>
              </a:rPr>
              <a:t>ONLY</a:t>
            </a:r>
            <a:r>
              <a:rPr lang="en-US" sz="4000" dirty="0">
                <a:solidFill>
                  <a:srgbClr val="00B0F0"/>
                </a:solidFill>
                <a:latin typeface="Comic Sans MS"/>
                <a:ea typeface="Times New Roman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Comic Sans MS"/>
                <a:ea typeface="Times New Roman"/>
              </a:rPr>
              <a:t>“FAIL </a:t>
            </a:r>
            <a:r>
              <a:rPr lang="en-US" sz="4000" b="1" dirty="0">
                <a:solidFill>
                  <a:srgbClr val="C00000"/>
                </a:solidFill>
                <a:latin typeface="Comic Sans MS"/>
                <a:ea typeface="Times New Roman"/>
              </a:rPr>
              <a:t>TO REJECT </a:t>
            </a:r>
            <a:r>
              <a:rPr lang="en-US" sz="4000" b="1" dirty="0" smtClean="0">
                <a:solidFill>
                  <a:srgbClr val="C00000"/>
                </a:solidFill>
                <a:latin typeface="Comic Sans MS"/>
                <a:ea typeface="Times New Roman"/>
              </a:rPr>
              <a:t>IT”</a:t>
            </a:r>
            <a:endParaRPr lang="en-US" sz="40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257" y="2931692"/>
            <a:ext cx="67088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Burden of Proof </a:t>
            </a:r>
            <a:r>
              <a:rPr lang="en-US" sz="4000" dirty="0">
                <a:latin typeface="Comic Sans MS"/>
                <a:ea typeface="Times New Roman"/>
                <a:cs typeface="Times New Roman"/>
              </a:rPr>
              <a:t>lies on </a:t>
            </a:r>
            <a:r>
              <a:rPr lang="en-US" sz="4000" b="1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H</a:t>
            </a:r>
            <a:r>
              <a:rPr lang="en-US" sz="4000" b="1" baseline="-25000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a</a:t>
            </a:r>
            <a:r>
              <a:rPr lang="en-US" sz="4000" dirty="0">
                <a:latin typeface="Comic Sans MS"/>
                <a:ea typeface="Times New Roman"/>
                <a:cs typeface="Times New Roman"/>
              </a:rPr>
              <a:t>.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79711" y="4114800"/>
            <a:ext cx="7931980" cy="646331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8000"/>
                </a:solidFill>
                <a:latin typeface="Comic Sans MS"/>
                <a:ea typeface="Times New Roman"/>
              </a:rPr>
              <a:t>H</a:t>
            </a:r>
            <a:r>
              <a:rPr lang="en-US" sz="3600" b="1" baseline="-25000" dirty="0">
                <a:solidFill>
                  <a:srgbClr val="008000"/>
                </a:solidFill>
                <a:latin typeface="Comic Sans MS"/>
                <a:ea typeface="Times New Roman"/>
              </a:rPr>
              <a:t>0</a:t>
            </a:r>
            <a:r>
              <a:rPr lang="en-US" sz="3600" b="1" dirty="0">
                <a:solidFill>
                  <a:srgbClr val="00FF00"/>
                </a:solidFill>
                <a:latin typeface="Comic Sans MS"/>
                <a:ea typeface="Times New Roman"/>
              </a:rPr>
              <a:t> </a:t>
            </a:r>
            <a:r>
              <a:rPr lang="en-US" sz="3600" b="1" dirty="0">
                <a:latin typeface="Comic Sans MS"/>
                <a:ea typeface="Times New Roman"/>
              </a:rPr>
              <a:t>is</a:t>
            </a:r>
            <a:r>
              <a:rPr lang="en-US" sz="3600" b="1" dirty="0">
                <a:solidFill>
                  <a:srgbClr val="0000FF"/>
                </a:solidFill>
                <a:latin typeface="Comic Sans MS"/>
                <a:ea typeface="Times New Roman"/>
              </a:rPr>
              <a:t> </a:t>
            </a:r>
            <a:r>
              <a:rPr lang="en-US" sz="3600" b="1" dirty="0">
                <a:solidFill>
                  <a:srgbClr val="008000"/>
                </a:solidFill>
                <a:latin typeface="Comic Sans MS"/>
                <a:ea typeface="Times New Roman"/>
              </a:rPr>
              <a:t>innocent</a:t>
            </a:r>
            <a:r>
              <a:rPr lang="en-US" sz="3600" b="1" dirty="0">
                <a:latin typeface="Comic Sans MS"/>
                <a:ea typeface="Times New Roman"/>
              </a:rPr>
              <a:t> until </a:t>
            </a:r>
            <a:r>
              <a:rPr lang="en-US" sz="3600" b="1" dirty="0">
                <a:solidFill>
                  <a:srgbClr val="008000"/>
                </a:solidFill>
                <a:latin typeface="Comic Sans MS"/>
                <a:ea typeface="Times New Roman"/>
              </a:rPr>
              <a:t>proven guilty</a:t>
            </a:r>
            <a:r>
              <a:rPr lang="en-US" sz="3600" b="1" dirty="0">
                <a:latin typeface="Comic Sans MS"/>
                <a:ea typeface="Times New Roman"/>
              </a:rPr>
              <a:t>.</a:t>
            </a:r>
            <a:endParaRPr lang="en-US" sz="3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38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Day 59 Agenda:</a:t>
            </a:r>
          </a:p>
          <a:p>
            <a:pPr algn="ctr"/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862888" cy="53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6153161" cy="6538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70" y="5943600"/>
            <a:ext cx="3019425" cy="504825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715000" y="3810000"/>
            <a:ext cx="2286000" cy="4572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46166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Comic Sans MS"/>
                <a:ea typeface="Calibri"/>
              </a:rPr>
              <a:t>AP STAT EXAM Scoring Rubric</a:t>
            </a:r>
            <a:r>
              <a:rPr lang="en-US" sz="2400" u="sng" dirty="0">
                <a:solidFill>
                  <a:srgbClr val="FF0000"/>
                </a:solidFill>
                <a:latin typeface="Comic Sans MS"/>
                <a:ea typeface="Calibri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Comic Sans MS"/>
                <a:ea typeface="Calibri"/>
              </a:rPr>
              <a:t>for Significance Testing</a:t>
            </a:r>
            <a:r>
              <a:rPr lang="en-US" sz="2400" u="sng" dirty="0">
                <a:solidFill>
                  <a:srgbClr val="FF0000"/>
                </a:solidFill>
                <a:latin typeface="Comic Sans MS"/>
                <a:ea typeface="Calibri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7" y="1219200"/>
            <a:ext cx="851550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9342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See Template for Significance Testing: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76" y="1295400"/>
            <a:ext cx="8001000" cy="38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86800" cy="45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38200"/>
            <a:ext cx="6705600" cy="1754326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33CC"/>
                </a:solidFill>
                <a:effectLst/>
                <a:latin typeface="Comic Sans MS"/>
                <a:ea typeface="Times New Roman"/>
              </a:rPr>
              <a:t>AP STAT</a:t>
            </a:r>
            <a:endParaRPr lang="en-US" sz="3600" dirty="0" smtClean="0">
              <a:solidFill>
                <a:srgbClr val="FF33CC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Section 12.1: Tests of Population Means</a:t>
            </a:r>
            <a:endParaRPr lang="en-US" sz="36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352800"/>
            <a:ext cx="8382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/>
                <a:latin typeface="Comic Sans MS"/>
                <a:ea typeface="Times New Roman"/>
              </a:rPr>
              <a:t>EQ: 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What is the difference between a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one-sided hypothesis test 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and a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two-sided hypothesis test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?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429625" cy="32004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81000" y="3276600"/>
            <a:ext cx="685800" cy="685800"/>
          </a:xfrm>
          <a:prstGeom prst="star5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52622"/>
            <a:ext cx="535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514350" algn="l"/>
              </a:tabLst>
            </a:pPr>
            <a:r>
              <a:rPr lang="en-US" sz="2800" dirty="0">
                <a:latin typeface="Comic Sans MS"/>
                <a:ea typeface="Times New Roman"/>
              </a:rPr>
              <a:t>In class p. 754  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ea typeface="Times New Roman"/>
              </a:rPr>
              <a:t>Use Handout</a:t>
            </a:r>
            <a:endParaRPr lang="en-US" sz="2800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560" y="938173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Times New Roman"/>
              </a:rPr>
              <a:t>#5   </a:t>
            </a:r>
            <a:r>
              <a:rPr lang="en-US" sz="2800" dirty="0">
                <a:solidFill>
                  <a:srgbClr val="FF0000"/>
                </a:solidFill>
                <a:latin typeface="Comic Sans MS"/>
                <a:ea typeface="Times New Roman"/>
              </a:rPr>
              <a:t>(I will give you the summary statistics.)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990" y="148832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State: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6376" y="2095491"/>
            <a:ext cx="8435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 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baseline="-25000" dirty="0"/>
          </a:p>
          <a:p>
            <a:endParaRPr lang="en-US" sz="2400" baseline="-250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endParaRPr lang="en-US" sz="2400" baseline="-25000" dirty="0" smtClean="0"/>
          </a:p>
          <a:p>
            <a:endParaRPr lang="en-US" sz="2400" baseline="-250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 </a:t>
            </a:r>
            <a:r>
              <a:rPr lang="en-US" sz="2400" b="1" dirty="0" smtClean="0">
                <a:solidFill>
                  <a:srgbClr val="FF0000"/>
                </a:solidFill>
              </a:rPr>
              <a:t>:  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aseline="-25000" dirty="0"/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endParaRPr lang="en-US" sz="2400" baseline="-25000" dirty="0"/>
          </a:p>
          <a:p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878" y="2139744"/>
            <a:ext cx="182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µ = 1200 mg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0878" y="2835807"/>
            <a:ext cx="182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µ &lt; 1200 mg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9269" y="3572818"/>
            <a:ext cx="720887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 true mean calcium intake for females 18 to 24 years old is 1200 mg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878" y="4772321"/>
            <a:ext cx="773164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 mean </a:t>
            </a:r>
            <a:r>
              <a:rPr lang="en-US" sz="2400" b="1" dirty="0">
                <a:solidFill>
                  <a:srgbClr val="0000FF"/>
                </a:solidFill>
              </a:rPr>
              <a:t>calcium intake for females 18 to 24 years is </a:t>
            </a:r>
            <a:r>
              <a:rPr lang="en-US" sz="2400" b="1" dirty="0" smtClean="0">
                <a:solidFill>
                  <a:srgbClr val="0000FF"/>
                </a:solidFill>
              </a:rPr>
              <a:t>less than 1200 mg</a:t>
            </a:r>
          </a:p>
        </p:txBody>
      </p:sp>
    </p:spTree>
    <p:extLst>
      <p:ext uri="{BB962C8B-B14F-4D97-AF65-F5344CB8AC3E}">
        <p14:creationId xmlns:p14="http://schemas.microsoft.com/office/powerpoint/2010/main" val="7509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52622"/>
            <a:ext cx="5913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514350" algn="l"/>
              </a:tabLst>
            </a:pPr>
            <a:r>
              <a:rPr lang="en-US" sz="2800" dirty="0">
                <a:latin typeface="Comic Sans MS"/>
                <a:ea typeface="Times New Roman"/>
              </a:rPr>
              <a:t>In class p. 754  Follow Template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560" y="938173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/>
                <a:ea typeface="Times New Roman"/>
              </a:rPr>
              <a:t>#5   </a:t>
            </a:r>
            <a:r>
              <a:rPr lang="en-US" sz="2800" dirty="0">
                <a:solidFill>
                  <a:srgbClr val="FF0000"/>
                </a:solidFill>
                <a:latin typeface="Comic Sans MS"/>
                <a:ea typeface="Times New Roman"/>
              </a:rPr>
              <a:t>(I will give you the summary statistics.)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55434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Choice of Test: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099" y="209482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Parameter of Interest: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860" y="2625874"/>
            <a:ext cx="8305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µ</a:t>
            </a:r>
            <a:r>
              <a:rPr lang="en-US" sz="2400" b="1" dirty="0" smtClean="0">
                <a:solidFill>
                  <a:srgbClr val="0000FF"/>
                </a:solidFill>
              </a:rPr>
              <a:t> = true population mean daily calcium intake for women age 18 </a:t>
            </a:r>
            <a:r>
              <a:rPr lang="en-US" sz="2400" b="1" dirty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o 24 years old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4272515"/>
            <a:ext cx="36957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1-sample </a:t>
            </a:r>
            <a:r>
              <a:rPr lang="en-US" sz="2400" b="1" i="1" dirty="0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-test </a:t>
            </a:r>
            <a:r>
              <a:rPr lang="en-US" sz="2400" b="1" dirty="0" smtClean="0">
                <a:solidFill>
                  <a:srgbClr val="0000FF"/>
                </a:solidFill>
              </a:rPr>
              <a:t>for </a:t>
            </a:r>
            <a:r>
              <a:rPr lang="en-US" sz="2400" b="1" dirty="0" smtClean="0">
                <a:solidFill>
                  <a:srgbClr val="FF0000"/>
                </a:solidFill>
              </a:rPr>
              <a:t>means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5480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Plan: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56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705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Conditions: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453" y="697468"/>
            <a:ext cx="819003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Randomness --- The problem does not state the 38 women were randomly selected. However no reason to assume these women are not representative of </a:t>
            </a:r>
            <a:r>
              <a:rPr lang="en-US" sz="2400" b="1" smtClean="0">
                <a:solidFill>
                  <a:srgbClr val="0000FF"/>
                </a:solidFill>
              </a:rPr>
              <a:t>population of </a:t>
            </a:r>
            <a:r>
              <a:rPr lang="en-US" sz="2400" b="1" dirty="0" smtClean="0">
                <a:solidFill>
                  <a:srgbClr val="0000FF"/>
                </a:solidFill>
              </a:rPr>
              <a:t>all women 18 to 24 </a:t>
            </a:r>
            <a:r>
              <a:rPr lang="en-US" sz="2400" b="1" smtClean="0">
                <a:solidFill>
                  <a:srgbClr val="0000FF"/>
                </a:solidFill>
              </a:rPr>
              <a:t>years old.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628" y="2676543"/>
            <a:ext cx="827168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Independence --- all women age 18 to 24 </a:t>
            </a:r>
            <a:r>
              <a:rPr lang="en-US" sz="2400" b="1" u="sng" dirty="0" smtClean="0">
                <a:solidFill>
                  <a:srgbClr val="0000FF"/>
                </a:solidFill>
              </a:rPr>
              <a:t>&gt;</a:t>
            </a:r>
            <a:r>
              <a:rPr lang="en-US" sz="2400" b="1" dirty="0" smtClean="0">
                <a:solidFill>
                  <a:srgbClr val="0000FF"/>
                </a:solidFill>
              </a:rPr>
              <a:t> 10(38)</a:t>
            </a:r>
          </a:p>
          <a:p>
            <a:pPr lvl="4"/>
            <a:r>
              <a:rPr lang="en-US" sz="2400" b="1" dirty="0" smtClean="0">
                <a:solidFill>
                  <a:srgbClr val="0000FF"/>
                </a:solidFill>
              </a:rPr>
              <a:t>                           Condition met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075" y="4343400"/>
            <a:ext cx="804308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Large Counts  ---  n = </a:t>
            </a:r>
            <a:r>
              <a:rPr lang="en-US" sz="2400" b="1" dirty="0">
                <a:solidFill>
                  <a:srgbClr val="0000FF"/>
                </a:solidFill>
              </a:rPr>
              <a:t>38     38 </a:t>
            </a:r>
            <a:r>
              <a:rPr lang="en-US" sz="2400" b="1" u="sng" dirty="0">
                <a:solidFill>
                  <a:srgbClr val="0000FF"/>
                </a:solidFill>
              </a:rPr>
              <a:t>&gt;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30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                 CLT says sample size large enough to use</a:t>
            </a:r>
          </a:p>
          <a:p>
            <a:pPr lvl="4"/>
            <a:r>
              <a:rPr lang="en-US" sz="2400" b="1" dirty="0" smtClean="0">
                <a:solidFill>
                  <a:srgbClr val="0000FF"/>
                </a:solidFill>
              </a:rPr>
              <a:t>Normal approximation.</a:t>
            </a:r>
          </a:p>
        </p:txBody>
      </p:sp>
    </p:spTree>
    <p:extLst>
      <p:ext uri="{BB962C8B-B14F-4D97-AF65-F5344CB8AC3E}">
        <p14:creationId xmlns:p14="http://schemas.microsoft.com/office/powerpoint/2010/main" val="28207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799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Calculations: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990349"/>
              </p:ext>
            </p:extLst>
          </p:nvPr>
        </p:nvGraphicFramePr>
        <p:xfrm>
          <a:off x="469605" y="706406"/>
          <a:ext cx="83153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8" name="Equation" r:id="rId3" imgW="3695400" imgH="660240" progId="Equation.3">
                  <p:embed/>
                </p:oleObj>
              </mc:Choice>
              <mc:Fallback>
                <p:oleObj name="Equation" r:id="rId3" imgW="369540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605" y="706406"/>
                        <a:ext cx="8315325" cy="1485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74982"/>
              </p:ext>
            </p:extLst>
          </p:nvPr>
        </p:nvGraphicFramePr>
        <p:xfrm>
          <a:off x="494414" y="2311251"/>
          <a:ext cx="3257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" name="Equation" r:id="rId5" imgW="1447560" imgH="431640" progId="Equation.3">
                  <p:embed/>
                </p:oleObj>
              </mc:Choice>
              <mc:Fallback>
                <p:oleObj name="Equation" r:id="rId5" imgW="1447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414" y="2311251"/>
                        <a:ext cx="3257550" cy="971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293724"/>
              </p:ext>
            </p:extLst>
          </p:nvPr>
        </p:nvGraphicFramePr>
        <p:xfrm>
          <a:off x="3753736" y="2447829"/>
          <a:ext cx="2085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" name="Equation" r:id="rId7" imgW="927000" imgH="215640" progId="Equation.3">
                  <p:embed/>
                </p:oleObj>
              </mc:Choice>
              <mc:Fallback>
                <p:oleObj name="Equation" r:id="rId7" imgW="9270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3736" y="2447829"/>
                        <a:ext cx="2085975" cy="485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33059"/>
              </p:ext>
            </p:extLst>
          </p:nvPr>
        </p:nvGraphicFramePr>
        <p:xfrm>
          <a:off x="5839711" y="2490691"/>
          <a:ext cx="1485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1" name="Equation" r:id="rId9" imgW="660240" imgH="177480" progId="Equation.3">
                  <p:embed/>
                </p:oleObj>
              </mc:Choice>
              <mc:Fallback>
                <p:oleObj name="Equation" r:id="rId9" imgW="6602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39711" y="2490691"/>
                        <a:ext cx="1485900" cy="400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" y="3564875"/>
            <a:ext cx="1905000" cy="1780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3189" y="3574694"/>
            <a:ext cx="2155378" cy="17707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8863" y="3574694"/>
            <a:ext cx="2095418" cy="1857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605" y="867793"/>
            <a:ext cx="3582286" cy="678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2667" y="3564875"/>
            <a:ext cx="2405063" cy="20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0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799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Calculations: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990349"/>
              </p:ext>
            </p:extLst>
          </p:nvPr>
        </p:nvGraphicFramePr>
        <p:xfrm>
          <a:off x="469605" y="706406"/>
          <a:ext cx="83153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" name="Equation" r:id="rId3" imgW="3695400" imgH="660240" progId="Equation.3">
                  <p:embed/>
                </p:oleObj>
              </mc:Choice>
              <mc:Fallback>
                <p:oleObj name="Equation" r:id="rId3" imgW="369540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605" y="706406"/>
                        <a:ext cx="8315325" cy="1485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74982"/>
              </p:ext>
            </p:extLst>
          </p:nvPr>
        </p:nvGraphicFramePr>
        <p:xfrm>
          <a:off x="494414" y="2311251"/>
          <a:ext cx="3257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" name="Equation" r:id="rId5" imgW="1447560" imgH="431640" progId="Equation.3">
                  <p:embed/>
                </p:oleObj>
              </mc:Choice>
              <mc:Fallback>
                <p:oleObj name="Equation" r:id="rId5" imgW="1447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414" y="2311251"/>
                        <a:ext cx="3257550" cy="971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10938"/>
              </p:ext>
            </p:extLst>
          </p:nvPr>
        </p:nvGraphicFramePr>
        <p:xfrm>
          <a:off x="685800" y="3581400"/>
          <a:ext cx="3257551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" name="Equation" r:id="rId7" imgW="1447560" imgH="215640" progId="Equation.3">
                  <p:embed/>
                </p:oleObj>
              </mc:Choice>
              <mc:Fallback>
                <p:oleObj name="Equation" r:id="rId7" imgW="1447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3257551" cy="485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395" y="3505200"/>
            <a:ext cx="3505200" cy="1628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4867275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-3.95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Conclusion: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7102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Since the </a:t>
            </a:r>
            <a:r>
              <a:rPr lang="en-US" sz="3200" i="1" dirty="0" smtClean="0">
                <a:solidFill>
                  <a:srgbClr val="FF0000"/>
                </a:solidFill>
              </a:rPr>
              <a:t>p-</a:t>
            </a:r>
            <a:r>
              <a:rPr lang="en-US" sz="3200" dirty="0" smtClean="0">
                <a:solidFill>
                  <a:srgbClr val="FF0000"/>
                </a:solidFill>
              </a:rPr>
              <a:t>value of 0.00017 </a:t>
            </a:r>
            <a:r>
              <a:rPr lang="en-US" sz="3200" dirty="0" smtClean="0"/>
              <a:t>is </a:t>
            </a:r>
            <a:r>
              <a:rPr lang="en-US" sz="3200" dirty="0" smtClean="0">
                <a:solidFill>
                  <a:srgbClr val="FF3300"/>
                </a:solidFill>
              </a:rPr>
              <a:t>less</a:t>
            </a:r>
            <a:r>
              <a:rPr lang="en-US" sz="3200" dirty="0" smtClean="0"/>
              <a:t> than the </a:t>
            </a:r>
            <a:r>
              <a:rPr lang="en-US" sz="3200" dirty="0" smtClean="0">
                <a:solidFill>
                  <a:srgbClr val="FF0000"/>
                </a:solidFill>
              </a:rPr>
              <a:t>significance level </a:t>
            </a:r>
            <a:r>
              <a:rPr lang="el-GR" sz="3200" dirty="0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</a:rPr>
              <a:t> = 0.05</a:t>
            </a:r>
            <a:r>
              <a:rPr lang="en-US" sz="3200" dirty="0" smtClean="0"/>
              <a:t>, we have evidence to </a:t>
            </a:r>
            <a:r>
              <a:rPr lang="en-US" sz="3200" dirty="0" smtClean="0">
                <a:solidFill>
                  <a:srgbClr val="FF0000"/>
                </a:solidFill>
              </a:rPr>
              <a:t>reject the null hypothesis. </a:t>
            </a:r>
            <a:r>
              <a:rPr lang="en-US" sz="3200" dirty="0" smtClean="0"/>
              <a:t>We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have evidence that it </a:t>
            </a:r>
            <a:r>
              <a:rPr lang="en-US" sz="3200" dirty="0" smtClean="0">
                <a:solidFill>
                  <a:srgbClr val="FF0000"/>
                </a:solidFill>
              </a:rPr>
              <a:t>may be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plausible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for </a:t>
            </a:r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true mean </a:t>
            </a:r>
            <a:r>
              <a:rPr lang="en-US" sz="3200" dirty="0" smtClean="0">
                <a:solidFill>
                  <a:srgbClr val="FF0000"/>
                </a:solidFill>
              </a:rPr>
              <a:t>daily caloric intake of calcium </a:t>
            </a:r>
            <a:r>
              <a:rPr lang="en-US" sz="3200" dirty="0" smtClean="0">
                <a:solidFill>
                  <a:srgbClr val="FF0000"/>
                </a:solidFill>
              </a:rPr>
              <a:t>for women 18 to 24 years old to </a:t>
            </a:r>
            <a:r>
              <a:rPr lang="en-US" sz="3200" dirty="0" smtClean="0">
                <a:solidFill>
                  <a:srgbClr val="FF0000"/>
                </a:solidFill>
              </a:rPr>
              <a:t>be less than 1200 mg</a:t>
            </a:r>
            <a:r>
              <a:rPr lang="en-US" sz="3200" dirty="0" smtClean="0"/>
              <a:t>. Our data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are</a:t>
            </a:r>
            <a:r>
              <a:rPr lang="en-US" sz="3200" dirty="0" smtClean="0">
                <a:solidFill>
                  <a:srgbClr val="FF0000"/>
                </a:solidFill>
              </a:rPr>
              <a:t> statistically significant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62025"/>
              </p:ext>
            </p:extLst>
          </p:nvPr>
        </p:nvGraphicFramePr>
        <p:xfrm>
          <a:off x="457200" y="533400"/>
          <a:ext cx="3257551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3" imgW="1447560" imgH="215640" progId="Equation.3">
                  <p:embed/>
                </p:oleObj>
              </mc:Choice>
              <mc:Fallback>
                <p:oleObj name="Equation" r:id="rId3" imgW="1447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33400"/>
                        <a:ext cx="3257551" cy="485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0296"/>
            <a:ext cx="3295650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67" y="5943600"/>
            <a:ext cx="893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*** NOTE: The conclusion must be written in context of </a:t>
            </a:r>
            <a:r>
              <a:rPr lang="en-US" sz="2000" b="1" dirty="0" smtClean="0">
                <a:solidFill>
                  <a:srgbClr val="7030A0"/>
                </a:solidFill>
              </a:rPr>
              <a:t>the </a:t>
            </a:r>
            <a:r>
              <a:rPr lang="en-US" sz="2000" b="1" dirty="0" smtClean="0">
                <a:solidFill>
                  <a:srgbClr val="D60093"/>
                </a:solidFill>
              </a:rPr>
              <a:t>alternative</a:t>
            </a:r>
            <a:r>
              <a:rPr lang="en-US" sz="2000" b="1" dirty="0" smtClean="0">
                <a:solidFill>
                  <a:srgbClr val="7030A0"/>
                </a:solidFill>
              </a:rPr>
              <a:t> hypothesis</a:t>
            </a:r>
            <a:r>
              <a:rPr lang="en-US" sz="20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21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" y="246929"/>
            <a:ext cx="88818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Practice Worksheet #4: Mean Difference (Matched Pairs)</a:t>
            </a:r>
            <a:endParaRPr lang="en-US" sz="2800" b="1" dirty="0">
              <a:solidFill>
                <a:srgbClr val="0066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0" y="4191000"/>
            <a:ext cx="8343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5" y="1201036"/>
            <a:ext cx="8629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5791200" y="2971800"/>
            <a:ext cx="1752600" cy="2286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0436"/>
            <a:ext cx="2919735" cy="24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541601"/>
            <a:ext cx="68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</a:rPr>
              <a:t>.7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.2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.9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.8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.6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.7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.9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.1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60" y="2895600"/>
            <a:ext cx="8593873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290697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difference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3368638"/>
            <a:ext cx="391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  (</a:t>
            </a:r>
            <a:r>
              <a:rPr lang="en-US" sz="2400" dirty="0" smtClean="0">
                <a:solidFill>
                  <a:srgbClr val="0000FF"/>
                </a:solidFill>
              </a:rPr>
              <a:t>“there is no difference”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409142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difference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3448" y="4547399"/>
            <a:ext cx="526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reater than 0  (</a:t>
            </a:r>
            <a:r>
              <a:rPr lang="en-US" sz="2400" dirty="0" smtClean="0">
                <a:solidFill>
                  <a:srgbClr val="0000FF"/>
                </a:solidFill>
              </a:rPr>
              <a:t>“ring finger is longer              		    than index finger”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519035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415" y="573496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&gt;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602468"/>
            <a:ext cx="16643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L1       L2       L3</a:t>
            </a:r>
            <a:endParaRPr 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5" grpId="0"/>
      <p:bldP spid="16" grpId="0"/>
      <p:bldP spid="18" grpId="0"/>
      <p:bldP spid="1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0436"/>
            <a:ext cx="2919735" cy="24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457200"/>
            <a:ext cx="68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</a:rPr>
              <a:t>.7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.2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.9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.8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.6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.7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.9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.1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864" y="2867247"/>
            <a:ext cx="32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Parameter of Interest: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7924800" cy="71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600" y="330824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difference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073" y="4343400"/>
            <a:ext cx="32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Choice of Test: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3" y="5029200"/>
            <a:ext cx="5449187" cy="71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7306" y="492531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means       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820" y="3911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  <a:highlight>
                  <a:srgbClr val="FFFF00"/>
                </a:highlight>
                <a:latin typeface="Comic Sans MS"/>
                <a:ea typeface="Times New Roman"/>
              </a:rPr>
              <a:t>RECALL:</a:t>
            </a:r>
            <a:r>
              <a:rPr lang="en-US" sz="2800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2800" b="1" u="sng" dirty="0">
                <a:solidFill>
                  <a:srgbClr val="FF3399"/>
                </a:solidFill>
                <a:latin typeface="Comic Sans MS"/>
                <a:ea typeface="Times New Roman"/>
              </a:rPr>
              <a:t>Statistical Inference Part </a:t>
            </a:r>
            <a:r>
              <a:rPr lang="en-US" sz="2800" b="1" u="sng" dirty="0" smtClean="0">
                <a:solidFill>
                  <a:srgbClr val="FF3399"/>
                </a:solidFill>
                <a:latin typeface="Comic Sans MS"/>
                <a:ea typeface="Times New Roman"/>
              </a:rPr>
              <a:t>I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8975" y="1630741"/>
            <a:ext cx="421942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Confidence Interval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362200"/>
            <a:ext cx="8001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20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3200" dirty="0" smtClean="0">
                <a:effectLst/>
                <a:latin typeface="Comic Sans MS"/>
              </a:rPr>
              <a:t>uses probability to </a:t>
            </a:r>
            <a:r>
              <a:rPr lang="en-US" sz="3200" i="1" u="sng" dirty="0" smtClean="0">
                <a:solidFill>
                  <a:srgbClr val="FF0000"/>
                </a:solidFill>
                <a:effectLst/>
                <a:latin typeface="Comic Sans MS"/>
              </a:rPr>
              <a:t>estimate</a:t>
            </a:r>
            <a:r>
              <a:rPr lang="en-US" sz="3200" dirty="0" smtClean="0">
                <a:effectLst/>
                <a:latin typeface="Comic Sans MS"/>
              </a:rPr>
              <a:t> a parameter point (</a:t>
            </a:r>
            <a:r>
              <a:rPr lang="en-US" sz="3200" dirty="0" smtClean="0">
                <a:solidFill>
                  <a:srgbClr val="CC6600"/>
                </a:solidFill>
                <a:effectLst/>
                <a:latin typeface="Comic Sans MS"/>
              </a:rPr>
              <a:t>µ</a:t>
            </a:r>
            <a:r>
              <a:rPr lang="en-US" sz="3200" dirty="0" smtClean="0">
                <a:effectLst/>
                <a:latin typeface="Comic Sans MS"/>
              </a:rPr>
              <a:t>  or </a:t>
            </a:r>
            <a:r>
              <a:rPr lang="en-US" sz="3200" i="1" dirty="0" smtClean="0">
                <a:solidFill>
                  <a:srgbClr val="00B050"/>
                </a:solidFill>
                <a:effectLst/>
                <a:latin typeface="Comic Sans MS"/>
              </a:rPr>
              <a:t>p</a:t>
            </a:r>
            <a:r>
              <a:rPr lang="en-US" sz="3200" dirty="0" smtClean="0">
                <a:effectLst/>
                <a:latin typeface="Comic Sans MS"/>
              </a:rPr>
              <a:t>) within an </a:t>
            </a:r>
            <a:r>
              <a:rPr lang="en-US" sz="3200" u="sng" dirty="0" smtClean="0">
                <a:solidFill>
                  <a:srgbClr val="FF0000"/>
                </a:solidFill>
                <a:effectLst/>
                <a:latin typeface="Comic Sans MS"/>
              </a:rPr>
              <a:t>interval of values</a:t>
            </a:r>
            <a:endParaRPr lang="en-US" sz="32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82" y="4072620"/>
            <a:ext cx="1628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43" y="4001182"/>
            <a:ext cx="35433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9" y="5410200"/>
            <a:ext cx="2803859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231382"/>
            <a:ext cx="1316863" cy="12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65" y="130436"/>
            <a:ext cx="2919735" cy="24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001965"/>
            <a:ext cx="89916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Randomness</a:t>
            </a:r>
            <a:r>
              <a:rPr lang="en-US" sz="2800" dirty="0" smtClean="0">
                <a:solidFill>
                  <a:srgbClr val="FF0000"/>
                </a:solidFill>
              </a:rPr>
              <a:t> --- The problem states a SRS </a:t>
            </a:r>
            <a:r>
              <a:rPr lang="en-US" sz="2800" dirty="0">
                <a:solidFill>
                  <a:srgbClr val="FF0000"/>
                </a:solidFill>
              </a:rPr>
              <a:t>of 10 </a:t>
            </a:r>
            <a:r>
              <a:rPr lang="en-US" sz="2800" dirty="0" smtClean="0">
                <a:solidFill>
                  <a:srgbClr val="FF0000"/>
                </a:solidFill>
              </a:rPr>
              <a:t>females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en-US" sz="2800" dirty="0">
                <a:solidFill>
                  <a:srgbClr val="FF0000"/>
                </a:solidFill>
              </a:rPr>
              <a:t>was taken.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Independence</a:t>
            </a:r>
            <a:r>
              <a:rPr lang="en-US" sz="2800" dirty="0" smtClean="0">
                <a:solidFill>
                  <a:srgbClr val="FF0000"/>
                </a:solidFill>
              </a:rPr>
              <a:t> --- </a:t>
            </a:r>
            <a:r>
              <a:rPr lang="en-US" sz="2800" dirty="0">
                <a:solidFill>
                  <a:srgbClr val="FF0000"/>
                </a:solidFill>
              </a:rPr>
              <a:t>all adult female’s left hand </a:t>
            </a:r>
            <a:r>
              <a:rPr lang="en-US" sz="2800" u="sng" dirty="0">
                <a:solidFill>
                  <a:srgbClr val="FF0000"/>
                </a:solidFill>
              </a:rPr>
              <a:t>&gt;</a:t>
            </a:r>
            <a:r>
              <a:rPr lang="en-US" sz="2800" dirty="0">
                <a:solidFill>
                  <a:srgbClr val="FF0000"/>
                </a:solidFill>
              </a:rPr>
              <a:t> 10(10)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2800" dirty="0" smtClean="0">
                <a:solidFill>
                  <a:srgbClr val="0000FF"/>
                </a:solidFill>
              </a:rPr>
              <a:t>Condition met for independence.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Large Counts </a:t>
            </a:r>
            <a:r>
              <a:rPr lang="en-US" sz="2800" dirty="0" smtClean="0">
                <a:solidFill>
                  <a:srgbClr val="FF0000"/>
                </a:solidFill>
              </a:rPr>
              <a:t>--- The problem states the </a:t>
            </a:r>
            <a:r>
              <a:rPr lang="en-US" sz="2800" dirty="0">
                <a:solidFill>
                  <a:srgbClr val="FF0000"/>
                </a:solidFill>
              </a:rPr>
              <a:t>distribution of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                finger lengths is normal.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0" y="541601"/>
            <a:ext cx="68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</a:rPr>
              <a:t>.7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.2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.9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0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.8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.6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.7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.9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.1</a:t>
            </a:r>
          </a:p>
          <a:p>
            <a:r>
              <a:rPr lang="en-US" sz="1300" b="1" dirty="0" smtClean="0">
                <a:solidFill>
                  <a:srgbClr val="0000FF"/>
                </a:solidFill>
              </a:rPr>
              <a:t>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595" y="2510135"/>
            <a:ext cx="32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Conditions: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32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Test Statistic: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153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990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         </a:t>
            </a:r>
            <a:r>
              <a:rPr lang="en-US" sz="2400" i="1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      9           .52   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451356"/>
              </p:ext>
            </p:extLst>
          </p:nvPr>
        </p:nvGraphicFramePr>
        <p:xfrm>
          <a:off x="4800600" y="763290"/>
          <a:ext cx="14398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" name="Equation" r:id="rId4" imgW="876240" imgH="419040" progId="Equation.3">
                  <p:embed/>
                </p:oleObj>
              </mc:Choice>
              <mc:Fallback>
                <p:oleObj name="Equation" r:id="rId4" imgW="87624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3290"/>
                        <a:ext cx="1439862" cy="688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7600" y="986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0.05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544782"/>
              </p:ext>
            </p:extLst>
          </p:nvPr>
        </p:nvGraphicFramePr>
        <p:xfrm>
          <a:off x="935038" y="1819275"/>
          <a:ext cx="11668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" name="Equation" r:id="rId6" imgW="660240" imgH="393480" progId="Equation.3">
                  <p:embed/>
                </p:oleObj>
              </mc:Choice>
              <mc:Fallback>
                <p:oleObj name="Equation" r:id="rId6" imgW="6602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819275"/>
                        <a:ext cx="1166812" cy="695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351735"/>
              </p:ext>
            </p:extLst>
          </p:nvPr>
        </p:nvGraphicFramePr>
        <p:xfrm>
          <a:off x="2895600" y="2085975"/>
          <a:ext cx="2241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1" name="Equation" r:id="rId8" imgW="1269720" imgH="215640" progId="Equation.3">
                  <p:embed/>
                </p:oleObj>
              </mc:Choice>
              <mc:Fallback>
                <p:oleObj name="Equation" r:id="rId8" imgW="126972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85975"/>
                        <a:ext cx="2241550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851723"/>
            <a:ext cx="27336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761" y="3181350"/>
            <a:ext cx="32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Conclusion: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075" y="3548360"/>
            <a:ext cx="8772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Since the </a:t>
            </a:r>
            <a:r>
              <a:rPr lang="en-US" sz="2400" i="1" dirty="0" smtClean="0">
                <a:solidFill>
                  <a:srgbClr val="FF0000"/>
                </a:solidFill>
              </a:rPr>
              <a:t>p-</a:t>
            </a:r>
            <a:r>
              <a:rPr lang="en-US" sz="2400" dirty="0" smtClean="0">
                <a:solidFill>
                  <a:srgbClr val="FF0000"/>
                </a:solidFill>
              </a:rPr>
              <a:t>value of 0.0005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less</a:t>
            </a:r>
            <a:r>
              <a:rPr lang="en-US" sz="2400" dirty="0" smtClean="0"/>
              <a:t> than the </a:t>
            </a:r>
            <a:r>
              <a:rPr lang="en-US" sz="2400" dirty="0" smtClean="0">
                <a:solidFill>
                  <a:srgbClr val="FF0000"/>
                </a:solidFill>
              </a:rPr>
              <a:t>significance level </a:t>
            </a:r>
            <a:r>
              <a:rPr lang="el-GR" sz="2400" dirty="0" smtClean="0">
                <a:solidFill>
                  <a:srgbClr val="FF0000"/>
                </a:solidFill>
              </a:rPr>
              <a:t>α</a:t>
            </a:r>
            <a:r>
              <a:rPr lang="en-US" sz="2400" dirty="0" smtClean="0">
                <a:solidFill>
                  <a:srgbClr val="FF0000"/>
                </a:solidFill>
              </a:rPr>
              <a:t> = 0.05</a:t>
            </a:r>
            <a:r>
              <a:rPr lang="en-US" sz="2400" dirty="0" smtClean="0"/>
              <a:t>, we have evidence to </a:t>
            </a:r>
            <a:r>
              <a:rPr lang="en-US" sz="2400" dirty="0" smtClean="0">
                <a:solidFill>
                  <a:srgbClr val="FF0000"/>
                </a:solidFill>
              </a:rPr>
              <a:t>reject the null hypothesis. </a:t>
            </a:r>
            <a:r>
              <a:rPr lang="en-US" sz="2400" dirty="0" smtClean="0"/>
              <a:t>We have evidence that it </a:t>
            </a:r>
            <a:r>
              <a:rPr lang="en-US" sz="2400" dirty="0" smtClean="0">
                <a:solidFill>
                  <a:srgbClr val="FF0000"/>
                </a:solidFill>
              </a:rPr>
              <a:t>may be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plausible</a:t>
            </a:r>
            <a:r>
              <a:rPr lang="en-US" sz="2400" dirty="0" smtClean="0"/>
              <a:t> for </a:t>
            </a:r>
            <a:r>
              <a:rPr lang="en-US" sz="2400" dirty="0" smtClean="0">
                <a:solidFill>
                  <a:srgbClr val="FF0000"/>
                </a:solidFill>
              </a:rPr>
              <a:t>the true population mean difference in length of the ring finger and the length of the index finger on an adult female’s left hand to be greater than zero</a:t>
            </a:r>
            <a:r>
              <a:rPr lang="en-US" sz="2400" dirty="0" smtClean="0"/>
              <a:t>. Our data </a:t>
            </a:r>
            <a:r>
              <a:rPr lang="en-US" sz="2400" dirty="0" smtClean="0">
                <a:solidFill>
                  <a:srgbClr val="FF0000"/>
                </a:solidFill>
              </a:rPr>
              <a:t>are</a:t>
            </a:r>
            <a:r>
              <a:rPr lang="en-US" sz="2400" dirty="0" smtClean="0"/>
              <a:t> statistically significant.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334" y="6019800"/>
            <a:ext cx="821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*** NOTE: The conclusion must be written in context of </a:t>
            </a: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smtClean="0">
                <a:solidFill>
                  <a:srgbClr val="D60093"/>
                </a:solidFill>
              </a:rPr>
              <a:t>alternative</a:t>
            </a:r>
            <a:r>
              <a:rPr lang="en-US" b="1" dirty="0" smtClean="0">
                <a:solidFill>
                  <a:srgbClr val="7030A0"/>
                </a:solidFill>
              </a:rPr>
              <a:t> hypothesis</a:t>
            </a:r>
            <a:r>
              <a:rPr lang="en-US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"/>
            </a:pP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</a:rPr>
              <a:t>In Class Assignment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Times New Roman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</a:rPr>
              <a:t>p. 754  #8 (a &amp; b)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Comic Sans MS"/>
                <a:ea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</a:rPr>
              <a:t>  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Comic Sans MS"/>
                <a:ea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</a:rPr>
              <a:t>      </a:t>
            </a:r>
            <a:r>
              <a:rPr lang="en-US" sz="3200" dirty="0" smtClean="0">
                <a:solidFill>
                  <a:srgbClr val="FF33CC"/>
                </a:solidFill>
                <a:latin typeface="Comic Sans MS"/>
                <a:ea typeface="Times New Roman"/>
              </a:rPr>
              <a:t>Use back of handout for template. </a:t>
            </a:r>
            <a:endParaRPr lang="en-US" sz="3200" dirty="0" smtClean="0">
              <a:solidFill>
                <a:srgbClr val="0000FF"/>
              </a:solidFill>
              <a:latin typeface="Comic Sans MS"/>
              <a:ea typeface="Times New Roman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mic Sans MS"/>
                <a:ea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</a:rPr>
              <a:t>                         </a:t>
            </a:r>
            <a:endParaRPr lang="en-US" sz="32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8" y="2667000"/>
            <a:ext cx="8471053" cy="27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79231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382000" cy="3156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328         </a:t>
            </a:r>
            <a:r>
              <a:rPr lang="en-US" sz="2400" i="1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 256         16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7619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0.05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2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42566"/>
              </p:ext>
            </p:extLst>
          </p:nvPr>
        </p:nvGraphicFramePr>
        <p:xfrm>
          <a:off x="4800600" y="482600"/>
          <a:ext cx="5429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4" imgW="330120" imgH="419040" progId="Equation.3">
                  <p:embed/>
                </p:oleObj>
              </mc:Choice>
              <mc:Fallback>
                <p:oleObj name="Equation" r:id="rId4" imgW="330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82600"/>
                        <a:ext cx="542925" cy="688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3978" y="7619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11402"/>
              </p:ext>
            </p:extLst>
          </p:nvPr>
        </p:nvGraphicFramePr>
        <p:xfrm>
          <a:off x="1390650" y="1173163"/>
          <a:ext cx="158115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6" imgW="1066680" imgH="838080" progId="Equation.3">
                  <p:embed/>
                </p:oleObj>
              </mc:Choice>
              <mc:Fallback>
                <p:oleObj name="Equation" r:id="rId6" imgW="1066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173163"/>
                        <a:ext cx="1581150" cy="12430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60348"/>
              </p:ext>
            </p:extLst>
          </p:nvPr>
        </p:nvGraphicFramePr>
        <p:xfrm>
          <a:off x="2805113" y="1463675"/>
          <a:ext cx="32781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8" imgW="1549080" imgH="253800" progId="Equation.DSMT4">
                  <p:embed/>
                </p:oleObj>
              </mc:Choice>
              <mc:Fallback>
                <p:oleObj name="Equation" r:id="rId8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1463675"/>
                        <a:ext cx="3278187" cy="538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820" y="4329348"/>
            <a:ext cx="2243159" cy="19291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215" y="4404283"/>
            <a:ext cx="2131385" cy="1854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3000" y="4404283"/>
            <a:ext cx="2044583" cy="1708565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6426083" y="5103539"/>
            <a:ext cx="1447800" cy="22783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92178" y="4495800"/>
            <a:ext cx="141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p-value is for </a:t>
            </a:r>
            <a:r>
              <a:rPr lang="en-US" b="1" dirty="0" smtClean="0">
                <a:solidFill>
                  <a:srgbClr val="FF0000"/>
                </a:solidFill>
              </a:rPr>
              <a:t>BOTH</a:t>
            </a:r>
            <a:r>
              <a:rPr lang="en-US" b="1" dirty="0" smtClean="0">
                <a:solidFill>
                  <a:srgbClr val="0000FF"/>
                </a:solidFill>
              </a:rPr>
              <a:t> tails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8450" y="1731963"/>
            <a:ext cx="1866900" cy="78105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413477" y="690563"/>
            <a:ext cx="800100" cy="104140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024" y="138499"/>
            <a:ext cx="284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2-sided means the p-value comes from </a:t>
            </a:r>
            <a:r>
              <a:rPr lang="en-US" b="1" dirty="0" smtClean="0">
                <a:solidFill>
                  <a:srgbClr val="FF0000"/>
                </a:solidFill>
              </a:rPr>
              <a:t>both</a:t>
            </a:r>
            <a:r>
              <a:rPr lang="en-US" dirty="0" smtClean="0">
                <a:solidFill>
                  <a:srgbClr val="0000FF"/>
                </a:solidFill>
              </a:rPr>
              <a:t> tails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034" y="2665043"/>
            <a:ext cx="8562392" cy="13778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You only calculate area in ONE direction. Inequality is determined by the </a:t>
            </a:r>
            <a:r>
              <a:rPr lang="en-US" b="1" i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test-statistic. Show “</a:t>
            </a:r>
            <a:r>
              <a:rPr lang="en-US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 the probability to account for both tails.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 is just for notation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Calculator gives the doubled </a:t>
            </a:r>
            <a:r>
              <a:rPr lang="en-US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p-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worked for </a:t>
            </a:r>
            <a:r>
              <a:rPr lang="en-US" sz="20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i="1" baseline="-25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0 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or </a:t>
            </a:r>
            <a:r>
              <a:rPr lang="en-US" sz="2000" i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US" sz="2000" b="1" i="1" baseline="-250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14" grpId="0" animBg="1"/>
      <p:bldP spid="15" grpId="0"/>
      <p:bldP spid="23" grpId="0"/>
      <p:bldP spid="23" grpId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95" y="273690"/>
            <a:ext cx="8944505" cy="4911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646" y="1861141"/>
            <a:ext cx="801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328                      256                      16                              15                  .95              2.131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361323"/>
              </p:ext>
            </p:extLst>
          </p:nvPr>
        </p:nvGraphicFramePr>
        <p:xfrm>
          <a:off x="390293" y="2476747"/>
          <a:ext cx="3648307" cy="99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4" imgW="1523880" imgH="457200" progId="Equation.3">
                  <p:embed/>
                </p:oleObj>
              </mc:Choice>
              <mc:Fallback>
                <p:oleObj name="Equation" r:id="rId4" imgW="15238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293" y="2476747"/>
                        <a:ext cx="3648307" cy="99136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15443"/>
              </p:ext>
            </p:extLst>
          </p:nvPr>
        </p:nvGraphicFramePr>
        <p:xfrm>
          <a:off x="5335588" y="2449513"/>
          <a:ext cx="268763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6" imgW="1054080" imgH="253800" progId="Equation.DSMT4">
                  <p:embed/>
                </p:oleObj>
              </mc:Choice>
              <mc:Fallback>
                <p:oleObj name="Equation" r:id="rId6" imgW="1054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5588" y="2449513"/>
                        <a:ext cx="2687637" cy="646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454" y="4608691"/>
            <a:ext cx="6867293" cy="466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562" y="5329725"/>
            <a:ext cx="70770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763000" cy="3944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41" y="2209800"/>
            <a:ext cx="8609755" cy="27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133600"/>
            <a:ext cx="8839200" cy="1538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dirty="0" smtClean="0">
              <a:latin typeface="Comic Sans MS"/>
              <a:ea typeface="Times New Roman"/>
            </a:endParaRPr>
          </a:p>
          <a:p>
            <a:endParaRPr lang="en-US" sz="1200" dirty="0">
              <a:latin typeface="Times New Roman"/>
              <a:ea typeface="Times New Roman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</a:rPr>
              <a:t>HW “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Times New Roman"/>
              </a:rPr>
              <a:t>Inference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</a:rPr>
              <a:t>Practice Worksheet #5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/>
                <a:ea typeface="Times New Roman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ea typeface="Times New Roman"/>
              </a:rPr>
              <a:t>                         </a:t>
            </a:r>
            <a:endParaRPr lang="en-US" sz="32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26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799"/>
            <a:ext cx="6838950" cy="36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064" y="4572000"/>
            <a:ext cx="874939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RECALL:  </a:t>
            </a:r>
            <a:r>
              <a:rPr lang="en-US" sz="3200" b="1" dirty="0" smtClean="0"/>
              <a:t>As </a:t>
            </a:r>
            <a:r>
              <a:rPr lang="en-US" sz="3200" b="1" dirty="0" smtClean="0">
                <a:solidFill>
                  <a:srgbClr val="FF0000"/>
                </a:solidFill>
              </a:rPr>
              <a:t>sample size </a:t>
            </a:r>
            <a:r>
              <a:rPr lang="en-US" sz="3200" b="1" dirty="0" smtClean="0"/>
              <a:t>increases, </a:t>
            </a:r>
            <a:r>
              <a:rPr lang="en-US" sz="3200" b="1" dirty="0" smtClean="0">
                <a:solidFill>
                  <a:srgbClr val="FF0000"/>
                </a:solidFill>
              </a:rPr>
              <a:t>margin of error</a:t>
            </a:r>
          </a:p>
          <a:p>
            <a:r>
              <a:rPr lang="en-US" sz="3200" b="1" dirty="0">
                <a:solidFill>
                  <a:srgbClr val="FF66CC"/>
                </a:solidFill>
              </a:rPr>
              <a:t> </a:t>
            </a:r>
            <a:r>
              <a:rPr lang="en-US" sz="3200" b="1" dirty="0" smtClean="0">
                <a:solidFill>
                  <a:srgbClr val="FF66CC"/>
                </a:solidFill>
              </a:rPr>
              <a:t>             </a:t>
            </a:r>
            <a:r>
              <a:rPr lang="en-US" sz="3200" b="1" dirty="0" smtClean="0"/>
              <a:t> decreases.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59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00100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  <a:effectLst/>
                <a:latin typeface="Comic Sans MS"/>
                <a:ea typeface="Times New Roman"/>
                <a:cs typeface="Times New Roman"/>
              </a:rPr>
              <a:t>Statistical Inference Part II:   Significance Tests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057400"/>
            <a:ext cx="3962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FF"/>
                </a:solidFill>
                <a:effectLst/>
                <a:latin typeface="Comic Sans MS"/>
                <a:ea typeface="Times New Roman"/>
                <a:cs typeface="Times New Roman"/>
              </a:rPr>
              <a:t>Significance Tests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90600" y="2057400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effectLst/>
                <a:latin typeface="Comic Sans MS"/>
                <a:ea typeface="Times New Roman"/>
              </a:rPr>
              <a:t>                          – uses probability to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compare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 observed data with a 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Comic Sans MS"/>
                <a:ea typeface="Times New Roman"/>
              </a:rPr>
              <a:t>hypothesis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 whose</a:t>
            </a:r>
            <a:r>
              <a:rPr lang="en-US" sz="3200" b="1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truth</a:t>
            </a:r>
            <a:r>
              <a:rPr lang="en-US" sz="3200" b="1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we want to assess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495800"/>
            <a:ext cx="2340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6600"/>
                </a:solidFill>
                <a:effectLst/>
                <a:latin typeface="Comic Sans MS"/>
                <a:ea typeface="Times New Roman"/>
                <a:cs typeface="Times New Roman"/>
              </a:rPr>
              <a:t>Hypothesis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7905" y="4541966"/>
            <a:ext cx="6134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effectLst/>
                <a:latin typeface="Comic Sans MS"/>
                <a:ea typeface="Times New Roman"/>
              </a:rPr>
              <a:t>– </a:t>
            </a:r>
            <a:r>
              <a:rPr lang="en-US" sz="3200" dirty="0" smtClean="0">
                <a:solidFill>
                  <a:srgbClr val="C00000"/>
                </a:solidFill>
                <a:effectLst/>
                <a:latin typeface="Comic Sans MS"/>
                <a:ea typeface="Times New Roman"/>
              </a:rPr>
              <a:t>numerical value 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making a statement about a </a:t>
            </a:r>
            <a:r>
              <a:rPr lang="en-US" sz="3200" b="1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population</a:t>
            </a:r>
            <a:endParaRPr lang="en-US" sz="3200" b="1" dirty="0">
              <a:solidFill>
                <a:srgbClr val="0000FF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47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341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effectLst/>
                <a:latin typeface="Comic Sans MS"/>
                <a:ea typeface="Times New Roman"/>
                <a:cs typeface="Times New Roman"/>
              </a:rPr>
              <a:t>Null Hypothesis</a:t>
            </a:r>
            <a:r>
              <a:rPr lang="en-US" sz="3200" dirty="0" smtClean="0">
                <a:solidFill>
                  <a:srgbClr val="C0000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6143" y="457199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Comic Sans MS"/>
                <a:ea typeface="Times New Roman"/>
                <a:cs typeface="Times New Roman"/>
              </a:rPr>
              <a:t>–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/>
                <a:latin typeface="Comic Sans MS"/>
                <a:ea typeface="Times New Roman"/>
                <a:cs typeface="Times New Roman"/>
              </a:rPr>
              <a:t>statement being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tested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	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57950" y="1523999"/>
            <a:ext cx="6587060" cy="646331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H</a:t>
            </a:r>
            <a:r>
              <a:rPr lang="en-US" sz="3600" baseline="-25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0</a:t>
            </a:r>
            <a:r>
              <a:rPr lang="en-US" sz="3600" baseline="-25000" dirty="0" smtClean="0">
                <a:solidFill>
                  <a:srgbClr val="000099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3600" baseline="-25000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3600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represents a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single value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123" y="2620509"/>
            <a:ext cx="48005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dirty="0" smtClean="0">
                <a:effectLst/>
                <a:latin typeface="Comic Sans MS"/>
                <a:ea typeface="Times New Roman"/>
              </a:rPr>
              <a:t> always  “ </a:t>
            </a:r>
            <a:r>
              <a:rPr lang="en-US" sz="54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= </a:t>
            </a:r>
            <a:r>
              <a:rPr lang="en-US" sz="5400" dirty="0" smtClean="0">
                <a:effectLst/>
                <a:latin typeface="Comic Sans MS"/>
                <a:ea typeface="Times New Roman"/>
              </a:rPr>
              <a:t> “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2218814" y="4343400"/>
            <a:ext cx="509638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H</a:t>
            </a:r>
            <a:r>
              <a:rPr lang="en-US" sz="4000" b="1" baseline="-25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0</a:t>
            </a:r>
            <a:r>
              <a:rPr lang="en-US" sz="4000" dirty="0" smtClean="0">
                <a:effectLst/>
                <a:latin typeface="Comic Sans MS"/>
                <a:ea typeface="Times New Roman"/>
                <a:cs typeface="Times New Roman"/>
              </a:rPr>
              <a:t>:  </a:t>
            </a:r>
            <a:r>
              <a:rPr lang="en-US" sz="4000" b="1" dirty="0" smtClean="0">
                <a:solidFill>
                  <a:srgbClr val="0000FF"/>
                </a:solidFill>
                <a:effectLst/>
                <a:latin typeface="Comic Sans MS"/>
                <a:ea typeface="Times New Roman"/>
                <a:cs typeface="Times New Roman"/>
                <a:sym typeface="Symbol"/>
              </a:rPr>
              <a:t></a:t>
            </a:r>
            <a:r>
              <a:rPr lang="en-US" sz="4000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=</a:t>
            </a:r>
            <a:r>
              <a:rPr lang="en-US" sz="4000" dirty="0" smtClean="0">
                <a:effectLst/>
                <a:latin typeface="Comic Sans MS"/>
                <a:ea typeface="Times New Roman"/>
                <a:cs typeface="Times New Roman"/>
              </a:rPr>
              <a:t> ____	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38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35429"/>
            <a:ext cx="507863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  <a:effectLst/>
                <a:latin typeface="Comic Sans MS"/>
                <a:ea typeface="Times New Roman"/>
                <a:cs typeface="Times New Roman"/>
              </a:rPr>
              <a:t>Alternate Hypothesis</a:t>
            </a:r>
            <a:r>
              <a:rPr lang="en-US" sz="3600" dirty="0" smtClean="0">
                <a:solidFill>
                  <a:srgbClr val="C0000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040" y="498499"/>
            <a:ext cx="7924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  <a:latin typeface="Comic Sans MS"/>
                <a:ea typeface="Times New Roman"/>
                <a:cs typeface="Times New Roman"/>
              </a:rPr>
              <a:t>              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                       – claim about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population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effectLst/>
                <a:latin typeface="Comic Sans MS"/>
                <a:ea typeface="Times New Roman"/>
                <a:cs typeface="Times New Roman"/>
              </a:rPr>
              <a:t>for which we are trying to find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evidence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494" y="2353733"/>
            <a:ext cx="7181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 H</a:t>
            </a:r>
            <a:r>
              <a:rPr lang="en-US" sz="3200" b="1" baseline="-25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represents a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range of values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959398"/>
            <a:ext cx="2438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ne-sided</a:t>
            </a:r>
            <a:endParaRPr lang="en-US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652" y="3712301"/>
            <a:ext cx="352692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H</a:t>
            </a:r>
            <a:r>
              <a:rPr lang="en-US" sz="4000" b="1" baseline="-25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: </a:t>
            </a:r>
            <a:r>
              <a:rPr lang="en-US" sz="4000" b="1" dirty="0" smtClean="0">
                <a:solidFill>
                  <a:srgbClr val="7030A0"/>
                </a:solidFill>
                <a:effectLst/>
                <a:latin typeface="Comic Sans MS"/>
                <a:ea typeface="Times New Roman"/>
                <a:cs typeface="Times New Roman"/>
                <a:sym typeface="Symbol"/>
              </a:rPr>
              <a:t></a:t>
            </a:r>
            <a:r>
              <a:rPr lang="en-US" sz="4000" b="1" dirty="0" smtClean="0">
                <a:solidFill>
                  <a:srgbClr val="00B05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&gt;</a:t>
            </a:r>
            <a:r>
              <a:rPr lang="en-US" sz="40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4000" dirty="0" smtClean="0">
                <a:effectLst/>
                <a:latin typeface="Comic Sans MS"/>
                <a:ea typeface="Times New Roman"/>
                <a:cs typeface="Times New Roman"/>
              </a:rPr>
              <a:t>____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103564" y="3704914"/>
            <a:ext cx="345639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H</a:t>
            </a:r>
            <a:r>
              <a:rPr lang="en-US" sz="4000" b="1" baseline="-25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: </a:t>
            </a:r>
            <a:r>
              <a:rPr lang="en-US" sz="4000" b="1" dirty="0" smtClean="0">
                <a:solidFill>
                  <a:srgbClr val="7030A0"/>
                </a:solidFill>
                <a:effectLst/>
                <a:latin typeface="Comic Sans MS"/>
                <a:ea typeface="Times New Roman"/>
                <a:cs typeface="Times New Roman"/>
                <a:sym typeface="Symbol"/>
              </a:rPr>
              <a:t></a:t>
            </a:r>
            <a:r>
              <a:rPr lang="en-US" sz="40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&lt;</a:t>
            </a:r>
            <a:r>
              <a:rPr lang="en-US" sz="40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4000" dirty="0" smtClean="0">
                <a:effectLst/>
                <a:latin typeface="Comic Sans MS"/>
                <a:ea typeface="Times New Roman"/>
                <a:cs typeface="Times New Roman"/>
              </a:rPr>
              <a:t>____ </a:t>
            </a:r>
            <a:endParaRPr lang="en-US" sz="4000" dirty="0"/>
          </a:p>
        </p:txBody>
      </p:sp>
      <p:pic>
        <p:nvPicPr>
          <p:cNvPr id="4098" name="Picture 2" descr="pvalu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8" y="4547748"/>
            <a:ext cx="2926962" cy="214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Jul 25 09 - pvalu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86" y="4573541"/>
            <a:ext cx="2819400" cy="20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8734" y="304800"/>
            <a:ext cx="2608406" cy="67710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rgbClr val="0000FF"/>
                </a:solidFill>
                <a:effectLst/>
                <a:latin typeface="Aharoni" panose="02010803020104030203" pitchFamily="2" charset="-79"/>
                <a:ea typeface="Times New Roman"/>
                <a:cs typeface="Aharoni" panose="02010803020104030203" pitchFamily="2" charset="-79"/>
              </a:rPr>
              <a:t>two-sided </a:t>
            </a:r>
            <a:endParaRPr lang="en-US" sz="3800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295400"/>
            <a:ext cx="3324404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H</a:t>
            </a:r>
            <a:r>
              <a:rPr lang="en-US" sz="3800" b="1" baseline="-250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a</a:t>
            </a:r>
            <a:r>
              <a:rPr lang="en-US" sz="3800" b="1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: </a:t>
            </a:r>
            <a:r>
              <a:rPr lang="en-US" sz="3800" b="1" dirty="0" smtClean="0">
                <a:solidFill>
                  <a:srgbClr val="00B0F0"/>
                </a:solidFill>
                <a:effectLst/>
                <a:latin typeface="Aharoni" panose="02010803020104030203" pitchFamily="2" charset="-79"/>
                <a:ea typeface="Times New Roman"/>
                <a:cs typeface="Aharoni" panose="02010803020104030203" pitchFamily="2" charset="-79"/>
                <a:sym typeface="Symbol"/>
              </a:rPr>
              <a:t></a:t>
            </a:r>
            <a:r>
              <a:rPr lang="en-US" sz="3800" b="1" dirty="0" smtClean="0">
                <a:solidFill>
                  <a:srgbClr val="00B05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8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  <a:cs typeface="Times New Roman"/>
              </a:rPr>
              <a:t>≠</a:t>
            </a:r>
            <a:r>
              <a:rPr lang="en-US" sz="3800" dirty="0" smtClean="0">
                <a:solidFill>
                  <a:srgbClr val="00B050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r>
              <a:rPr lang="en-US" sz="3800" dirty="0" smtClean="0">
                <a:effectLst/>
                <a:latin typeface="Comic Sans MS"/>
                <a:ea typeface="Times New Roman"/>
                <a:cs typeface="Times New Roman"/>
              </a:rPr>
              <a:t>____</a:t>
            </a:r>
            <a:endParaRPr lang="en-US" sz="3800" dirty="0"/>
          </a:p>
        </p:txBody>
      </p:sp>
      <p:pic>
        <p:nvPicPr>
          <p:cNvPr id="5122" name="Picture 2" descr="pvalu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15" y="2286000"/>
            <a:ext cx="4675974" cy="34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651" y="5698813"/>
            <a:ext cx="7942571" cy="95410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wo-sided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--- results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either of two directions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considered extreme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836" y="685800"/>
            <a:ext cx="8120743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effectLst/>
                <a:latin typeface="Comic Sans MS"/>
                <a:ea typeface="Times New Roman"/>
              </a:rPr>
              <a:t>                  – </a:t>
            </a:r>
            <a:r>
              <a:rPr lang="en-US" sz="3200" b="1" i="1" dirty="0" smtClean="0">
                <a:solidFill>
                  <a:srgbClr val="0000FF"/>
                </a:solidFill>
                <a:effectLst/>
                <a:latin typeface="Comic Sans MS"/>
                <a:ea typeface="Times New Roman"/>
              </a:rPr>
              <a:t>probability</a:t>
            </a:r>
            <a:r>
              <a:rPr lang="en-US" sz="3200" b="1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that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observed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outcome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 takes a value as 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extreme</a:t>
            </a:r>
            <a:r>
              <a:rPr lang="en-US" sz="3200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 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or </a:t>
            </a:r>
            <a:r>
              <a:rPr lang="en-US" sz="3200" b="1" dirty="0" smtClean="0">
                <a:solidFill>
                  <a:srgbClr val="7030A0"/>
                </a:solidFill>
                <a:effectLst/>
                <a:latin typeface="Comic Sans MS"/>
                <a:ea typeface="Times New Roman"/>
              </a:rPr>
              <a:t>more extreme </a:t>
            </a:r>
            <a:r>
              <a:rPr lang="en-US" sz="3200" dirty="0" smtClean="0">
                <a:effectLst/>
                <a:latin typeface="Comic Sans MS"/>
                <a:ea typeface="Times New Roman"/>
              </a:rPr>
              <a:t>than that actually observed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541" y="609600"/>
            <a:ext cx="2085859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4200" b="1" i="1" u="sng" dirty="0" smtClean="0">
                <a:solidFill>
                  <a:srgbClr val="333300"/>
                </a:solidFill>
                <a:effectLst/>
                <a:latin typeface="Comic Sans MS"/>
                <a:ea typeface="Times New Roman"/>
                <a:cs typeface="Times New Roman"/>
              </a:rPr>
              <a:t>p</a:t>
            </a:r>
            <a:r>
              <a:rPr lang="en-US" sz="4200" b="1" u="sng" dirty="0" smtClean="0">
                <a:solidFill>
                  <a:srgbClr val="333300"/>
                </a:solidFill>
                <a:effectLst/>
                <a:latin typeface="Comic Sans MS"/>
                <a:ea typeface="Times New Roman"/>
                <a:cs typeface="Times New Roman"/>
              </a:rPr>
              <a:t>-value</a:t>
            </a:r>
            <a:r>
              <a:rPr lang="en-US" sz="4200" dirty="0" smtClean="0">
                <a:solidFill>
                  <a:srgbClr val="FF33CC"/>
                </a:solidFill>
                <a:effectLst/>
                <a:latin typeface="Comic Sans MS"/>
                <a:ea typeface="Times New Roman"/>
                <a:cs typeface="Times New Roman"/>
              </a:rPr>
              <a:t> </a:t>
            </a:r>
            <a:endParaRPr lang="en-US" sz="4200" dirty="0">
              <a:solidFill>
                <a:srgbClr val="FF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371" y="2971800"/>
            <a:ext cx="4393747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effectLst/>
                <a:latin typeface="Comic Sans MS"/>
                <a:ea typeface="Times New Roman"/>
              </a:rPr>
              <a:t>Sampling Distribution of a Test Statistic:</a:t>
            </a:r>
            <a:endParaRPr lang="en-US" sz="3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 descr="p_va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54" y="2971800"/>
            <a:ext cx="42386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69202" y="6139347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09657" y="3048000"/>
            <a:ext cx="0" cy="2999014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62800" y="6047014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test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statistic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882</Words>
  <Application>Microsoft Office PowerPoint</Application>
  <PresentationFormat>On-screen Show (4:3)</PresentationFormat>
  <Paragraphs>173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Aharoni</vt:lpstr>
      <vt:lpstr>Arial</vt:lpstr>
      <vt:lpstr>Arial Black</vt:lpstr>
      <vt:lpstr>Calibri</vt:lpstr>
      <vt:lpstr>Cambria Math</vt:lpstr>
      <vt:lpstr>Comic Sans MS</vt:lpstr>
      <vt:lpstr>Jokerman</vt:lpstr>
      <vt:lpstr>Symbol</vt:lpstr>
      <vt:lpstr>Times New Roman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Oconee County Schools</dc:creator>
  <cp:lastModifiedBy>temp</cp:lastModifiedBy>
  <cp:revision>300</cp:revision>
  <dcterms:created xsi:type="dcterms:W3CDTF">2014-03-31T11:15:05Z</dcterms:created>
  <dcterms:modified xsi:type="dcterms:W3CDTF">2018-04-09T17:52:38Z</dcterms:modified>
</cp:coreProperties>
</file>