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90" r:id="rId2"/>
    <p:sldId id="291" r:id="rId3"/>
    <p:sldId id="257" r:id="rId4"/>
    <p:sldId id="258" r:id="rId5"/>
    <p:sldId id="276" r:id="rId6"/>
    <p:sldId id="259" r:id="rId7"/>
    <p:sldId id="277" r:id="rId8"/>
    <p:sldId id="260" r:id="rId9"/>
    <p:sldId id="261" r:id="rId10"/>
    <p:sldId id="262" r:id="rId11"/>
    <p:sldId id="285" r:id="rId12"/>
    <p:sldId id="263" r:id="rId13"/>
    <p:sldId id="265" r:id="rId14"/>
    <p:sldId id="266" r:id="rId15"/>
    <p:sldId id="292" r:id="rId16"/>
    <p:sldId id="264" r:id="rId17"/>
    <p:sldId id="293" r:id="rId18"/>
    <p:sldId id="267" r:id="rId19"/>
    <p:sldId id="268" r:id="rId20"/>
    <p:sldId id="269" r:id="rId21"/>
    <p:sldId id="270" r:id="rId22"/>
    <p:sldId id="286" r:id="rId23"/>
    <p:sldId id="273" r:id="rId24"/>
    <p:sldId id="274" r:id="rId25"/>
    <p:sldId id="271" r:id="rId26"/>
    <p:sldId id="287" r:id="rId27"/>
    <p:sldId id="288" r:id="rId28"/>
    <p:sldId id="283" r:id="rId29"/>
    <p:sldId id="272" r:id="rId30"/>
    <p:sldId id="289" r:id="rId31"/>
    <p:sldId id="284" r:id="rId32"/>
    <p:sldId id="27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7BA2846-CAEB-499A-B3AD-C56B4FBB9B42}">
          <p14:sldIdLst>
            <p14:sldId id="290"/>
            <p14:sldId id="291"/>
            <p14:sldId id="257"/>
            <p14:sldId id="258"/>
            <p14:sldId id="276"/>
            <p14:sldId id="259"/>
            <p14:sldId id="277"/>
            <p14:sldId id="260"/>
            <p14:sldId id="261"/>
            <p14:sldId id="262"/>
            <p14:sldId id="285"/>
            <p14:sldId id="263"/>
            <p14:sldId id="265"/>
            <p14:sldId id="266"/>
            <p14:sldId id="292"/>
            <p14:sldId id="264"/>
            <p14:sldId id="293"/>
            <p14:sldId id="267"/>
            <p14:sldId id="268"/>
          </p14:sldIdLst>
        </p14:section>
        <p14:section name="Untitled Section" id="{43E80761-E652-4292-B4E5-A0CA149832D3}">
          <p14:sldIdLst>
            <p14:sldId id="269"/>
            <p14:sldId id="270"/>
            <p14:sldId id="286"/>
            <p14:sldId id="273"/>
            <p14:sldId id="274"/>
            <p14:sldId id="271"/>
            <p14:sldId id="287"/>
            <p14:sldId id="288"/>
            <p14:sldId id="283"/>
            <p14:sldId id="272"/>
            <p14:sldId id="289"/>
            <p14:sldId id="284"/>
            <p14:sldId id="27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a:srgbClr val="00FFFF"/>
    <a:srgbClr val="FF0066"/>
    <a:srgbClr val="006600"/>
    <a:srgbClr val="008000"/>
    <a:srgbClr val="66FFFF"/>
    <a:srgbClr val="FF6600"/>
    <a:srgbClr val="660066"/>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1437" autoAdjust="0"/>
  </p:normalViewPr>
  <p:slideViewPr>
    <p:cSldViewPr>
      <p:cViewPr varScale="1">
        <p:scale>
          <a:sx n="62" d="100"/>
          <a:sy n="62" d="100"/>
        </p:scale>
        <p:origin x="1392"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1CE98F-0CE3-47E1-91FE-3F0002CFC99B}" type="datetimeFigureOut">
              <a:rPr lang="en-US" smtClean="0"/>
              <a:t>3/27/2020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1FE4EC-5455-482F-9672-529FC62E856D}" type="slidenum">
              <a:rPr lang="en-US" smtClean="0"/>
              <a:t>‹#›</a:t>
            </a:fld>
            <a:endParaRPr lang="en-US"/>
          </a:p>
        </p:txBody>
      </p:sp>
    </p:spTree>
    <p:extLst>
      <p:ext uri="{BB962C8B-B14F-4D97-AF65-F5344CB8AC3E}">
        <p14:creationId xmlns:p14="http://schemas.microsoft.com/office/powerpoint/2010/main" val="4190362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1FE4EC-5455-482F-9672-529FC62E856D}" type="slidenum">
              <a:rPr lang="en-US" smtClean="0"/>
              <a:t>3</a:t>
            </a:fld>
            <a:endParaRPr lang="en-US"/>
          </a:p>
        </p:txBody>
      </p:sp>
    </p:spTree>
    <p:extLst>
      <p:ext uri="{BB962C8B-B14F-4D97-AF65-F5344CB8AC3E}">
        <p14:creationId xmlns:p14="http://schemas.microsoft.com/office/powerpoint/2010/main" val="1356793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F85BF2-543F-4C5B-9F10-D5B5E2EF2A8E}"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D71AE-95C6-4647-92DD-45E0E303E63A}" type="slidenum">
              <a:rPr lang="en-US" smtClean="0"/>
              <a:t>‹#›</a:t>
            </a:fld>
            <a:endParaRPr lang="en-US"/>
          </a:p>
        </p:txBody>
      </p:sp>
    </p:spTree>
    <p:extLst>
      <p:ext uri="{BB962C8B-B14F-4D97-AF65-F5344CB8AC3E}">
        <p14:creationId xmlns:p14="http://schemas.microsoft.com/office/powerpoint/2010/main" val="3639141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F85BF2-543F-4C5B-9F10-D5B5E2EF2A8E}"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D71AE-95C6-4647-92DD-45E0E303E63A}" type="slidenum">
              <a:rPr lang="en-US" smtClean="0"/>
              <a:t>‹#›</a:t>
            </a:fld>
            <a:endParaRPr lang="en-US"/>
          </a:p>
        </p:txBody>
      </p:sp>
    </p:spTree>
    <p:extLst>
      <p:ext uri="{BB962C8B-B14F-4D97-AF65-F5344CB8AC3E}">
        <p14:creationId xmlns:p14="http://schemas.microsoft.com/office/powerpoint/2010/main" val="4250761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F85BF2-543F-4C5B-9F10-D5B5E2EF2A8E}"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D71AE-95C6-4647-92DD-45E0E303E63A}" type="slidenum">
              <a:rPr lang="en-US" smtClean="0"/>
              <a:t>‹#›</a:t>
            </a:fld>
            <a:endParaRPr lang="en-US"/>
          </a:p>
        </p:txBody>
      </p:sp>
    </p:spTree>
    <p:extLst>
      <p:ext uri="{BB962C8B-B14F-4D97-AF65-F5344CB8AC3E}">
        <p14:creationId xmlns:p14="http://schemas.microsoft.com/office/powerpoint/2010/main" val="2590313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F85BF2-543F-4C5B-9F10-D5B5E2EF2A8E}"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D71AE-95C6-4647-92DD-45E0E303E63A}" type="slidenum">
              <a:rPr lang="en-US" smtClean="0"/>
              <a:t>‹#›</a:t>
            </a:fld>
            <a:endParaRPr lang="en-US"/>
          </a:p>
        </p:txBody>
      </p:sp>
    </p:spTree>
    <p:extLst>
      <p:ext uri="{BB962C8B-B14F-4D97-AF65-F5344CB8AC3E}">
        <p14:creationId xmlns:p14="http://schemas.microsoft.com/office/powerpoint/2010/main" val="1245993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F85BF2-543F-4C5B-9F10-D5B5E2EF2A8E}"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D71AE-95C6-4647-92DD-45E0E303E63A}" type="slidenum">
              <a:rPr lang="en-US" smtClean="0"/>
              <a:t>‹#›</a:t>
            </a:fld>
            <a:endParaRPr lang="en-US"/>
          </a:p>
        </p:txBody>
      </p:sp>
    </p:spTree>
    <p:extLst>
      <p:ext uri="{BB962C8B-B14F-4D97-AF65-F5344CB8AC3E}">
        <p14:creationId xmlns:p14="http://schemas.microsoft.com/office/powerpoint/2010/main" val="2163470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F85BF2-543F-4C5B-9F10-D5B5E2EF2A8E}" type="datetimeFigureOut">
              <a:rPr lang="en-US" smtClean="0"/>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2D71AE-95C6-4647-92DD-45E0E303E63A}" type="slidenum">
              <a:rPr lang="en-US" smtClean="0"/>
              <a:t>‹#›</a:t>
            </a:fld>
            <a:endParaRPr lang="en-US"/>
          </a:p>
        </p:txBody>
      </p:sp>
    </p:spTree>
    <p:extLst>
      <p:ext uri="{BB962C8B-B14F-4D97-AF65-F5344CB8AC3E}">
        <p14:creationId xmlns:p14="http://schemas.microsoft.com/office/powerpoint/2010/main" val="1384599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F85BF2-543F-4C5B-9F10-D5B5E2EF2A8E}" type="datetimeFigureOut">
              <a:rPr lang="en-US" smtClean="0"/>
              <a:t>3/27/2020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2D71AE-95C6-4647-92DD-45E0E303E63A}" type="slidenum">
              <a:rPr lang="en-US" smtClean="0"/>
              <a:t>‹#›</a:t>
            </a:fld>
            <a:endParaRPr lang="en-US"/>
          </a:p>
        </p:txBody>
      </p:sp>
    </p:spTree>
    <p:extLst>
      <p:ext uri="{BB962C8B-B14F-4D97-AF65-F5344CB8AC3E}">
        <p14:creationId xmlns:p14="http://schemas.microsoft.com/office/powerpoint/2010/main" val="1426264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F85BF2-543F-4C5B-9F10-D5B5E2EF2A8E}" type="datetimeFigureOut">
              <a:rPr lang="en-US" smtClean="0"/>
              <a:t>3/27/2020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2D71AE-95C6-4647-92DD-45E0E303E63A}" type="slidenum">
              <a:rPr lang="en-US" smtClean="0"/>
              <a:t>‹#›</a:t>
            </a:fld>
            <a:endParaRPr lang="en-US"/>
          </a:p>
        </p:txBody>
      </p:sp>
    </p:spTree>
    <p:extLst>
      <p:ext uri="{BB962C8B-B14F-4D97-AF65-F5344CB8AC3E}">
        <p14:creationId xmlns:p14="http://schemas.microsoft.com/office/powerpoint/2010/main" val="786424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85BF2-543F-4C5B-9F10-D5B5E2EF2A8E}" type="datetimeFigureOut">
              <a:rPr lang="en-US" smtClean="0"/>
              <a:t>3/27/2020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2D71AE-95C6-4647-92DD-45E0E303E63A}" type="slidenum">
              <a:rPr lang="en-US" smtClean="0"/>
              <a:t>‹#›</a:t>
            </a:fld>
            <a:endParaRPr lang="en-US"/>
          </a:p>
        </p:txBody>
      </p:sp>
    </p:spTree>
    <p:extLst>
      <p:ext uri="{BB962C8B-B14F-4D97-AF65-F5344CB8AC3E}">
        <p14:creationId xmlns:p14="http://schemas.microsoft.com/office/powerpoint/2010/main" val="86192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F85BF2-543F-4C5B-9F10-D5B5E2EF2A8E}" type="datetimeFigureOut">
              <a:rPr lang="en-US" smtClean="0"/>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2D71AE-95C6-4647-92DD-45E0E303E63A}" type="slidenum">
              <a:rPr lang="en-US" smtClean="0"/>
              <a:t>‹#›</a:t>
            </a:fld>
            <a:endParaRPr lang="en-US"/>
          </a:p>
        </p:txBody>
      </p:sp>
    </p:spTree>
    <p:extLst>
      <p:ext uri="{BB962C8B-B14F-4D97-AF65-F5344CB8AC3E}">
        <p14:creationId xmlns:p14="http://schemas.microsoft.com/office/powerpoint/2010/main" val="3972685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F85BF2-543F-4C5B-9F10-D5B5E2EF2A8E}" type="datetimeFigureOut">
              <a:rPr lang="en-US" smtClean="0"/>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2D71AE-95C6-4647-92DD-45E0E303E63A}" type="slidenum">
              <a:rPr lang="en-US" smtClean="0"/>
              <a:t>‹#›</a:t>
            </a:fld>
            <a:endParaRPr lang="en-US"/>
          </a:p>
        </p:txBody>
      </p:sp>
    </p:spTree>
    <p:extLst>
      <p:ext uri="{BB962C8B-B14F-4D97-AF65-F5344CB8AC3E}">
        <p14:creationId xmlns:p14="http://schemas.microsoft.com/office/powerpoint/2010/main" val="1981603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F85BF2-543F-4C5B-9F10-D5B5E2EF2A8E}" type="datetimeFigureOut">
              <a:rPr lang="en-US" smtClean="0"/>
              <a:t>3/27/2020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2D71AE-95C6-4647-92DD-45E0E303E63A}" type="slidenum">
              <a:rPr lang="en-US" smtClean="0"/>
              <a:t>‹#›</a:t>
            </a:fld>
            <a:endParaRPr lang="en-US"/>
          </a:p>
        </p:txBody>
      </p:sp>
    </p:spTree>
    <p:extLst>
      <p:ext uri="{BB962C8B-B14F-4D97-AF65-F5344CB8AC3E}">
        <p14:creationId xmlns:p14="http://schemas.microsoft.com/office/powerpoint/2010/main" val="5231286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4.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8.png"/><Relationship Id="rId5" Type="http://schemas.openxmlformats.org/officeDocument/2006/relationships/image" Target="../media/image20.wmf"/><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9.png"/><Relationship Id="rId5" Type="http://schemas.openxmlformats.org/officeDocument/2006/relationships/image" Target="../media/image26.wmf"/><Relationship Id="rId4" Type="http://schemas.openxmlformats.org/officeDocument/2006/relationships/oleObject" Target="../embeddings/oleObject4.bin"/><Relationship Id="rId9" Type="http://schemas.openxmlformats.org/officeDocument/2006/relationships/image" Target="../media/image27.wmf"/></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5.wmf"/><Relationship Id="rId5" Type="http://schemas.openxmlformats.org/officeDocument/2006/relationships/oleObject" Target="../embeddings/oleObject6.bin"/><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8.png"/><Relationship Id="rId4" Type="http://schemas.openxmlformats.org/officeDocument/2006/relationships/image" Target="../media/image35.wmf"/></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36.wmf"/><Relationship Id="rId5" Type="http://schemas.openxmlformats.org/officeDocument/2006/relationships/oleObject" Target="../embeddings/oleObject8.bin"/><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31.png"/><Relationship Id="rId4" Type="http://schemas.openxmlformats.org/officeDocument/2006/relationships/image" Target="../media/image36.wmf"/></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10.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52400"/>
            <a:ext cx="8245276" cy="954107"/>
          </a:xfrm>
          <a:prstGeom prst="rect">
            <a:avLst/>
          </a:prstGeom>
          <a:noFill/>
        </p:spPr>
        <p:txBody>
          <a:bodyPr wrap="square" rtlCol="0">
            <a:spAutoFit/>
          </a:bodyPr>
          <a:lstStyle/>
          <a:p>
            <a:pPr algn="ctr"/>
            <a:r>
              <a:rPr lang="en-US" sz="2800" u="sng" dirty="0"/>
              <a:t>Day 73 Agenda:</a:t>
            </a:r>
            <a:endParaRPr lang="en-US" sz="2800" u="sng" dirty="0">
              <a:solidFill>
                <a:srgbClr val="006600"/>
              </a:solidFill>
            </a:endParaRPr>
          </a:p>
          <a:p>
            <a:pPr marL="457200" indent="-457200">
              <a:buFont typeface="Arial" panose="020B0604020202020204" pitchFamily="34" charset="0"/>
              <a:buChar char="•"/>
            </a:pPr>
            <a:r>
              <a:rPr lang="en-US" sz="2800" dirty="0">
                <a:solidFill>
                  <a:srgbClr val="FF0066"/>
                </a:solidFill>
              </a:rPr>
              <a:t>Begin Ch 15  Inference For Regression (last topic)</a:t>
            </a:r>
          </a:p>
        </p:txBody>
      </p:sp>
      <p:pic>
        <p:nvPicPr>
          <p:cNvPr id="5" name="Picture 2" descr="Finish-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618" y="1598347"/>
            <a:ext cx="3063240" cy="203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CE49A6FB-F24B-4B4B-AE43-693794DEDD75}"/>
              </a:ext>
            </a:extLst>
          </p:cNvPr>
          <p:cNvPicPr>
            <a:picLocks noChangeAspect="1"/>
          </p:cNvPicPr>
          <p:nvPr/>
        </p:nvPicPr>
        <p:blipFill>
          <a:blip r:embed="rId3"/>
          <a:stretch>
            <a:fillRect/>
          </a:stretch>
        </p:blipFill>
        <p:spPr>
          <a:xfrm>
            <a:off x="15676" y="3881945"/>
            <a:ext cx="8686800" cy="1431254"/>
          </a:xfrm>
          <a:prstGeom prst="rect">
            <a:avLst/>
          </a:prstGeom>
        </p:spPr>
      </p:pic>
      <p:pic>
        <p:nvPicPr>
          <p:cNvPr id="6" name="Picture 5">
            <a:extLst>
              <a:ext uri="{FF2B5EF4-FFF2-40B4-BE49-F238E27FC236}">
                <a16:creationId xmlns:a16="http://schemas.microsoft.com/office/drawing/2014/main" id="{6FD98B9F-84F0-48CE-A522-E5CC29C55B66}"/>
              </a:ext>
            </a:extLst>
          </p:cNvPr>
          <p:cNvPicPr>
            <a:picLocks noChangeAspect="1"/>
          </p:cNvPicPr>
          <p:nvPr/>
        </p:nvPicPr>
        <p:blipFill>
          <a:blip r:embed="rId4"/>
          <a:stretch>
            <a:fillRect/>
          </a:stretch>
        </p:blipFill>
        <p:spPr>
          <a:xfrm>
            <a:off x="-15411" y="4794906"/>
            <a:ext cx="8554357" cy="1609485"/>
          </a:xfrm>
          <a:prstGeom prst="rect">
            <a:avLst/>
          </a:prstGeom>
        </p:spPr>
      </p:pic>
    </p:spTree>
    <p:extLst>
      <p:ext uri="{BB962C8B-B14F-4D97-AF65-F5344CB8AC3E}">
        <p14:creationId xmlns:p14="http://schemas.microsoft.com/office/powerpoint/2010/main" val="838355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2939" y="182879"/>
            <a:ext cx="3536546" cy="584775"/>
          </a:xfrm>
          <a:prstGeom prst="rect">
            <a:avLst/>
          </a:prstGeom>
          <a:solidFill>
            <a:schemeClr val="accent6">
              <a:lumMod val="40000"/>
              <a:lumOff val="60000"/>
            </a:schemeClr>
          </a:solidFill>
        </p:spPr>
        <p:txBody>
          <a:bodyPr wrap="none">
            <a:spAutoFit/>
          </a:bodyPr>
          <a:lstStyle/>
          <a:p>
            <a:r>
              <a:rPr lang="en-US" sz="3200" b="1" dirty="0">
                <a:effectLst/>
                <a:latin typeface="Comic Sans MS"/>
                <a:ea typeface="Times New Roman"/>
                <a:cs typeface="Times New Roman"/>
              </a:rPr>
              <a:t>See Ex 1 p. </a:t>
            </a:r>
            <a:r>
              <a:rPr lang="en-US" sz="3200" b="1" dirty="0">
                <a:latin typeface="Comic Sans MS"/>
                <a:ea typeface="Times New Roman"/>
                <a:cs typeface="Times New Roman"/>
              </a:rPr>
              <a:t>890</a:t>
            </a:r>
            <a:endParaRPr lang="en-US" sz="3200" b="1" dirty="0"/>
          </a:p>
        </p:txBody>
      </p:sp>
      <p:pic>
        <p:nvPicPr>
          <p:cNvPr id="4098" name="Picture 1" descr="Yates_3e_Ch15_p886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5293" y="225772"/>
            <a:ext cx="3025657" cy="252984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2" descr="Yates_3e_Ch15_p88605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153" y="810547"/>
            <a:ext cx="3565522" cy="299798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3" descr="Yates_3e_Ch15_p88605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808527"/>
            <a:ext cx="7823026" cy="175260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685800" y="5105400"/>
            <a:ext cx="457200" cy="2286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1364" y="5715000"/>
            <a:ext cx="3239875" cy="646331"/>
          </a:xfrm>
          <a:prstGeom prst="rect">
            <a:avLst/>
          </a:prstGeom>
          <a:noFill/>
        </p:spPr>
        <p:txBody>
          <a:bodyPr wrap="square" rtlCol="0">
            <a:spAutoFit/>
          </a:bodyPr>
          <a:lstStyle/>
          <a:p>
            <a:r>
              <a:rPr lang="en-US" b="1" dirty="0">
                <a:solidFill>
                  <a:srgbClr val="0000FF"/>
                </a:solidFill>
              </a:rPr>
              <a:t>Interpret the selected data point in context of the problem.</a:t>
            </a:r>
          </a:p>
        </p:txBody>
      </p:sp>
      <p:sp>
        <p:nvSpPr>
          <p:cNvPr id="5" name="TextBox 4"/>
          <p:cNvSpPr txBox="1"/>
          <p:nvPr/>
        </p:nvSpPr>
        <p:spPr>
          <a:xfrm>
            <a:off x="144413" y="5697156"/>
            <a:ext cx="4075325" cy="646331"/>
          </a:xfrm>
          <a:prstGeom prst="rect">
            <a:avLst/>
          </a:prstGeom>
          <a:noFill/>
        </p:spPr>
        <p:txBody>
          <a:bodyPr wrap="square" rtlCol="0">
            <a:spAutoFit/>
          </a:bodyPr>
          <a:lstStyle/>
          <a:p>
            <a:r>
              <a:rPr lang="en-US" b="1" dirty="0">
                <a:solidFill>
                  <a:srgbClr val="FF0066"/>
                </a:solidFill>
              </a:rPr>
              <a:t>What is the model that we might use to predict IQ from crying peaks?</a:t>
            </a:r>
          </a:p>
        </p:txBody>
      </p:sp>
      <p:graphicFrame>
        <p:nvGraphicFramePr>
          <p:cNvPr id="6" name="Object 5"/>
          <p:cNvGraphicFramePr>
            <a:graphicFrameLocks noChangeAspect="1"/>
          </p:cNvGraphicFramePr>
          <p:nvPr>
            <p:extLst>
              <p:ext uri="{D42A27DB-BD31-4B8C-83A1-F6EECF244321}">
                <p14:modId xmlns:p14="http://schemas.microsoft.com/office/powerpoint/2010/main" val="4149005680"/>
              </p:ext>
            </p:extLst>
          </p:nvPr>
        </p:nvGraphicFramePr>
        <p:xfrm>
          <a:off x="3478521" y="5982666"/>
          <a:ext cx="5316125" cy="344364"/>
        </p:xfrm>
        <a:graphic>
          <a:graphicData uri="http://schemas.openxmlformats.org/presentationml/2006/ole">
            <mc:AlternateContent xmlns:mc="http://schemas.openxmlformats.org/markup-compatibility/2006">
              <mc:Choice xmlns:v="urn:schemas-microsoft-com:vml" Requires="v">
                <p:oleObj spid="_x0000_s19547" name="Equation" r:id="rId6" imgW="3136680" imgH="203040" progId="Equation.DSMT4">
                  <p:embed/>
                </p:oleObj>
              </mc:Choice>
              <mc:Fallback>
                <p:oleObj name="Equation" r:id="rId6" imgW="3136680" imgH="203040" progId="Equation.DSMT4">
                  <p:embed/>
                  <p:pic>
                    <p:nvPicPr>
                      <p:cNvPr id="0" name=""/>
                      <p:cNvPicPr/>
                      <p:nvPr/>
                    </p:nvPicPr>
                    <p:blipFill>
                      <a:blip r:embed="rId7"/>
                      <a:stretch>
                        <a:fillRect/>
                      </a:stretch>
                    </p:blipFill>
                    <p:spPr>
                      <a:xfrm>
                        <a:off x="3478521" y="5982666"/>
                        <a:ext cx="5316125" cy="344364"/>
                      </a:xfrm>
                      <a:prstGeom prst="rect">
                        <a:avLst/>
                      </a:prstGeom>
                    </p:spPr>
                  </p:pic>
                </p:oleObj>
              </mc:Fallback>
            </mc:AlternateContent>
          </a:graphicData>
        </a:graphic>
      </p:graphicFrame>
      <p:sp>
        <p:nvSpPr>
          <p:cNvPr id="10" name="TextBox 9"/>
          <p:cNvSpPr txBox="1"/>
          <p:nvPr/>
        </p:nvSpPr>
        <p:spPr>
          <a:xfrm>
            <a:off x="4038600" y="5712756"/>
            <a:ext cx="4075325" cy="646331"/>
          </a:xfrm>
          <a:prstGeom prst="rect">
            <a:avLst/>
          </a:prstGeom>
          <a:noFill/>
        </p:spPr>
        <p:txBody>
          <a:bodyPr wrap="square" rtlCol="0">
            <a:spAutoFit/>
          </a:bodyPr>
          <a:lstStyle/>
          <a:p>
            <a:r>
              <a:rPr lang="en-US" b="1" dirty="0">
                <a:solidFill>
                  <a:srgbClr val="008000"/>
                </a:solidFill>
              </a:rPr>
              <a:t>A baby having 10 crying peaks had an IQ of 87 at 3 years old.</a:t>
            </a:r>
          </a:p>
        </p:txBody>
      </p:sp>
      <p:sp>
        <p:nvSpPr>
          <p:cNvPr id="7" name="TextBox 6">
            <a:extLst>
              <a:ext uri="{FF2B5EF4-FFF2-40B4-BE49-F238E27FC236}">
                <a16:creationId xmlns:a16="http://schemas.microsoft.com/office/drawing/2014/main" id="{21174684-F857-4F5C-B13A-0759AA5DC355}"/>
              </a:ext>
            </a:extLst>
          </p:cNvPr>
          <p:cNvSpPr txBox="1"/>
          <p:nvPr/>
        </p:nvSpPr>
        <p:spPr>
          <a:xfrm>
            <a:off x="3152656" y="6343487"/>
            <a:ext cx="5142125" cy="369332"/>
          </a:xfrm>
          <a:prstGeom prst="rect">
            <a:avLst/>
          </a:prstGeom>
          <a:solidFill>
            <a:srgbClr val="FFFF00"/>
          </a:solidFill>
        </p:spPr>
        <p:txBody>
          <a:bodyPr wrap="square" rtlCol="0">
            <a:spAutoFit/>
          </a:bodyPr>
          <a:lstStyle/>
          <a:p>
            <a:r>
              <a:rPr lang="en-US" b="1" dirty="0">
                <a:solidFill>
                  <a:srgbClr val="7030A0"/>
                </a:solidFill>
              </a:rPr>
              <a:t>Reminder: This is an </a:t>
            </a:r>
            <a:r>
              <a:rPr lang="en-US" b="1" dirty="0">
                <a:solidFill>
                  <a:srgbClr val="FF00FF"/>
                </a:solidFill>
              </a:rPr>
              <a:t>observed point</a:t>
            </a:r>
            <a:r>
              <a:rPr lang="en-US" b="1" dirty="0">
                <a:solidFill>
                  <a:srgbClr val="7030A0"/>
                </a:solidFill>
              </a:rPr>
              <a:t>, not  predicted.</a:t>
            </a:r>
          </a:p>
        </p:txBody>
      </p:sp>
    </p:spTree>
    <p:extLst>
      <p:ext uri="{BB962C8B-B14F-4D97-AF65-F5344CB8AC3E}">
        <p14:creationId xmlns:p14="http://schemas.microsoft.com/office/powerpoint/2010/main" val="160872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 calcmode="lin" valueType="num">
                                      <p:cBhvr additive="base">
                                        <p:cTn id="12" dur="500" fill="hold"/>
                                        <p:tgtEl>
                                          <p:spTgt spid="4099"/>
                                        </p:tgtEl>
                                        <p:attrNameLst>
                                          <p:attrName>ppt_x</p:attrName>
                                        </p:attrNameLst>
                                      </p:cBhvr>
                                      <p:tavLst>
                                        <p:tav tm="0">
                                          <p:val>
                                            <p:strVal val="#ppt_x"/>
                                          </p:val>
                                        </p:tav>
                                        <p:tav tm="100000">
                                          <p:val>
                                            <p:strVal val="#ppt_x"/>
                                          </p:val>
                                        </p:tav>
                                      </p:tavLst>
                                    </p:anim>
                                    <p:anim calcmode="lin" valueType="num">
                                      <p:cBhvr additive="base">
                                        <p:cTn id="13"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100"/>
                                        </p:tgtEl>
                                        <p:attrNameLst>
                                          <p:attrName>style.visibility</p:attrName>
                                        </p:attrNameLst>
                                      </p:cBhvr>
                                      <p:to>
                                        <p:strVal val="visible"/>
                                      </p:to>
                                    </p:set>
                                    <p:anim calcmode="lin" valueType="num">
                                      <p:cBhvr additive="base">
                                        <p:cTn id="18" dur="500" fill="hold"/>
                                        <p:tgtEl>
                                          <p:spTgt spid="4100"/>
                                        </p:tgtEl>
                                        <p:attrNameLst>
                                          <p:attrName>ppt_x</p:attrName>
                                        </p:attrNameLst>
                                      </p:cBhvr>
                                      <p:tavLst>
                                        <p:tav tm="0">
                                          <p:val>
                                            <p:strVal val="#ppt_x"/>
                                          </p:val>
                                        </p:tav>
                                        <p:tav tm="100000">
                                          <p:val>
                                            <p:strVal val="#ppt_x"/>
                                          </p:val>
                                        </p:tav>
                                      </p:tavLst>
                                    </p:anim>
                                    <p:anim calcmode="lin" valueType="num">
                                      <p:cBhvr additive="base">
                                        <p:cTn id="19"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grpId="1" nodeType="clickEffect">
                                  <p:stCondLst>
                                    <p:cond delay="0"/>
                                  </p:stCondLst>
                                  <p:childTnLst>
                                    <p:anim calcmode="lin" valueType="num">
                                      <p:cBhvr additive="base">
                                        <p:cTn id="46" dur="500"/>
                                        <p:tgtEl>
                                          <p:spTgt spid="7"/>
                                        </p:tgtEl>
                                        <p:attrNameLst>
                                          <p:attrName>ppt_x</p:attrName>
                                        </p:attrNameLst>
                                      </p:cBhvr>
                                      <p:tavLst>
                                        <p:tav tm="0">
                                          <p:val>
                                            <p:strVal val="ppt_x"/>
                                          </p:val>
                                        </p:tav>
                                        <p:tav tm="100000">
                                          <p:val>
                                            <p:strVal val="ppt_x"/>
                                          </p:val>
                                        </p:tav>
                                      </p:tavLst>
                                    </p:anim>
                                    <p:anim calcmode="lin" valueType="num">
                                      <p:cBhvr additive="base">
                                        <p:cTn id="47" dur="500"/>
                                        <p:tgtEl>
                                          <p:spTgt spid="7"/>
                                        </p:tgtEl>
                                        <p:attrNameLst>
                                          <p:attrName>ppt_y</p:attrName>
                                        </p:attrNameLst>
                                      </p:cBhvr>
                                      <p:tavLst>
                                        <p:tav tm="0">
                                          <p:val>
                                            <p:strVal val="ppt_y"/>
                                          </p:val>
                                        </p:tav>
                                        <p:tav tm="100000">
                                          <p:val>
                                            <p:strVal val="1+ppt_h/2"/>
                                          </p:val>
                                        </p:tav>
                                      </p:tavLst>
                                    </p:anim>
                                    <p:set>
                                      <p:cBhvr>
                                        <p:cTn id="48" dur="1" fill="hold">
                                          <p:stCondLst>
                                            <p:cond delay="499"/>
                                          </p:stCondLst>
                                        </p:cTn>
                                        <p:tgtEl>
                                          <p:spTgt spid="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10"/>
                                        </p:tgtEl>
                                      </p:cBhvr>
                                    </p:animEffect>
                                    <p:set>
                                      <p:cBhvr>
                                        <p:cTn id="53" dur="1" fill="hold">
                                          <p:stCondLst>
                                            <p:cond delay="499"/>
                                          </p:stCondLst>
                                        </p:cTn>
                                        <p:tgtEl>
                                          <p:spTgt spid="10"/>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500"/>
                                        <p:tgtEl>
                                          <p:spTgt spid="3"/>
                                        </p:tgtEl>
                                      </p:cBhvr>
                                    </p:animEffect>
                                    <p:set>
                                      <p:cBhvr>
                                        <p:cTn id="58" dur="1" fill="hold">
                                          <p:stCondLst>
                                            <p:cond delay="499"/>
                                          </p:stCondLst>
                                        </p:cTn>
                                        <p:tgtEl>
                                          <p:spTgt spid="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4"/>
                                        </p:tgtEl>
                                      </p:cBhvr>
                                    </p:animEffect>
                                    <p:set>
                                      <p:cBhvr>
                                        <p:cTn id="63" dur="1" fill="hold">
                                          <p:stCondLst>
                                            <p:cond delay="499"/>
                                          </p:stCondLst>
                                        </p:cTn>
                                        <p:tgtEl>
                                          <p:spTgt spid="4"/>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additive="base">
                                        <p:cTn id="68" dur="500" fill="hold"/>
                                        <p:tgtEl>
                                          <p:spTgt spid="5"/>
                                        </p:tgtEl>
                                        <p:attrNameLst>
                                          <p:attrName>ppt_x</p:attrName>
                                        </p:attrNameLst>
                                      </p:cBhvr>
                                      <p:tavLst>
                                        <p:tav tm="0">
                                          <p:val>
                                            <p:strVal val="#ppt_x"/>
                                          </p:val>
                                        </p:tav>
                                        <p:tav tm="100000">
                                          <p:val>
                                            <p:strVal val="#ppt_x"/>
                                          </p:val>
                                        </p:tav>
                                      </p:tavLst>
                                    </p:anim>
                                    <p:anim calcmode="lin" valueType="num">
                                      <p:cBhvr additive="base">
                                        <p:cTn id="6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6"/>
                                        </p:tgtEl>
                                        <p:attrNameLst>
                                          <p:attrName>style.visibility</p:attrName>
                                        </p:attrNameLst>
                                      </p:cBhvr>
                                      <p:to>
                                        <p:strVal val="visible"/>
                                      </p:to>
                                    </p:set>
                                    <p:anim calcmode="lin" valueType="num">
                                      <p:cBhvr additive="base">
                                        <p:cTn id="74" dur="500" fill="hold"/>
                                        <p:tgtEl>
                                          <p:spTgt spid="6"/>
                                        </p:tgtEl>
                                        <p:attrNameLst>
                                          <p:attrName>ppt_x</p:attrName>
                                        </p:attrNameLst>
                                      </p:cBhvr>
                                      <p:tavLst>
                                        <p:tav tm="0">
                                          <p:val>
                                            <p:strVal val="#ppt_x"/>
                                          </p:val>
                                        </p:tav>
                                        <p:tav tm="100000">
                                          <p:val>
                                            <p:strVal val="#ppt_x"/>
                                          </p:val>
                                        </p:tav>
                                      </p:tavLst>
                                    </p:anim>
                                    <p:anim calcmode="lin" valueType="num">
                                      <p:cBhvr additive="base">
                                        <p:cTn id="7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P spid="5" grpId="0"/>
      <p:bldP spid="10" grpId="0"/>
      <p:bldP spid="10" grpId="1"/>
      <p:bldP spid="7" grpId="0" animBg="1"/>
      <p:bldP spid="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3" descr="Yates_3e_Ch15_p88605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615" y="304800"/>
            <a:ext cx="7823026" cy="1752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2209800"/>
            <a:ext cx="8458200" cy="1384995"/>
          </a:xfrm>
          <a:prstGeom prst="rect">
            <a:avLst/>
          </a:prstGeom>
          <a:solidFill>
            <a:schemeClr val="accent5">
              <a:lumMod val="20000"/>
              <a:lumOff val="80000"/>
            </a:schemeClr>
          </a:solidFill>
        </p:spPr>
        <p:txBody>
          <a:bodyPr wrap="square" rtlCol="0">
            <a:spAutoFit/>
          </a:bodyPr>
          <a:lstStyle/>
          <a:p>
            <a:r>
              <a:rPr lang="en-US" sz="2800" dirty="0"/>
              <a:t>Based on this output, what are some statements you can make about the relationship between predicted IQ at three years of age and intensity of their crying as infants?</a:t>
            </a:r>
          </a:p>
        </p:txBody>
      </p:sp>
      <p:sp>
        <p:nvSpPr>
          <p:cNvPr id="3" name="TextBox 2"/>
          <p:cNvSpPr txBox="1"/>
          <p:nvPr/>
        </p:nvSpPr>
        <p:spPr>
          <a:xfrm>
            <a:off x="395615" y="3886200"/>
            <a:ext cx="5776585" cy="2862322"/>
          </a:xfrm>
          <a:prstGeom prst="rect">
            <a:avLst/>
          </a:prstGeom>
          <a:noFill/>
        </p:spPr>
        <p:txBody>
          <a:bodyPr wrap="square" rtlCol="0">
            <a:spAutoFit/>
          </a:bodyPr>
          <a:lstStyle/>
          <a:p>
            <a:r>
              <a:rPr lang="en-US" sz="3000" b="1" dirty="0">
                <a:solidFill>
                  <a:srgbClr val="FF0000"/>
                </a:solidFill>
              </a:rPr>
              <a:t>Discuss Scatterplot :</a:t>
            </a:r>
          </a:p>
          <a:p>
            <a:endParaRPr lang="en-US" sz="3000" b="1" dirty="0">
              <a:solidFill>
                <a:srgbClr val="FF0000"/>
              </a:solidFill>
            </a:endParaRPr>
          </a:p>
          <a:p>
            <a:endParaRPr lang="en-US" sz="3000" b="1" dirty="0">
              <a:solidFill>
                <a:srgbClr val="FF0000"/>
              </a:solidFill>
            </a:endParaRPr>
          </a:p>
          <a:p>
            <a:endParaRPr lang="en-US" sz="3000" b="1" dirty="0">
              <a:solidFill>
                <a:srgbClr val="FF0000"/>
              </a:solidFill>
            </a:endParaRPr>
          </a:p>
          <a:p>
            <a:r>
              <a:rPr lang="en-US" sz="3000" b="1" dirty="0">
                <a:solidFill>
                  <a:srgbClr val="FF0000"/>
                </a:solidFill>
              </a:rPr>
              <a:t>Discuss Regression </a:t>
            </a:r>
          </a:p>
          <a:p>
            <a:r>
              <a:rPr lang="en-US" sz="3000" b="1" dirty="0">
                <a:solidFill>
                  <a:srgbClr val="FF0000"/>
                </a:solidFill>
              </a:rPr>
              <a:t>Analysis:</a:t>
            </a:r>
          </a:p>
        </p:txBody>
      </p:sp>
      <p:sp>
        <p:nvSpPr>
          <p:cNvPr id="7" name="Up Arrow 6"/>
          <p:cNvSpPr/>
          <p:nvPr/>
        </p:nvSpPr>
        <p:spPr>
          <a:xfrm rot="20946484">
            <a:off x="1295400" y="1676400"/>
            <a:ext cx="381000" cy="2209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rot="3430689">
            <a:off x="4116627" y="555425"/>
            <a:ext cx="381000" cy="445174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rot="1576644">
            <a:off x="2665692" y="1567980"/>
            <a:ext cx="381000" cy="4611527"/>
          </a:xfrm>
          <a:prstGeom prst="up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2" name="TextBox 1"/>
          <p:cNvSpPr txBox="1"/>
          <p:nvPr/>
        </p:nvSpPr>
        <p:spPr>
          <a:xfrm>
            <a:off x="3971608" y="3848366"/>
            <a:ext cx="4791392" cy="1200329"/>
          </a:xfrm>
          <a:prstGeom prst="rect">
            <a:avLst/>
          </a:prstGeom>
          <a:noFill/>
        </p:spPr>
        <p:txBody>
          <a:bodyPr wrap="square" rtlCol="0">
            <a:spAutoFit/>
          </a:bodyPr>
          <a:lstStyle/>
          <a:p>
            <a:r>
              <a:rPr lang="en-US" b="1" dirty="0">
                <a:solidFill>
                  <a:srgbClr val="0000FF"/>
                </a:solidFill>
              </a:rPr>
              <a:t>The scatterplot shows a positive, moderately weak, linear relationship between number of crying peaks and IQ. However it contains no extreme outliers or influential points.</a:t>
            </a:r>
          </a:p>
        </p:txBody>
      </p:sp>
      <p:sp>
        <p:nvSpPr>
          <p:cNvPr id="11" name="TextBox 10"/>
          <p:cNvSpPr txBox="1"/>
          <p:nvPr/>
        </p:nvSpPr>
        <p:spPr>
          <a:xfrm>
            <a:off x="3885224" y="5278187"/>
            <a:ext cx="4791392" cy="1477328"/>
          </a:xfrm>
          <a:prstGeom prst="rect">
            <a:avLst/>
          </a:prstGeom>
          <a:noFill/>
        </p:spPr>
        <p:txBody>
          <a:bodyPr wrap="square" rtlCol="0">
            <a:spAutoFit/>
          </a:bodyPr>
          <a:lstStyle/>
          <a:p>
            <a:r>
              <a:rPr lang="en-US" b="1" dirty="0">
                <a:solidFill>
                  <a:srgbClr val="0000FF"/>
                </a:solidFill>
              </a:rPr>
              <a:t>Since the scatterplot shows a somewhat linear trend, we can use the </a:t>
            </a:r>
            <a:r>
              <a:rPr lang="en-US" b="1" dirty="0">
                <a:solidFill>
                  <a:srgbClr val="FF00FF"/>
                </a:solidFill>
              </a:rPr>
              <a:t>correlation coefficient </a:t>
            </a:r>
            <a:r>
              <a:rPr lang="en-US" b="1" dirty="0">
                <a:solidFill>
                  <a:srgbClr val="0000FF"/>
                </a:solidFill>
              </a:rPr>
              <a:t>of 0.4549 to describe the direction (positive) and strength (moderately weak)  between number of crying peaks and IQ.</a:t>
            </a:r>
          </a:p>
        </p:txBody>
      </p:sp>
    </p:spTree>
    <p:extLst>
      <p:ext uri="{BB962C8B-B14F-4D97-AF65-F5344CB8AC3E}">
        <p14:creationId xmlns:p14="http://schemas.microsoft.com/office/powerpoint/2010/main" val="39529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7"/>
                                        </p:tgtEl>
                                        <p:attrNameLst>
                                          <p:attrName>ppt_x</p:attrName>
                                        </p:attrNameLst>
                                      </p:cBhvr>
                                      <p:tavLst>
                                        <p:tav tm="0">
                                          <p:val>
                                            <p:strVal val="ppt_x"/>
                                          </p:val>
                                        </p:tav>
                                        <p:tav tm="100000">
                                          <p:val>
                                            <p:strVal val="ppt_x"/>
                                          </p:val>
                                        </p:tav>
                                      </p:tavLst>
                                    </p:anim>
                                    <p:anim calcmode="lin" valueType="num">
                                      <p:cBhvr additive="base">
                                        <p:cTn id="31" dur="500"/>
                                        <p:tgtEl>
                                          <p:spTgt spid="7"/>
                                        </p:tgtEl>
                                        <p:attrNameLst>
                                          <p:attrName>ppt_y</p:attrName>
                                        </p:attrNameLst>
                                      </p:cBhvr>
                                      <p:tavLst>
                                        <p:tav tm="0">
                                          <p:val>
                                            <p:strVal val="ppt_y"/>
                                          </p:val>
                                        </p:tav>
                                        <p:tav tm="100000">
                                          <p:val>
                                            <p:strVal val="1+ppt_h/2"/>
                                          </p:val>
                                        </p:tav>
                                      </p:tavLst>
                                    </p:anim>
                                    <p:set>
                                      <p:cBhvr>
                                        <p:cTn id="32" dur="1" fill="hold">
                                          <p:stCondLst>
                                            <p:cond delay="499"/>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9"/>
                                        </p:tgtEl>
                                        <p:attrNameLst>
                                          <p:attrName>ppt_x</p:attrName>
                                        </p:attrNameLst>
                                      </p:cBhvr>
                                      <p:tavLst>
                                        <p:tav tm="0">
                                          <p:val>
                                            <p:strVal val="ppt_x"/>
                                          </p:val>
                                        </p:tav>
                                        <p:tav tm="100000">
                                          <p:val>
                                            <p:strVal val="ppt_x"/>
                                          </p:val>
                                        </p:tav>
                                      </p:tavLst>
                                    </p:anim>
                                    <p:anim calcmode="lin" valueType="num">
                                      <p:cBhvr additive="base">
                                        <p:cTn id="37" dur="500"/>
                                        <p:tgtEl>
                                          <p:spTgt spid="9"/>
                                        </p:tgtEl>
                                        <p:attrNameLst>
                                          <p:attrName>ppt_y</p:attrName>
                                        </p:attrNameLst>
                                      </p:cBhvr>
                                      <p:tavLst>
                                        <p:tav tm="0">
                                          <p:val>
                                            <p:strVal val="ppt_y"/>
                                          </p:val>
                                        </p:tav>
                                        <p:tav tm="100000">
                                          <p:val>
                                            <p:strVal val="1+ppt_h/2"/>
                                          </p:val>
                                        </p:tav>
                                      </p:tavLst>
                                    </p:anim>
                                    <p:set>
                                      <p:cBhvr>
                                        <p:cTn id="38" dur="1" fill="hold">
                                          <p:stCondLst>
                                            <p:cond delay="499"/>
                                          </p:stCondLst>
                                        </p:cTn>
                                        <p:tgtEl>
                                          <p:spTgt spid="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1" nodeType="clickEffect">
                                  <p:stCondLst>
                                    <p:cond delay="0"/>
                                  </p:stCondLst>
                                  <p:childTnLst>
                                    <p:anim calcmode="lin" valueType="num">
                                      <p:cBhvr additive="base">
                                        <p:cTn id="54" dur="500"/>
                                        <p:tgtEl>
                                          <p:spTgt spid="10"/>
                                        </p:tgtEl>
                                        <p:attrNameLst>
                                          <p:attrName>ppt_x</p:attrName>
                                        </p:attrNameLst>
                                      </p:cBhvr>
                                      <p:tavLst>
                                        <p:tav tm="0">
                                          <p:val>
                                            <p:strVal val="ppt_x"/>
                                          </p:val>
                                        </p:tav>
                                        <p:tav tm="100000">
                                          <p:val>
                                            <p:strVal val="ppt_x"/>
                                          </p:val>
                                        </p:tav>
                                      </p:tavLst>
                                    </p:anim>
                                    <p:anim calcmode="lin" valueType="num">
                                      <p:cBhvr additive="base">
                                        <p:cTn id="55" dur="500"/>
                                        <p:tgtEl>
                                          <p:spTgt spid="10"/>
                                        </p:tgtEl>
                                        <p:attrNameLst>
                                          <p:attrName>ppt_y</p:attrName>
                                        </p:attrNameLst>
                                      </p:cBhvr>
                                      <p:tavLst>
                                        <p:tav tm="0">
                                          <p:val>
                                            <p:strVal val="ppt_y"/>
                                          </p:val>
                                        </p:tav>
                                        <p:tav tm="100000">
                                          <p:val>
                                            <p:strVal val="1+ppt_h/2"/>
                                          </p:val>
                                        </p:tav>
                                      </p:tavLst>
                                    </p:anim>
                                    <p:set>
                                      <p:cBhvr>
                                        <p:cTn id="5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7" grpId="1" animBg="1"/>
      <p:bldP spid="9" grpId="0" animBg="1"/>
      <p:bldP spid="9" grpId="1" animBg="1"/>
      <p:bldP spid="10" grpId="0" animBg="1"/>
      <p:bldP spid="10" grpId="1" animBg="1"/>
      <p:bldP spid="2"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799" y="424934"/>
            <a:ext cx="1723549" cy="523220"/>
          </a:xfrm>
          <a:prstGeom prst="rect">
            <a:avLst/>
          </a:prstGeom>
        </p:spPr>
        <p:txBody>
          <a:bodyPr wrap="none">
            <a:spAutoFit/>
          </a:bodyPr>
          <a:lstStyle/>
          <a:p>
            <a:r>
              <a:rPr lang="en-US" sz="2800" dirty="0">
                <a:solidFill>
                  <a:srgbClr val="FF0000"/>
                </a:solidFill>
                <a:effectLst/>
                <a:latin typeface="Comic Sans MS"/>
                <a:ea typeface="Times New Roman"/>
                <a:cs typeface="Times New Roman"/>
              </a:rPr>
              <a:t>RECALL: </a:t>
            </a:r>
            <a:endParaRPr lang="en-US" sz="2800" dirty="0">
              <a:solidFill>
                <a:srgbClr val="FF0000"/>
              </a:solidFill>
            </a:endParaRPr>
          </a:p>
        </p:txBody>
      </p:sp>
      <p:sp>
        <p:nvSpPr>
          <p:cNvPr id="3" name="Rectangle 2"/>
          <p:cNvSpPr/>
          <p:nvPr/>
        </p:nvSpPr>
        <p:spPr>
          <a:xfrm>
            <a:off x="2514600" y="424934"/>
            <a:ext cx="4665060" cy="523220"/>
          </a:xfrm>
          <a:prstGeom prst="rect">
            <a:avLst/>
          </a:prstGeom>
        </p:spPr>
        <p:txBody>
          <a:bodyPr wrap="none">
            <a:spAutoFit/>
          </a:bodyPr>
          <a:lstStyle/>
          <a:p>
            <a:r>
              <a:rPr lang="en-US" sz="2800" dirty="0">
                <a:solidFill>
                  <a:srgbClr val="FF00FF"/>
                </a:solidFill>
                <a:effectLst/>
                <a:latin typeface="Comic Sans MS"/>
                <a:ea typeface="Times New Roman"/>
                <a:cs typeface="Times New Roman"/>
              </a:rPr>
              <a:t>Reading Computer Printout</a:t>
            </a:r>
            <a:endParaRPr lang="en-US" sz="2800" dirty="0"/>
          </a:p>
        </p:txBody>
      </p:sp>
      <p:sp>
        <p:nvSpPr>
          <p:cNvPr id="4" name="Rectangle 3"/>
          <p:cNvSpPr/>
          <p:nvPr/>
        </p:nvSpPr>
        <p:spPr>
          <a:xfrm>
            <a:off x="2441000" y="1143000"/>
            <a:ext cx="3381054" cy="461665"/>
          </a:xfrm>
          <a:prstGeom prst="rect">
            <a:avLst/>
          </a:prstGeom>
        </p:spPr>
        <p:txBody>
          <a:bodyPr wrap="none">
            <a:spAutoFit/>
          </a:bodyPr>
          <a:lstStyle/>
          <a:p>
            <a:pPr marL="342900" marR="0" lvl="0" indent="-342900">
              <a:spcBef>
                <a:spcPts val="0"/>
              </a:spcBef>
              <a:spcAft>
                <a:spcPts val="0"/>
              </a:spcAft>
              <a:buFont typeface="Wingdings"/>
              <a:buChar char=""/>
            </a:pPr>
            <a:r>
              <a:rPr lang="en-US" sz="2400" dirty="0">
                <a:solidFill>
                  <a:srgbClr val="FF0000"/>
                </a:solidFill>
                <a:effectLst/>
                <a:latin typeface="Comic Sans MS"/>
                <a:ea typeface="Times New Roman"/>
              </a:rPr>
              <a:t>Refer to p. 895  #2</a:t>
            </a:r>
            <a:endParaRPr lang="en-US" sz="2400" dirty="0">
              <a:effectLst/>
              <a:latin typeface="Times New Roman"/>
              <a:ea typeface="Times New Roman"/>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360" y="1575426"/>
            <a:ext cx="8439150" cy="321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rot="18798364">
            <a:off x="749719" y="3550431"/>
            <a:ext cx="2514600" cy="685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7200" y="5153458"/>
            <a:ext cx="2514600" cy="646331"/>
          </a:xfrm>
          <a:prstGeom prst="rect">
            <a:avLst/>
          </a:prstGeom>
          <a:noFill/>
        </p:spPr>
        <p:txBody>
          <a:bodyPr wrap="square" rtlCol="0">
            <a:spAutoFit/>
          </a:bodyPr>
          <a:lstStyle/>
          <a:p>
            <a:r>
              <a:rPr lang="en-US" sz="3600" b="1" dirty="0">
                <a:solidFill>
                  <a:srgbClr val="008000"/>
                </a:solidFill>
              </a:rPr>
              <a:t>Y-intercept</a:t>
            </a:r>
          </a:p>
        </p:txBody>
      </p:sp>
      <p:sp>
        <p:nvSpPr>
          <p:cNvPr id="8" name="Right Arrow 7"/>
          <p:cNvSpPr/>
          <p:nvPr/>
        </p:nvSpPr>
        <p:spPr>
          <a:xfrm rot="14147670">
            <a:off x="2936154" y="4221748"/>
            <a:ext cx="2203610" cy="6858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228910" y="5534049"/>
            <a:ext cx="3448490" cy="1200329"/>
          </a:xfrm>
          <a:prstGeom prst="rect">
            <a:avLst/>
          </a:prstGeom>
          <a:noFill/>
        </p:spPr>
        <p:txBody>
          <a:bodyPr wrap="square" rtlCol="0">
            <a:spAutoFit/>
          </a:bodyPr>
          <a:lstStyle/>
          <a:p>
            <a:r>
              <a:rPr lang="en-US" sz="3600" dirty="0">
                <a:solidFill>
                  <a:srgbClr val="C00000"/>
                </a:solidFill>
              </a:rPr>
              <a:t>Coefficient of determination</a:t>
            </a:r>
          </a:p>
        </p:txBody>
      </p:sp>
      <p:sp>
        <p:nvSpPr>
          <p:cNvPr id="10" name="Right Arrow 9"/>
          <p:cNvSpPr/>
          <p:nvPr/>
        </p:nvSpPr>
        <p:spPr>
          <a:xfrm rot="12185024">
            <a:off x="4313425" y="4578300"/>
            <a:ext cx="2203610" cy="685800"/>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7200" y="5672927"/>
            <a:ext cx="2514600" cy="646331"/>
          </a:xfrm>
          <a:prstGeom prst="rect">
            <a:avLst/>
          </a:prstGeom>
          <a:noFill/>
        </p:spPr>
        <p:txBody>
          <a:bodyPr wrap="square" rtlCol="0">
            <a:spAutoFit/>
          </a:bodyPr>
          <a:lstStyle/>
          <a:p>
            <a:r>
              <a:rPr lang="en-US" sz="3600" dirty="0">
                <a:solidFill>
                  <a:srgbClr val="C00000"/>
                </a:solidFill>
              </a:rPr>
              <a:t>slope</a:t>
            </a:r>
          </a:p>
        </p:txBody>
      </p:sp>
      <p:cxnSp>
        <p:nvCxnSpPr>
          <p:cNvPr id="12" name="Straight Connector 11"/>
          <p:cNvCxnSpPr/>
          <p:nvPr/>
        </p:nvCxnSpPr>
        <p:spPr>
          <a:xfrm>
            <a:off x="4267200" y="2743200"/>
            <a:ext cx="4343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ight Arrow 13"/>
          <p:cNvSpPr/>
          <p:nvPr/>
        </p:nvSpPr>
        <p:spPr>
          <a:xfrm rot="18798364">
            <a:off x="2592838" y="4267891"/>
            <a:ext cx="2514600" cy="685800"/>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409348" y="5688556"/>
            <a:ext cx="897888" cy="646331"/>
          </a:xfrm>
          <a:prstGeom prst="rect">
            <a:avLst/>
          </a:prstGeom>
          <a:noFill/>
        </p:spPr>
        <p:txBody>
          <a:bodyPr wrap="square" rtlCol="0">
            <a:spAutoFit/>
          </a:bodyPr>
          <a:lstStyle/>
          <a:p>
            <a:r>
              <a:rPr lang="en-US" sz="3600" b="1" i="1" dirty="0">
                <a:solidFill>
                  <a:srgbClr val="FF0066"/>
                </a:solidFill>
              </a:rPr>
              <a:t>se</a:t>
            </a:r>
            <a:r>
              <a:rPr lang="en-US" sz="3600" b="1" baseline="-25000" dirty="0">
                <a:solidFill>
                  <a:srgbClr val="FF0066"/>
                </a:solidFill>
              </a:rPr>
              <a:t>b</a:t>
            </a:r>
          </a:p>
        </p:txBody>
      </p:sp>
      <p:sp>
        <p:nvSpPr>
          <p:cNvPr id="17" name="TextBox 16"/>
          <p:cNvSpPr txBox="1"/>
          <p:nvPr/>
        </p:nvSpPr>
        <p:spPr>
          <a:xfrm>
            <a:off x="4606187" y="5476624"/>
            <a:ext cx="2431733" cy="1200329"/>
          </a:xfrm>
          <a:prstGeom prst="rect">
            <a:avLst/>
          </a:prstGeom>
          <a:noFill/>
        </p:spPr>
        <p:txBody>
          <a:bodyPr wrap="square" rtlCol="0">
            <a:spAutoFit/>
          </a:bodyPr>
          <a:lstStyle/>
          <a:p>
            <a:r>
              <a:rPr lang="en-US" sz="3600" b="1" dirty="0">
                <a:solidFill>
                  <a:srgbClr val="0000FF"/>
                </a:solidFill>
              </a:rPr>
              <a:t>critical value</a:t>
            </a:r>
            <a:endParaRPr lang="en-US" sz="3600" b="1" baseline="-25000" dirty="0">
              <a:solidFill>
                <a:srgbClr val="0000FF"/>
              </a:solidFill>
            </a:endParaRPr>
          </a:p>
        </p:txBody>
      </p:sp>
      <p:sp>
        <p:nvSpPr>
          <p:cNvPr id="19" name="TextBox 18"/>
          <p:cNvSpPr txBox="1"/>
          <p:nvPr/>
        </p:nvSpPr>
        <p:spPr>
          <a:xfrm>
            <a:off x="6228910" y="5864274"/>
            <a:ext cx="2431733" cy="646331"/>
          </a:xfrm>
          <a:prstGeom prst="rect">
            <a:avLst/>
          </a:prstGeom>
          <a:noFill/>
        </p:spPr>
        <p:txBody>
          <a:bodyPr wrap="square" rtlCol="0">
            <a:spAutoFit/>
          </a:bodyPr>
          <a:lstStyle/>
          <a:p>
            <a:r>
              <a:rPr lang="en-US" sz="3600" b="1" i="1" dirty="0">
                <a:solidFill>
                  <a:srgbClr val="FF0066"/>
                </a:solidFill>
              </a:rPr>
              <a:t>p-value</a:t>
            </a:r>
            <a:endParaRPr lang="en-US" sz="3600" b="1" i="1" baseline="-25000" dirty="0">
              <a:solidFill>
                <a:srgbClr val="FF0066"/>
              </a:solidFill>
            </a:endParaRPr>
          </a:p>
        </p:txBody>
      </p:sp>
      <p:sp>
        <p:nvSpPr>
          <p:cNvPr id="13" name="TextBox 12"/>
          <p:cNvSpPr txBox="1"/>
          <p:nvPr/>
        </p:nvSpPr>
        <p:spPr>
          <a:xfrm>
            <a:off x="4697560" y="2209800"/>
            <a:ext cx="3482679" cy="830997"/>
          </a:xfrm>
          <a:prstGeom prst="rect">
            <a:avLst/>
          </a:prstGeom>
          <a:solidFill>
            <a:srgbClr val="FFFF00"/>
          </a:solidFill>
        </p:spPr>
        <p:txBody>
          <a:bodyPr wrap="square" rtlCol="0">
            <a:spAutoFit/>
          </a:bodyPr>
          <a:lstStyle/>
          <a:p>
            <a:pPr algn="ctr"/>
            <a:r>
              <a:rPr lang="en-US" sz="4800" dirty="0">
                <a:solidFill>
                  <a:srgbClr val="FF0000"/>
                </a:solidFill>
                <a:latin typeface="Arial Black" panose="020B0A04020102020204" pitchFamily="34" charset="0"/>
              </a:rPr>
              <a:t>ZOMBIES</a:t>
            </a:r>
          </a:p>
        </p:txBody>
      </p:sp>
      <p:sp>
        <p:nvSpPr>
          <p:cNvPr id="7" name="Right Arrow 6"/>
          <p:cNvSpPr/>
          <p:nvPr/>
        </p:nvSpPr>
        <p:spPr>
          <a:xfrm rot="15940894">
            <a:off x="176807" y="4962314"/>
            <a:ext cx="1702659" cy="49393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295180" y="5699213"/>
            <a:ext cx="3353240" cy="954107"/>
          </a:xfrm>
          <a:prstGeom prst="rect">
            <a:avLst/>
          </a:prstGeom>
          <a:noFill/>
        </p:spPr>
        <p:txBody>
          <a:bodyPr wrap="square" rtlCol="0">
            <a:spAutoFit/>
          </a:bodyPr>
          <a:lstStyle/>
          <a:p>
            <a:r>
              <a:rPr lang="en-US" sz="2800" b="1" dirty="0">
                <a:solidFill>
                  <a:srgbClr val="008000"/>
                </a:solidFill>
              </a:rPr>
              <a:t>Standard deviation of the Residuals</a:t>
            </a:r>
          </a:p>
        </p:txBody>
      </p:sp>
      <p:cxnSp>
        <p:nvCxnSpPr>
          <p:cNvPr id="23" name="Straight Connector 22"/>
          <p:cNvCxnSpPr/>
          <p:nvPr/>
        </p:nvCxnSpPr>
        <p:spPr>
          <a:xfrm>
            <a:off x="5193228" y="4216984"/>
            <a:ext cx="368938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374916" y="3876307"/>
            <a:ext cx="3207314" cy="769441"/>
          </a:xfrm>
          <a:prstGeom prst="rect">
            <a:avLst/>
          </a:prstGeom>
          <a:solidFill>
            <a:srgbClr val="FFFF00"/>
          </a:solidFill>
        </p:spPr>
        <p:txBody>
          <a:bodyPr wrap="square" rtlCol="0">
            <a:spAutoFit/>
          </a:bodyPr>
          <a:lstStyle/>
          <a:p>
            <a:pPr algn="ctr"/>
            <a:r>
              <a:rPr lang="en-US" sz="4400" dirty="0">
                <a:solidFill>
                  <a:srgbClr val="FF0000"/>
                </a:solidFill>
                <a:latin typeface="Arial Black" panose="020B0A04020102020204" pitchFamily="34" charset="0"/>
              </a:rPr>
              <a:t>ZOMBIES</a:t>
            </a:r>
          </a:p>
        </p:txBody>
      </p:sp>
      <p:sp>
        <p:nvSpPr>
          <p:cNvPr id="20" name="Right Arrow 19"/>
          <p:cNvSpPr/>
          <p:nvPr/>
        </p:nvSpPr>
        <p:spPr>
          <a:xfrm rot="18299377">
            <a:off x="4913701" y="4217000"/>
            <a:ext cx="2255052" cy="709889"/>
          </a:xfrm>
          <a:prstGeom prst="rightArrow">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8299377">
            <a:off x="6632333" y="4382061"/>
            <a:ext cx="2255052" cy="709889"/>
          </a:xfrm>
          <a:prstGeom prst="right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756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1" nodeType="clickEffect">
                                  <p:stCondLst>
                                    <p:cond delay="0"/>
                                  </p:stCondLst>
                                  <p:childTnLst>
                                    <p:anim calcmode="lin" valueType="num">
                                      <p:cBhvr additive="base">
                                        <p:cTn id="17" dur="500"/>
                                        <p:tgtEl>
                                          <p:spTgt spid="5"/>
                                        </p:tgtEl>
                                        <p:attrNameLst>
                                          <p:attrName>ppt_x</p:attrName>
                                        </p:attrNameLst>
                                      </p:cBhvr>
                                      <p:tavLst>
                                        <p:tav tm="0">
                                          <p:val>
                                            <p:strVal val="ppt_x"/>
                                          </p:val>
                                        </p:tav>
                                        <p:tav tm="100000">
                                          <p:val>
                                            <p:strVal val="ppt_x"/>
                                          </p:val>
                                        </p:tav>
                                      </p:tavLst>
                                    </p:anim>
                                    <p:anim calcmode="lin" valueType="num">
                                      <p:cBhvr additive="base">
                                        <p:cTn id="18" dur="500"/>
                                        <p:tgtEl>
                                          <p:spTgt spid="5"/>
                                        </p:tgtEl>
                                        <p:attrNameLst>
                                          <p:attrName>ppt_y</p:attrName>
                                        </p:attrNameLst>
                                      </p:cBhvr>
                                      <p:tavLst>
                                        <p:tav tm="0">
                                          <p:val>
                                            <p:strVal val="ppt_y"/>
                                          </p:val>
                                        </p:tav>
                                        <p:tav tm="100000">
                                          <p:val>
                                            <p:strVal val="1+ppt_h/2"/>
                                          </p:val>
                                        </p:tav>
                                      </p:tavLst>
                                    </p:anim>
                                    <p:set>
                                      <p:cBhvr>
                                        <p:cTn id="19" dur="1" fill="hold">
                                          <p:stCondLst>
                                            <p:cond delay="499"/>
                                          </p:stCondLst>
                                        </p:cTn>
                                        <p:tgtEl>
                                          <p:spTgt spid="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grpId="1" nodeType="clickEffect">
                                  <p:stCondLst>
                                    <p:cond delay="0"/>
                                  </p:stCondLst>
                                  <p:childTnLst>
                                    <p:anim calcmode="lin" valueType="num">
                                      <p:cBhvr additive="base">
                                        <p:cTn id="23" dur="500"/>
                                        <p:tgtEl>
                                          <p:spTgt spid="6"/>
                                        </p:tgtEl>
                                        <p:attrNameLst>
                                          <p:attrName>ppt_x</p:attrName>
                                        </p:attrNameLst>
                                      </p:cBhvr>
                                      <p:tavLst>
                                        <p:tav tm="0">
                                          <p:val>
                                            <p:strVal val="ppt_x"/>
                                          </p:val>
                                        </p:tav>
                                        <p:tav tm="100000">
                                          <p:val>
                                            <p:strVal val="ppt_x"/>
                                          </p:val>
                                        </p:tav>
                                      </p:tavLst>
                                    </p:anim>
                                    <p:anim calcmode="lin" valueType="num">
                                      <p:cBhvr additive="base">
                                        <p:cTn id="24" dur="500"/>
                                        <p:tgtEl>
                                          <p:spTgt spid="6"/>
                                        </p:tgtEl>
                                        <p:attrNameLst>
                                          <p:attrName>ppt_y</p:attrName>
                                        </p:attrNameLst>
                                      </p:cBhvr>
                                      <p:tavLst>
                                        <p:tav tm="0">
                                          <p:val>
                                            <p:strVal val="ppt_y"/>
                                          </p:val>
                                        </p:tav>
                                        <p:tav tm="100000">
                                          <p:val>
                                            <p:strVal val="1+ppt_h/2"/>
                                          </p:val>
                                        </p:tav>
                                      </p:tavLst>
                                    </p:anim>
                                    <p:set>
                                      <p:cBhvr>
                                        <p:cTn id="25" dur="1" fill="hold">
                                          <p:stCondLst>
                                            <p:cond delay="499"/>
                                          </p:stCondLst>
                                        </p:cTn>
                                        <p:tgtEl>
                                          <p:spTgt spid="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grpId="1" nodeType="clickEffect">
                                  <p:stCondLst>
                                    <p:cond delay="0"/>
                                  </p:stCondLst>
                                  <p:childTnLst>
                                    <p:anim calcmode="lin" valueType="num">
                                      <p:cBhvr additive="base">
                                        <p:cTn id="41" dur="500"/>
                                        <p:tgtEl>
                                          <p:spTgt spid="8"/>
                                        </p:tgtEl>
                                        <p:attrNameLst>
                                          <p:attrName>ppt_x</p:attrName>
                                        </p:attrNameLst>
                                      </p:cBhvr>
                                      <p:tavLst>
                                        <p:tav tm="0">
                                          <p:val>
                                            <p:strVal val="ppt_x"/>
                                          </p:val>
                                        </p:tav>
                                        <p:tav tm="100000">
                                          <p:val>
                                            <p:strVal val="ppt_x"/>
                                          </p:val>
                                        </p:tav>
                                      </p:tavLst>
                                    </p:anim>
                                    <p:anim calcmode="lin" valueType="num">
                                      <p:cBhvr additive="base">
                                        <p:cTn id="42" dur="500"/>
                                        <p:tgtEl>
                                          <p:spTgt spid="8"/>
                                        </p:tgtEl>
                                        <p:attrNameLst>
                                          <p:attrName>ppt_y</p:attrName>
                                        </p:attrNameLst>
                                      </p:cBhvr>
                                      <p:tavLst>
                                        <p:tav tm="0">
                                          <p:val>
                                            <p:strVal val="ppt_y"/>
                                          </p:val>
                                        </p:tav>
                                        <p:tav tm="100000">
                                          <p:val>
                                            <p:strVal val="1+ppt_h/2"/>
                                          </p:val>
                                        </p:tav>
                                      </p:tavLst>
                                    </p:anim>
                                    <p:set>
                                      <p:cBhvr>
                                        <p:cTn id="43" dur="1" fill="hold">
                                          <p:stCondLst>
                                            <p:cond delay="499"/>
                                          </p:stCondLst>
                                        </p:cTn>
                                        <p:tgtEl>
                                          <p:spTgt spid="8"/>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grpId="1" nodeType="clickEffect">
                                  <p:stCondLst>
                                    <p:cond delay="0"/>
                                  </p:stCondLst>
                                  <p:childTnLst>
                                    <p:anim calcmode="lin" valueType="num">
                                      <p:cBhvr additive="base">
                                        <p:cTn id="47" dur="500"/>
                                        <p:tgtEl>
                                          <p:spTgt spid="11"/>
                                        </p:tgtEl>
                                        <p:attrNameLst>
                                          <p:attrName>ppt_x</p:attrName>
                                        </p:attrNameLst>
                                      </p:cBhvr>
                                      <p:tavLst>
                                        <p:tav tm="0">
                                          <p:val>
                                            <p:strVal val="ppt_x"/>
                                          </p:val>
                                        </p:tav>
                                        <p:tav tm="100000">
                                          <p:val>
                                            <p:strVal val="ppt_x"/>
                                          </p:val>
                                        </p:tav>
                                      </p:tavLst>
                                    </p:anim>
                                    <p:anim calcmode="lin" valueType="num">
                                      <p:cBhvr additive="base">
                                        <p:cTn id="48" dur="500"/>
                                        <p:tgtEl>
                                          <p:spTgt spid="11"/>
                                        </p:tgtEl>
                                        <p:attrNameLst>
                                          <p:attrName>ppt_y</p:attrName>
                                        </p:attrNameLst>
                                      </p:cBhvr>
                                      <p:tavLst>
                                        <p:tav tm="0">
                                          <p:val>
                                            <p:strVal val="ppt_y"/>
                                          </p:val>
                                        </p:tav>
                                        <p:tav tm="100000">
                                          <p:val>
                                            <p:strVal val="1+ppt_h/2"/>
                                          </p:val>
                                        </p:tav>
                                      </p:tavLst>
                                    </p:anim>
                                    <p:set>
                                      <p:cBhvr>
                                        <p:cTn id="49" dur="1" fill="hold">
                                          <p:stCondLst>
                                            <p:cond delay="499"/>
                                          </p:stCondLst>
                                        </p:cTn>
                                        <p:tgtEl>
                                          <p:spTgt spid="11"/>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additive="base">
                                        <p:cTn id="54" dur="500" fill="hold"/>
                                        <p:tgtEl>
                                          <p:spTgt spid="10"/>
                                        </p:tgtEl>
                                        <p:attrNameLst>
                                          <p:attrName>ppt_x</p:attrName>
                                        </p:attrNameLst>
                                      </p:cBhvr>
                                      <p:tavLst>
                                        <p:tav tm="0">
                                          <p:val>
                                            <p:strVal val="#ppt_x"/>
                                          </p:val>
                                        </p:tav>
                                        <p:tav tm="100000">
                                          <p:val>
                                            <p:strVal val="#ppt_x"/>
                                          </p:val>
                                        </p:tav>
                                      </p:tavLst>
                                    </p:anim>
                                    <p:anim calcmode="lin" valueType="num">
                                      <p:cBhvr additive="base">
                                        <p:cTn id="5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additive="base">
                                        <p:cTn id="60" dur="500" fill="hold"/>
                                        <p:tgtEl>
                                          <p:spTgt spid="9"/>
                                        </p:tgtEl>
                                        <p:attrNameLst>
                                          <p:attrName>ppt_x</p:attrName>
                                        </p:attrNameLst>
                                      </p:cBhvr>
                                      <p:tavLst>
                                        <p:tav tm="0">
                                          <p:val>
                                            <p:strVal val="#ppt_x"/>
                                          </p:val>
                                        </p:tav>
                                        <p:tav tm="100000">
                                          <p:val>
                                            <p:strVal val="#ppt_x"/>
                                          </p:val>
                                        </p:tav>
                                      </p:tavLst>
                                    </p:anim>
                                    <p:anim calcmode="lin" valueType="num">
                                      <p:cBhvr additive="base">
                                        <p:cTn id="6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xit" presetSubtype="4" fill="hold" grpId="1" nodeType="clickEffect">
                                  <p:stCondLst>
                                    <p:cond delay="0"/>
                                  </p:stCondLst>
                                  <p:childTnLst>
                                    <p:anim calcmode="lin" valueType="num">
                                      <p:cBhvr additive="base">
                                        <p:cTn id="65" dur="500"/>
                                        <p:tgtEl>
                                          <p:spTgt spid="10"/>
                                        </p:tgtEl>
                                        <p:attrNameLst>
                                          <p:attrName>ppt_x</p:attrName>
                                        </p:attrNameLst>
                                      </p:cBhvr>
                                      <p:tavLst>
                                        <p:tav tm="0">
                                          <p:val>
                                            <p:strVal val="ppt_x"/>
                                          </p:val>
                                        </p:tav>
                                        <p:tav tm="100000">
                                          <p:val>
                                            <p:strVal val="ppt_x"/>
                                          </p:val>
                                        </p:tav>
                                      </p:tavLst>
                                    </p:anim>
                                    <p:anim calcmode="lin" valueType="num">
                                      <p:cBhvr additive="base">
                                        <p:cTn id="66" dur="500"/>
                                        <p:tgtEl>
                                          <p:spTgt spid="10"/>
                                        </p:tgtEl>
                                        <p:attrNameLst>
                                          <p:attrName>ppt_y</p:attrName>
                                        </p:attrNameLst>
                                      </p:cBhvr>
                                      <p:tavLst>
                                        <p:tav tm="0">
                                          <p:val>
                                            <p:strVal val="ppt_y"/>
                                          </p:val>
                                        </p:tav>
                                        <p:tav tm="100000">
                                          <p:val>
                                            <p:strVal val="1+ppt_h/2"/>
                                          </p:val>
                                        </p:tav>
                                      </p:tavLst>
                                    </p:anim>
                                    <p:set>
                                      <p:cBhvr>
                                        <p:cTn id="67" dur="1" fill="hold">
                                          <p:stCondLst>
                                            <p:cond delay="499"/>
                                          </p:stCondLst>
                                        </p:cTn>
                                        <p:tgtEl>
                                          <p:spTgt spid="10"/>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 presetClass="exit" presetSubtype="4" fill="hold" grpId="1" nodeType="clickEffect">
                                  <p:stCondLst>
                                    <p:cond delay="0"/>
                                  </p:stCondLst>
                                  <p:childTnLst>
                                    <p:anim calcmode="lin" valueType="num">
                                      <p:cBhvr additive="base">
                                        <p:cTn id="71" dur="500"/>
                                        <p:tgtEl>
                                          <p:spTgt spid="9"/>
                                        </p:tgtEl>
                                        <p:attrNameLst>
                                          <p:attrName>ppt_x</p:attrName>
                                        </p:attrNameLst>
                                      </p:cBhvr>
                                      <p:tavLst>
                                        <p:tav tm="0">
                                          <p:val>
                                            <p:strVal val="ppt_x"/>
                                          </p:val>
                                        </p:tav>
                                        <p:tav tm="100000">
                                          <p:val>
                                            <p:strVal val="ppt_x"/>
                                          </p:val>
                                        </p:tav>
                                      </p:tavLst>
                                    </p:anim>
                                    <p:anim calcmode="lin" valueType="num">
                                      <p:cBhvr additive="base">
                                        <p:cTn id="72" dur="500"/>
                                        <p:tgtEl>
                                          <p:spTgt spid="9"/>
                                        </p:tgtEl>
                                        <p:attrNameLst>
                                          <p:attrName>ppt_y</p:attrName>
                                        </p:attrNameLst>
                                      </p:cBhvr>
                                      <p:tavLst>
                                        <p:tav tm="0">
                                          <p:val>
                                            <p:strVal val="ppt_y"/>
                                          </p:val>
                                        </p:tav>
                                        <p:tav tm="100000">
                                          <p:val>
                                            <p:strVal val="1+ppt_h/2"/>
                                          </p:val>
                                        </p:tav>
                                      </p:tavLst>
                                    </p:anim>
                                    <p:set>
                                      <p:cBhvr>
                                        <p:cTn id="73" dur="1" fill="hold">
                                          <p:stCondLst>
                                            <p:cond delay="499"/>
                                          </p:stCondLst>
                                        </p:cTn>
                                        <p:tgtEl>
                                          <p:spTgt spid="9"/>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barn(inVertical)">
                                      <p:cBhvr>
                                        <p:cTn id="78" dur="500"/>
                                        <p:tgtEl>
                                          <p:spTgt spid="12"/>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barn(inVertical)">
                                      <p:cBhvr>
                                        <p:cTn id="83" dur="500"/>
                                        <p:tgtEl>
                                          <p:spTgt spid="13"/>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nodeType="click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barn(inVertical)">
                                      <p:cBhvr>
                                        <p:cTn id="88" dur="500"/>
                                        <p:tgtEl>
                                          <p:spTgt spid="23"/>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grpId="0" nodeType="click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barn(inVertical)">
                                      <p:cBhvr>
                                        <p:cTn id="93" dur="500"/>
                                        <p:tgtEl>
                                          <p:spTgt spid="24"/>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14"/>
                                        </p:tgtEl>
                                        <p:attrNameLst>
                                          <p:attrName>style.visibility</p:attrName>
                                        </p:attrNameLst>
                                      </p:cBhvr>
                                      <p:to>
                                        <p:strVal val="visible"/>
                                      </p:to>
                                    </p:set>
                                    <p:anim calcmode="lin" valueType="num">
                                      <p:cBhvr additive="base">
                                        <p:cTn id="98" dur="500" fill="hold"/>
                                        <p:tgtEl>
                                          <p:spTgt spid="14"/>
                                        </p:tgtEl>
                                        <p:attrNameLst>
                                          <p:attrName>ppt_x</p:attrName>
                                        </p:attrNameLst>
                                      </p:cBhvr>
                                      <p:tavLst>
                                        <p:tav tm="0">
                                          <p:val>
                                            <p:strVal val="#ppt_x"/>
                                          </p:val>
                                        </p:tav>
                                        <p:tav tm="100000">
                                          <p:val>
                                            <p:strVal val="#ppt_x"/>
                                          </p:val>
                                        </p:tav>
                                      </p:tavLst>
                                    </p:anim>
                                    <p:anim calcmode="lin" valueType="num">
                                      <p:cBhvr additive="base">
                                        <p:cTn id="9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500" fill="hold"/>
                                        <p:tgtEl>
                                          <p:spTgt spid="15"/>
                                        </p:tgtEl>
                                        <p:attrNameLst>
                                          <p:attrName>ppt_x</p:attrName>
                                        </p:attrNameLst>
                                      </p:cBhvr>
                                      <p:tavLst>
                                        <p:tav tm="0">
                                          <p:val>
                                            <p:strVal val="#ppt_x"/>
                                          </p:val>
                                        </p:tav>
                                        <p:tav tm="100000">
                                          <p:val>
                                            <p:strVal val="#ppt_x"/>
                                          </p:val>
                                        </p:tav>
                                      </p:tavLst>
                                    </p:anim>
                                    <p:anim calcmode="lin" valueType="num">
                                      <p:cBhvr additive="base">
                                        <p:cTn id="10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xit" presetSubtype="4" fill="hold" grpId="1" nodeType="clickEffect">
                                  <p:stCondLst>
                                    <p:cond delay="0"/>
                                  </p:stCondLst>
                                  <p:childTnLst>
                                    <p:anim calcmode="lin" valueType="num">
                                      <p:cBhvr additive="base">
                                        <p:cTn id="109" dur="500"/>
                                        <p:tgtEl>
                                          <p:spTgt spid="14"/>
                                        </p:tgtEl>
                                        <p:attrNameLst>
                                          <p:attrName>ppt_x</p:attrName>
                                        </p:attrNameLst>
                                      </p:cBhvr>
                                      <p:tavLst>
                                        <p:tav tm="0">
                                          <p:val>
                                            <p:strVal val="ppt_x"/>
                                          </p:val>
                                        </p:tav>
                                        <p:tav tm="100000">
                                          <p:val>
                                            <p:strVal val="ppt_x"/>
                                          </p:val>
                                        </p:tav>
                                      </p:tavLst>
                                    </p:anim>
                                    <p:anim calcmode="lin" valueType="num">
                                      <p:cBhvr additive="base">
                                        <p:cTn id="110" dur="500"/>
                                        <p:tgtEl>
                                          <p:spTgt spid="14"/>
                                        </p:tgtEl>
                                        <p:attrNameLst>
                                          <p:attrName>ppt_y</p:attrName>
                                        </p:attrNameLst>
                                      </p:cBhvr>
                                      <p:tavLst>
                                        <p:tav tm="0">
                                          <p:val>
                                            <p:strVal val="ppt_y"/>
                                          </p:val>
                                        </p:tav>
                                        <p:tav tm="100000">
                                          <p:val>
                                            <p:strVal val="1+ppt_h/2"/>
                                          </p:val>
                                        </p:tav>
                                      </p:tavLst>
                                    </p:anim>
                                    <p:set>
                                      <p:cBhvr>
                                        <p:cTn id="111" dur="1" fill="hold">
                                          <p:stCondLst>
                                            <p:cond delay="499"/>
                                          </p:stCondLst>
                                        </p:cTn>
                                        <p:tgtEl>
                                          <p:spTgt spid="14"/>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2" presetClass="exit" presetSubtype="4" fill="hold" grpId="1" nodeType="clickEffect">
                                  <p:stCondLst>
                                    <p:cond delay="0"/>
                                  </p:stCondLst>
                                  <p:childTnLst>
                                    <p:anim calcmode="lin" valueType="num">
                                      <p:cBhvr additive="base">
                                        <p:cTn id="115" dur="500"/>
                                        <p:tgtEl>
                                          <p:spTgt spid="15"/>
                                        </p:tgtEl>
                                        <p:attrNameLst>
                                          <p:attrName>ppt_x</p:attrName>
                                        </p:attrNameLst>
                                      </p:cBhvr>
                                      <p:tavLst>
                                        <p:tav tm="0">
                                          <p:val>
                                            <p:strVal val="ppt_x"/>
                                          </p:val>
                                        </p:tav>
                                        <p:tav tm="100000">
                                          <p:val>
                                            <p:strVal val="ppt_x"/>
                                          </p:val>
                                        </p:tav>
                                      </p:tavLst>
                                    </p:anim>
                                    <p:anim calcmode="lin" valueType="num">
                                      <p:cBhvr additive="base">
                                        <p:cTn id="116" dur="500"/>
                                        <p:tgtEl>
                                          <p:spTgt spid="15"/>
                                        </p:tgtEl>
                                        <p:attrNameLst>
                                          <p:attrName>ppt_y</p:attrName>
                                        </p:attrNameLst>
                                      </p:cBhvr>
                                      <p:tavLst>
                                        <p:tav tm="0">
                                          <p:val>
                                            <p:strVal val="ppt_y"/>
                                          </p:val>
                                        </p:tav>
                                        <p:tav tm="100000">
                                          <p:val>
                                            <p:strVal val="1+ppt_h/2"/>
                                          </p:val>
                                        </p:tav>
                                      </p:tavLst>
                                    </p:anim>
                                    <p:set>
                                      <p:cBhvr>
                                        <p:cTn id="117" dur="1" fill="hold">
                                          <p:stCondLst>
                                            <p:cond delay="499"/>
                                          </p:stCondLst>
                                        </p:cTn>
                                        <p:tgtEl>
                                          <p:spTgt spid="15"/>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grpId="0" nodeType="clickEffect">
                                  <p:stCondLst>
                                    <p:cond delay="0"/>
                                  </p:stCondLst>
                                  <p:childTnLst>
                                    <p:set>
                                      <p:cBhvr>
                                        <p:cTn id="121" dur="1" fill="hold">
                                          <p:stCondLst>
                                            <p:cond delay="0"/>
                                          </p:stCondLst>
                                        </p:cTn>
                                        <p:tgtEl>
                                          <p:spTgt spid="20"/>
                                        </p:tgtEl>
                                        <p:attrNameLst>
                                          <p:attrName>style.visibility</p:attrName>
                                        </p:attrNameLst>
                                      </p:cBhvr>
                                      <p:to>
                                        <p:strVal val="visible"/>
                                      </p:to>
                                    </p:set>
                                    <p:anim calcmode="lin" valueType="num">
                                      <p:cBhvr additive="base">
                                        <p:cTn id="122" dur="500" fill="hold"/>
                                        <p:tgtEl>
                                          <p:spTgt spid="20"/>
                                        </p:tgtEl>
                                        <p:attrNameLst>
                                          <p:attrName>ppt_x</p:attrName>
                                        </p:attrNameLst>
                                      </p:cBhvr>
                                      <p:tavLst>
                                        <p:tav tm="0">
                                          <p:val>
                                            <p:strVal val="#ppt_x"/>
                                          </p:val>
                                        </p:tav>
                                        <p:tav tm="100000">
                                          <p:val>
                                            <p:strVal val="#ppt_x"/>
                                          </p:val>
                                        </p:tav>
                                      </p:tavLst>
                                    </p:anim>
                                    <p:anim calcmode="lin" valueType="num">
                                      <p:cBhvr additive="base">
                                        <p:cTn id="12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2" presetClass="entr" presetSubtype="4" fill="hold" grpId="0" nodeType="clickEffect">
                                  <p:stCondLst>
                                    <p:cond delay="0"/>
                                  </p:stCondLst>
                                  <p:childTnLst>
                                    <p:set>
                                      <p:cBhvr>
                                        <p:cTn id="127" dur="1" fill="hold">
                                          <p:stCondLst>
                                            <p:cond delay="0"/>
                                          </p:stCondLst>
                                        </p:cTn>
                                        <p:tgtEl>
                                          <p:spTgt spid="17"/>
                                        </p:tgtEl>
                                        <p:attrNameLst>
                                          <p:attrName>style.visibility</p:attrName>
                                        </p:attrNameLst>
                                      </p:cBhvr>
                                      <p:to>
                                        <p:strVal val="visible"/>
                                      </p:to>
                                    </p:set>
                                    <p:anim calcmode="lin" valueType="num">
                                      <p:cBhvr additive="base">
                                        <p:cTn id="128" dur="500" fill="hold"/>
                                        <p:tgtEl>
                                          <p:spTgt spid="17"/>
                                        </p:tgtEl>
                                        <p:attrNameLst>
                                          <p:attrName>ppt_x</p:attrName>
                                        </p:attrNameLst>
                                      </p:cBhvr>
                                      <p:tavLst>
                                        <p:tav tm="0">
                                          <p:val>
                                            <p:strVal val="#ppt_x"/>
                                          </p:val>
                                        </p:tav>
                                        <p:tav tm="100000">
                                          <p:val>
                                            <p:strVal val="#ppt_x"/>
                                          </p:val>
                                        </p:tav>
                                      </p:tavLst>
                                    </p:anim>
                                    <p:anim calcmode="lin" valueType="num">
                                      <p:cBhvr additive="base">
                                        <p:cTn id="12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2" presetClass="exit" presetSubtype="4" fill="hold" grpId="1" nodeType="clickEffect">
                                  <p:stCondLst>
                                    <p:cond delay="0"/>
                                  </p:stCondLst>
                                  <p:childTnLst>
                                    <p:anim calcmode="lin" valueType="num">
                                      <p:cBhvr additive="base">
                                        <p:cTn id="133" dur="500"/>
                                        <p:tgtEl>
                                          <p:spTgt spid="20"/>
                                        </p:tgtEl>
                                        <p:attrNameLst>
                                          <p:attrName>ppt_x</p:attrName>
                                        </p:attrNameLst>
                                      </p:cBhvr>
                                      <p:tavLst>
                                        <p:tav tm="0">
                                          <p:val>
                                            <p:strVal val="ppt_x"/>
                                          </p:val>
                                        </p:tav>
                                        <p:tav tm="100000">
                                          <p:val>
                                            <p:strVal val="ppt_x"/>
                                          </p:val>
                                        </p:tav>
                                      </p:tavLst>
                                    </p:anim>
                                    <p:anim calcmode="lin" valueType="num">
                                      <p:cBhvr additive="base">
                                        <p:cTn id="134" dur="500"/>
                                        <p:tgtEl>
                                          <p:spTgt spid="20"/>
                                        </p:tgtEl>
                                        <p:attrNameLst>
                                          <p:attrName>ppt_y</p:attrName>
                                        </p:attrNameLst>
                                      </p:cBhvr>
                                      <p:tavLst>
                                        <p:tav tm="0">
                                          <p:val>
                                            <p:strVal val="ppt_y"/>
                                          </p:val>
                                        </p:tav>
                                        <p:tav tm="100000">
                                          <p:val>
                                            <p:strVal val="1+ppt_h/2"/>
                                          </p:val>
                                        </p:tav>
                                      </p:tavLst>
                                    </p:anim>
                                    <p:set>
                                      <p:cBhvr>
                                        <p:cTn id="135" dur="1" fill="hold">
                                          <p:stCondLst>
                                            <p:cond delay="499"/>
                                          </p:stCondLst>
                                        </p:cTn>
                                        <p:tgtEl>
                                          <p:spTgt spid="20"/>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2" presetClass="exit" presetSubtype="4" fill="hold" grpId="1" nodeType="clickEffect">
                                  <p:stCondLst>
                                    <p:cond delay="0"/>
                                  </p:stCondLst>
                                  <p:childTnLst>
                                    <p:anim calcmode="lin" valueType="num">
                                      <p:cBhvr additive="base">
                                        <p:cTn id="139" dur="500"/>
                                        <p:tgtEl>
                                          <p:spTgt spid="17"/>
                                        </p:tgtEl>
                                        <p:attrNameLst>
                                          <p:attrName>ppt_x</p:attrName>
                                        </p:attrNameLst>
                                      </p:cBhvr>
                                      <p:tavLst>
                                        <p:tav tm="0">
                                          <p:val>
                                            <p:strVal val="ppt_x"/>
                                          </p:val>
                                        </p:tav>
                                        <p:tav tm="100000">
                                          <p:val>
                                            <p:strVal val="ppt_x"/>
                                          </p:val>
                                        </p:tav>
                                      </p:tavLst>
                                    </p:anim>
                                    <p:anim calcmode="lin" valueType="num">
                                      <p:cBhvr additive="base">
                                        <p:cTn id="140" dur="500"/>
                                        <p:tgtEl>
                                          <p:spTgt spid="17"/>
                                        </p:tgtEl>
                                        <p:attrNameLst>
                                          <p:attrName>ppt_y</p:attrName>
                                        </p:attrNameLst>
                                      </p:cBhvr>
                                      <p:tavLst>
                                        <p:tav tm="0">
                                          <p:val>
                                            <p:strVal val="ppt_y"/>
                                          </p:val>
                                        </p:tav>
                                        <p:tav tm="100000">
                                          <p:val>
                                            <p:strVal val="1+ppt_h/2"/>
                                          </p:val>
                                        </p:tav>
                                      </p:tavLst>
                                    </p:anim>
                                    <p:set>
                                      <p:cBhvr>
                                        <p:cTn id="141" dur="1" fill="hold">
                                          <p:stCondLst>
                                            <p:cond delay="499"/>
                                          </p:stCondLst>
                                        </p:cTn>
                                        <p:tgtEl>
                                          <p:spTgt spid="17"/>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2" presetClass="entr" presetSubtype="4" fill="hold" grpId="0" nodeType="clickEffect">
                                  <p:stCondLst>
                                    <p:cond delay="0"/>
                                  </p:stCondLst>
                                  <p:childTnLst>
                                    <p:set>
                                      <p:cBhvr>
                                        <p:cTn id="145" dur="1" fill="hold">
                                          <p:stCondLst>
                                            <p:cond delay="0"/>
                                          </p:stCondLst>
                                        </p:cTn>
                                        <p:tgtEl>
                                          <p:spTgt spid="22"/>
                                        </p:tgtEl>
                                        <p:attrNameLst>
                                          <p:attrName>style.visibility</p:attrName>
                                        </p:attrNameLst>
                                      </p:cBhvr>
                                      <p:to>
                                        <p:strVal val="visible"/>
                                      </p:to>
                                    </p:set>
                                    <p:anim calcmode="lin" valueType="num">
                                      <p:cBhvr additive="base">
                                        <p:cTn id="146" dur="500" fill="hold"/>
                                        <p:tgtEl>
                                          <p:spTgt spid="22"/>
                                        </p:tgtEl>
                                        <p:attrNameLst>
                                          <p:attrName>ppt_x</p:attrName>
                                        </p:attrNameLst>
                                      </p:cBhvr>
                                      <p:tavLst>
                                        <p:tav tm="0">
                                          <p:val>
                                            <p:strVal val="#ppt_x"/>
                                          </p:val>
                                        </p:tav>
                                        <p:tav tm="100000">
                                          <p:val>
                                            <p:strVal val="#ppt_x"/>
                                          </p:val>
                                        </p:tav>
                                      </p:tavLst>
                                    </p:anim>
                                    <p:anim calcmode="lin" valueType="num">
                                      <p:cBhvr additive="base">
                                        <p:cTn id="14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2" presetClass="entr" presetSubtype="4" fill="hold" grpId="0" nodeType="clickEffect">
                                  <p:stCondLst>
                                    <p:cond delay="0"/>
                                  </p:stCondLst>
                                  <p:childTnLst>
                                    <p:set>
                                      <p:cBhvr>
                                        <p:cTn id="151" dur="1" fill="hold">
                                          <p:stCondLst>
                                            <p:cond delay="0"/>
                                          </p:stCondLst>
                                        </p:cTn>
                                        <p:tgtEl>
                                          <p:spTgt spid="19"/>
                                        </p:tgtEl>
                                        <p:attrNameLst>
                                          <p:attrName>style.visibility</p:attrName>
                                        </p:attrNameLst>
                                      </p:cBhvr>
                                      <p:to>
                                        <p:strVal val="visible"/>
                                      </p:to>
                                    </p:set>
                                    <p:anim calcmode="lin" valueType="num">
                                      <p:cBhvr additive="base">
                                        <p:cTn id="152" dur="500" fill="hold"/>
                                        <p:tgtEl>
                                          <p:spTgt spid="19"/>
                                        </p:tgtEl>
                                        <p:attrNameLst>
                                          <p:attrName>ppt_x</p:attrName>
                                        </p:attrNameLst>
                                      </p:cBhvr>
                                      <p:tavLst>
                                        <p:tav tm="0">
                                          <p:val>
                                            <p:strVal val="#ppt_x"/>
                                          </p:val>
                                        </p:tav>
                                        <p:tav tm="100000">
                                          <p:val>
                                            <p:strVal val="#ppt_x"/>
                                          </p:val>
                                        </p:tav>
                                      </p:tavLst>
                                    </p:anim>
                                    <p:anim calcmode="lin" valueType="num">
                                      <p:cBhvr additive="base">
                                        <p:cTn id="15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2" presetClass="exit" presetSubtype="4" fill="hold" grpId="1" nodeType="clickEffect">
                                  <p:stCondLst>
                                    <p:cond delay="0"/>
                                  </p:stCondLst>
                                  <p:childTnLst>
                                    <p:anim calcmode="lin" valueType="num">
                                      <p:cBhvr additive="base">
                                        <p:cTn id="157" dur="500"/>
                                        <p:tgtEl>
                                          <p:spTgt spid="22"/>
                                        </p:tgtEl>
                                        <p:attrNameLst>
                                          <p:attrName>ppt_x</p:attrName>
                                        </p:attrNameLst>
                                      </p:cBhvr>
                                      <p:tavLst>
                                        <p:tav tm="0">
                                          <p:val>
                                            <p:strVal val="ppt_x"/>
                                          </p:val>
                                        </p:tav>
                                        <p:tav tm="100000">
                                          <p:val>
                                            <p:strVal val="ppt_x"/>
                                          </p:val>
                                        </p:tav>
                                      </p:tavLst>
                                    </p:anim>
                                    <p:anim calcmode="lin" valueType="num">
                                      <p:cBhvr additive="base">
                                        <p:cTn id="158" dur="500"/>
                                        <p:tgtEl>
                                          <p:spTgt spid="22"/>
                                        </p:tgtEl>
                                        <p:attrNameLst>
                                          <p:attrName>ppt_y</p:attrName>
                                        </p:attrNameLst>
                                      </p:cBhvr>
                                      <p:tavLst>
                                        <p:tav tm="0">
                                          <p:val>
                                            <p:strVal val="ppt_y"/>
                                          </p:val>
                                        </p:tav>
                                        <p:tav tm="100000">
                                          <p:val>
                                            <p:strVal val="1+ppt_h/2"/>
                                          </p:val>
                                        </p:tav>
                                      </p:tavLst>
                                    </p:anim>
                                    <p:set>
                                      <p:cBhvr>
                                        <p:cTn id="159" dur="1" fill="hold">
                                          <p:stCondLst>
                                            <p:cond delay="499"/>
                                          </p:stCondLst>
                                        </p:cTn>
                                        <p:tgtEl>
                                          <p:spTgt spid="22"/>
                                        </p:tgtEl>
                                        <p:attrNameLst>
                                          <p:attrName>style.visibility</p:attrName>
                                        </p:attrNameLst>
                                      </p:cBhvr>
                                      <p:to>
                                        <p:strVal val="hidden"/>
                                      </p:to>
                                    </p:set>
                                  </p:childTnLst>
                                </p:cTn>
                              </p:par>
                            </p:childTnLst>
                          </p:cTn>
                        </p:par>
                      </p:childTnLst>
                    </p:cTn>
                  </p:par>
                  <p:par>
                    <p:cTn id="160" fill="hold">
                      <p:stCondLst>
                        <p:cond delay="indefinite"/>
                      </p:stCondLst>
                      <p:childTnLst>
                        <p:par>
                          <p:cTn id="161" fill="hold">
                            <p:stCondLst>
                              <p:cond delay="0"/>
                            </p:stCondLst>
                            <p:childTnLst>
                              <p:par>
                                <p:cTn id="162" presetID="2" presetClass="exit" presetSubtype="4" fill="hold" grpId="1" nodeType="clickEffect">
                                  <p:stCondLst>
                                    <p:cond delay="0"/>
                                  </p:stCondLst>
                                  <p:childTnLst>
                                    <p:anim calcmode="lin" valueType="num">
                                      <p:cBhvr additive="base">
                                        <p:cTn id="163" dur="500"/>
                                        <p:tgtEl>
                                          <p:spTgt spid="19"/>
                                        </p:tgtEl>
                                        <p:attrNameLst>
                                          <p:attrName>ppt_x</p:attrName>
                                        </p:attrNameLst>
                                      </p:cBhvr>
                                      <p:tavLst>
                                        <p:tav tm="0">
                                          <p:val>
                                            <p:strVal val="ppt_x"/>
                                          </p:val>
                                        </p:tav>
                                        <p:tav tm="100000">
                                          <p:val>
                                            <p:strVal val="ppt_x"/>
                                          </p:val>
                                        </p:tav>
                                      </p:tavLst>
                                    </p:anim>
                                    <p:anim calcmode="lin" valueType="num">
                                      <p:cBhvr additive="base">
                                        <p:cTn id="164" dur="500"/>
                                        <p:tgtEl>
                                          <p:spTgt spid="19"/>
                                        </p:tgtEl>
                                        <p:attrNameLst>
                                          <p:attrName>ppt_y</p:attrName>
                                        </p:attrNameLst>
                                      </p:cBhvr>
                                      <p:tavLst>
                                        <p:tav tm="0">
                                          <p:val>
                                            <p:strVal val="ppt_y"/>
                                          </p:val>
                                        </p:tav>
                                        <p:tav tm="100000">
                                          <p:val>
                                            <p:strVal val="1+ppt_h/2"/>
                                          </p:val>
                                        </p:tav>
                                      </p:tavLst>
                                    </p:anim>
                                    <p:set>
                                      <p:cBhvr>
                                        <p:cTn id="165" dur="1" fill="hold">
                                          <p:stCondLst>
                                            <p:cond delay="499"/>
                                          </p:stCondLst>
                                        </p:cTn>
                                        <p:tgtEl>
                                          <p:spTgt spid="19"/>
                                        </p:tgtEl>
                                        <p:attrNameLst>
                                          <p:attrName>style.visibility</p:attrName>
                                        </p:attrNameLst>
                                      </p:cBhvr>
                                      <p:to>
                                        <p:strVal val="hidden"/>
                                      </p:to>
                                    </p:set>
                                  </p:childTnLst>
                                </p:cTn>
                              </p:par>
                            </p:childTnLst>
                          </p:cTn>
                        </p:par>
                      </p:childTnLst>
                    </p:cTn>
                  </p:par>
                  <p:par>
                    <p:cTn id="166" fill="hold">
                      <p:stCondLst>
                        <p:cond delay="indefinite"/>
                      </p:stCondLst>
                      <p:childTnLst>
                        <p:par>
                          <p:cTn id="167" fill="hold">
                            <p:stCondLst>
                              <p:cond delay="0"/>
                            </p:stCondLst>
                            <p:childTnLst>
                              <p:par>
                                <p:cTn id="168" presetID="2" presetClass="entr" presetSubtype="4" fill="hold" grpId="0" nodeType="clickEffect">
                                  <p:stCondLst>
                                    <p:cond delay="0"/>
                                  </p:stCondLst>
                                  <p:childTnLst>
                                    <p:set>
                                      <p:cBhvr>
                                        <p:cTn id="169" dur="1" fill="hold">
                                          <p:stCondLst>
                                            <p:cond delay="0"/>
                                          </p:stCondLst>
                                        </p:cTn>
                                        <p:tgtEl>
                                          <p:spTgt spid="7"/>
                                        </p:tgtEl>
                                        <p:attrNameLst>
                                          <p:attrName>style.visibility</p:attrName>
                                        </p:attrNameLst>
                                      </p:cBhvr>
                                      <p:to>
                                        <p:strVal val="visible"/>
                                      </p:to>
                                    </p:set>
                                    <p:anim calcmode="lin" valueType="num">
                                      <p:cBhvr additive="base">
                                        <p:cTn id="170" dur="500" fill="hold"/>
                                        <p:tgtEl>
                                          <p:spTgt spid="7"/>
                                        </p:tgtEl>
                                        <p:attrNameLst>
                                          <p:attrName>ppt_x</p:attrName>
                                        </p:attrNameLst>
                                      </p:cBhvr>
                                      <p:tavLst>
                                        <p:tav tm="0">
                                          <p:val>
                                            <p:strVal val="#ppt_x"/>
                                          </p:val>
                                        </p:tav>
                                        <p:tav tm="100000">
                                          <p:val>
                                            <p:strVal val="#ppt_x"/>
                                          </p:val>
                                        </p:tav>
                                      </p:tavLst>
                                    </p:anim>
                                    <p:anim calcmode="lin" valueType="num">
                                      <p:cBhvr additive="base">
                                        <p:cTn id="17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2" fill="hold">
                      <p:stCondLst>
                        <p:cond delay="indefinite"/>
                      </p:stCondLst>
                      <p:childTnLst>
                        <p:par>
                          <p:cTn id="173" fill="hold">
                            <p:stCondLst>
                              <p:cond delay="0"/>
                            </p:stCondLst>
                            <p:childTnLst>
                              <p:par>
                                <p:cTn id="174" presetID="2" presetClass="entr" presetSubtype="4" fill="hold" grpId="0" nodeType="clickEffect">
                                  <p:stCondLst>
                                    <p:cond delay="0"/>
                                  </p:stCondLst>
                                  <p:childTnLst>
                                    <p:set>
                                      <p:cBhvr>
                                        <p:cTn id="175" dur="1" fill="hold">
                                          <p:stCondLst>
                                            <p:cond delay="0"/>
                                          </p:stCondLst>
                                        </p:cTn>
                                        <p:tgtEl>
                                          <p:spTgt spid="18"/>
                                        </p:tgtEl>
                                        <p:attrNameLst>
                                          <p:attrName>style.visibility</p:attrName>
                                        </p:attrNameLst>
                                      </p:cBhvr>
                                      <p:to>
                                        <p:strVal val="visible"/>
                                      </p:to>
                                    </p:set>
                                    <p:anim calcmode="lin" valueType="num">
                                      <p:cBhvr additive="base">
                                        <p:cTn id="176" dur="500" fill="hold"/>
                                        <p:tgtEl>
                                          <p:spTgt spid="18"/>
                                        </p:tgtEl>
                                        <p:attrNameLst>
                                          <p:attrName>ppt_x</p:attrName>
                                        </p:attrNameLst>
                                      </p:cBhvr>
                                      <p:tavLst>
                                        <p:tav tm="0">
                                          <p:val>
                                            <p:strVal val="#ppt_x"/>
                                          </p:val>
                                        </p:tav>
                                        <p:tav tm="100000">
                                          <p:val>
                                            <p:strVal val="#ppt_x"/>
                                          </p:val>
                                        </p:tav>
                                      </p:tavLst>
                                    </p:anim>
                                    <p:anim calcmode="lin" valueType="num">
                                      <p:cBhvr additive="base">
                                        <p:cTn id="17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6" grpId="1"/>
      <p:bldP spid="8" grpId="0" animBg="1"/>
      <p:bldP spid="8" grpId="1" animBg="1"/>
      <p:bldP spid="9" grpId="0"/>
      <p:bldP spid="9" grpId="1"/>
      <p:bldP spid="10" grpId="0" animBg="1"/>
      <p:bldP spid="10" grpId="1" animBg="1"/>
      <p:bldP spid="11" grpId="0"/>
      <p:bldP spid="11" grpId="1"/>
      <p:bldP spid="14" grpId="0" animBg="1"/>
      <p:bldP spid="14" grpId="1" animBg="1"/>
      <p:bldP spid="15" grpId="0"/>
      <p:bldP spid="15" grpId="1"/>
      <p:bldP spid="17" grpId="0"/>
      <p:bldP spid="17" grpId="1"/>
      <p:bldP spid="19" grpId="0"/>
      <p:bldP spid="19" grpId="1"/>
      <p:bldP spid="13" grpId="0" animBg="1"/>
      <p:bldP spid="7" grpId="0" animBg="1"/>
      <p:bldP spid="18" grpId="0"/>
      <p:bldP spid="24" grpId="0" animBg="1"/>
      <p:bldP spid="20" grpId="0" animBg="1"/>
      <p:bldP spid="20" grpId="1" animBg="1"/>
      <p:bldP spid="22" grpId="0" animBg="1"/>
      <p:bldP spid="2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799" y="424934"/>
            <a:ext cx="1723549" cy="523220"/>
          </a:xfrm>
          <a:prstGeom prst="rect">
            <a:avLst/>
          </a:prstGeom>
        </p:spPr>
        <p:txBody>
          <a:bodyPr wrap="none">
            <a:spAutoFit/>
          </a:bodyPr>
          <a:lstStyle/>
          <a:p>
            <a:r>
              <a:rPr lang="en-US" sz="2800" dirty="0">
                <a:solidFill>
                  <a:srgbClr val="FF0000"/>
                </a:solidFill>
                <a:effectLst/>
                <a:latin typeface="Comic Sans MS"/>
                <a:ea typeface="Times New Roman"/>
                <a:cs typeface="Times New Roman"/>
              </a:rPr>
              <a:t>RECALL: </a:t>
            </a:r>
            <a:endParaRPr lang="en-US" sz="2800" dirty="0">
              <a:solidFill>
                <a:srgbClr val="FF0000"/>
              </a:solidFill>
            </a:endParaRPr>
          </a:p>
        </p:txBody>
      </p:sp>
      <p:sp>
        <p:nvSpPr>
          <p:cNvPr id="3" name="Rectangle 2"/>
          <p:cNvSpPr/>
          <p:nvPr/>
        </p:nvSpPr>
        <p:spPr>
          <a:xfrm>
            <a:off x="2514600" y="424934"/>
            <a:ext cx="4665060" cy="523220"/>
          </a:xfrm>
          <a:prstGeom prst="rect">
            <a:avLst/>
          </a:prstGeom>
        </p:spPr>
        <p:txBody>
          <a:bodyPr wrap="none">
            <a:spAutoFit/>
          </a:bodyPr>
          <a:lstStyle/>
          <a:p>
            <a:r>
              <a:rPr lang="en-US" sz="2800" dirty="0">
                <a:solidFill>
                  <a:srgbClr val="FF00FF"/>
                </a:solidFill>
                <a:effectLst/>
                <a:latin typeface="Comic Sans MS"/>
                <a:ea typeface="Times New Roman"/>
                <a:cs typeface="Times New Roman"/>
              </a:rPr>
              <a:t>Reading Computer Printout</a:t>
            </a:r>
            <a:endParaRPr lang="en-US" sz="2800" dirty="0"/>
          </a:p>
        </p:txBody>
      </p:sp>
      <p:sp>
        <p:nvSpPr>
          <p:cNvPr id="4" name="Rectangle 3"/>
          <p:cNvSpPr/>
          <p:nvPr/>
        </p:nvSpPr>
        <p:spPr>
          <a:xfrm>
            <a:off x="603337" y="1143000"/>
            <a:ext cx="8446543" cy="461665"/>
          </a:xfrm>
          <a:prstGeom prst="rect">
            <a:avLst/>
          </a:prstGeom>
        </p:spPr>
        <p:txBody>
          <a:bodyPr wrap="none">
            <a:spAutoFit/>
          </a:bodyPr>
          <a:lstStyle/>
          <a:p>
            <a:pPr marL="342900" marR="0" lvl="0" indent="-342900">
              <a:spcBef>
                <a:spcPts val="0"/>
              </a:spcBef>
              <a:spcAft>
                <a:spcPts val="0"/>
              </a:spcAft>
              <a:buFont typeface="Wingdings"/>
              <a:buChar char=""/>
            </a:pPr>
            <a:r>
              <a:rPr lang="en-US" sz="2400" dirty="0">
                <a:solidFill>
                  <a:srgbClr val="FF0000"/>
                </a:solidFill>
                <a:effectLst/>
                <a:latin typeface="Comic Sans MS"/>
                <a:ea typeface="Times New Roman"/>
              </a:rPr>
              <a:t>Refer to p. 895  #2 (follow the questions on the notes)</a:t>
            </a:r>
            <a:endParaRPr lang="en-US" sz="2400" dirty="0">
              <a:effectLst/>
              <a:latin typeface="Times New Roman"/>
              <a:ea typeface="Times New Roman"/>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360" y="1575426"/>
            <a:ext cx="8439150" cy="321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Connector 11"/>
          <p:cNvCxnSpPr/>
          <p:nvPr/>
        </p:nvCxnSpPr>
        <p:spPr>
          <a:xfrm>
            <a:off x="4267200" y="2743200"/>
            <a:ext cx="4343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74972" y="6028901"/>
            <a:ext cx="9344315" cy="523220"/>
          </a:xfrm>
          <a:prstGeom prst="rect">
            <a:avLst/>
          </a:prstGeom>
          <a:noFill/>
        </p:spPr>
        <p:txBody>
          <a:bodyPr wrap="square" rtlCol="0">
            <a:spAutoFit/>
          </a:bodyPr>
          <a:lstStyle/>
          <a:p>
            <a:r>
              <a:rPr lang="en-US" sz="2700" dirty="0" err="1">
                <a:solidFill>
                  <a:srgbClr val="0000FF"/>
                </a:solidFill>
              </a:rPr>
              <a:t>pred</a:t>
            </a:r>
            <a:r>
              <a:rPr lang="en-US" sz="2700" dirty="0">
                <a:solidFill>
                  <a:srgbClr val="0000FF"/>
                </a:solidFill>
              </a:rPr>
              <a:t> (height in inches)  = 11.547 + 0.84042(</a:t>
            </a:r>
            <a:r>
              <a:rPr lang="en-US" sz="2700" dirty="0" err="1">
                <a:solidFill>
                  <a:srgbClr val="0000FF"/>
                </a:solidFill>
              </a:rPr>
              <a:t>armspan</a:t>
            </a:r>
            <a:r>
              <a:rPr lang="en-US" sz="2700" dirty="0">
                <a:solidFill>
                  <a:srgbClr val="0000FF"/>
                </a:solidFill>
              </a:rPr>
              <a:t> in inches)</a:t>
            </a:r>
          </a:p>
        </p:txBody>
      </p:sp>
      <p:sp>
        <p:nvSpPr>
          <p:cNvPr id="13" name="TextBox 12"/>
          <p:cNvSpPr txBox="1"/>
          <p:nvPr/>
        </p:nvSpPr>
        <p:spPr>
          <a:xfrm>
            <a:off x="275423" y="4924283"/>
            <a:ext cx="8053808" cy="1200329"/>
          </a:xfrm>
          <a:prstGeom prst="rect">
            <a:avLst/>
          </a:prstGeom>
          <a:noFill/>
        </p:spPr>
        <p:txBody>
          <a:bodyPr wrap="none" rtlCol="0">
            <a:spAutoFit/>
          </a:bodyPr>
          <a:lstStyle/>
          <a:p>
            <a:pPr marR="0" lvl="0">
              <a:spcBef>
                <a:spcPts val="0"/>
              </a:spcBef>
              <a:spcAft>
                <a:spcPts val="0"/>
              </a:spcAft>
            </a:pPr>
            <a:r>
              <a:rPr lang="en-US" sz="3600" b="1" dirty="0"/>
              <a:t>1) </a:t>
            </a:r>
            <a:r>
              <a:rPr lang="en-US" sz="3600" b="1" dirty="0">
                <a:solidFill>
                  <a:srgbClr val="0033CC"/>
                </a:solidFill>
                <a:effectLst/>
                <a:latin typeface="Comic Sans MS"/>
                <a:ea typeface="Times New Roman"/>
              </a:rPr>
              <a:t>State the equation of the </a:t>
            </a:r>
            <a:r>
              <a:rPr lang="en-US" sz="3600" b="1" dirty="0">
                <a:solidFill>
                  <a:srgbClr val="FF0066"/>
                </a:solidFill>
                <a:effectLst/>
                <a:latin typeface="Comic Sans MS"/>
                <a:ea typeface="Times New Roman"/>
              </a:rPr>
              <a:t>LSRL</a:t>
            </a:r>
            <a:r>
              <a:rPr lang="en-US" sz="3600" b="1" dirty="0">
                <a:effectLst/>
                <a:latin typeface="Comic Sans MS"/>
                <a:ea typeface="Times New Roman"/>
              </a:rPr>
              <a:t>.</a:t>
            </a:r>
            <a:endParaRPr lang="en-US" sz="2000" b="1" dirty="0">
              <a:effectLst/>
              <a:latin typeface="Times New Roman"/>
              <a:ea typeface="Times New Roman"/>
            </a:endParaRPr>
          </a:p>
          <a:p>
            <a:r>
              <a:rPr lang="en-US" sz="3600" b="1" dirty="0"/>
              <a:t>  </a:t>
            </a:r>
          </a:p>
        </p:txBody>
      </p:sp>
      <p:cxnSp>
        <p:nvCxnSpPr>
          <p:cNvPr id="9" name="Straight Connector 8"/>
          <p:cNvCxnSpPr/>
          <p:nvPr/>
        </p:nvCxnSpPr>
        <p:spPr>
          <a:xfrm>
            <a:off x="5791200" y="3505200"/>
            <a:ext cx="32321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511360" y="4267200"/>
            <a:ext cx="32321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a:stretch>
            <a:fillRect/>
          </a:stretch>
        </p:blipFill>
        <p:spPr>
          <a:xfrm>
            <a:off x="8044049" y="4798569"/>
            <a:ext cx="756370" cy="791101"/>
          </a:xfrm>
          <a:prstGeom prst="rect">
            <a:avLst/>
          </a:prstGeom>
        </p:spPr>
      </p:pic>
    </p:spTree>
    <p:extLst>
      <p:ext uri="{BB962C8B-B14F-4D97-AF65-F5344CB8AC3E}">
        <p14:creationId xmlns:p14="http://schemas.microsoft.com/office/powerpoint/2010/main" val="97202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1319" y="2985964"/>
            <a:ext cx="8565165" cy="1754326"/>
          </a:xfrm>
          <a:prstGeom prst="rect">
            <a:avLst/>
          </a:prstGeom>
          <a:noFill/>
        </p:spPr>
        <p:txBody>
          <a:bodyPr wrap="none" rtlCol="0">
            <a:spAutoFit/>
          </a:bodyPr>
          <a:lstStyle/>
          <a:p>
            <a:pPr marR="0" lvl="0">
              <a:spcBef>
                <a:spcPts val="0"/>
              </a:spcBef>
              <a:spcAft>
                <a:spcPts val="0"/>
              </a:spcAft>
            </a:pPr>
            <a:r>
              <a:rPr lang="en-US" sz="3200" dirty="0">
                <a:solidFill>
                  <a:srgbClr val="C00000"/>
                </a:solidFill>
                <a:effectLst/>
                <a:latin typeface="Comic Sans MS"/>
                <a:ea typeface="Times New Roman"/>
              </a:rPr>
              <a:t>2) What is your estimate of</a:t>
            </a:r>
            <a:r>
              <a:rPr lang="en-US" sz="3200" dirty="0">
                <a:solidFill>
                  <a:srgbClr val="0000FF"/>
                </a:solidFill>
                <a:effectLst/>
                <a:latin typeface="Comic Sans MS"/>
                <a:ea typeface="Times New Roman"/>
              </a:rPr>
              <a:t> </a:t>
            </a:r>
            <a:r>
              <a:rPr lang="en-US" sz="4400" b="1" dirty="0">
                <a:solidFill>
                  <a:srgbClr val="0000FF"/>
                </a:solidFill>
                <a:effectLst/>
                <a:latin typeface="Comic Sans MS"/>
                <a:ea typeface="Times New Roman"/>
                <a:sym typeface="Symbol"/>
              </a:rPr>
              <a:t></a:t>
            </a:r>
            <a:r>
              <a:rPr lang="en-US" sz="3200" dirty="0">
                <a:solidFill>
                  <a:srgbClr val="0000FF"/>
                </a:solidFill>
                <a:effectLst/>
                <a:latin typeface="Comic Sans MS"/>
                <a:ea typeface="Times New Roman"/>
              </a:rPr>
              <a:t> </a:t>
            </a:r>
            <a:r>
              <a:rPr lang="en-US" sz="3200" dirty="0">
                <a:solidFill>
                  <a:srgbClr val="C00000"/>
                </a:solidFill>
                <a:effectLst/>
                <a:latin typeface="Comic Sans MS"/>
                <a:ea typeface="Times New Roman"/>
              </a:rPr>
              <a:t>for the true </a:t>
            </a:r>
          </a:p>
          <a:p>
            <a:pPr marR="0" lvl="0">
              <a:spcBef>
                <a:spcPts val="0"/>
              </a:spcBef>
              <a:spcAft>
                <a:spcPts val="0"/>
              </a:spcAft>
            </a:pPr>
            <a:r>
              <a:rPr lang="en-US" sz="3200" dirty="0">
                <a:solidFill>
                  <a:srgbClr val="C00000"/>
                </a:solidFill>
                <a:effectLst/>
                <a:latin typeface="Comic Sans MS"/>
                <a:ea typeface="Times New Roman"/>
              </a:rPr>
              <a:t>regression line from the data? Interpret </a:t>
            </a:r>
          </a:p>
          <a:p>
            <a:pPr marR="0" lvl="0">
              <a:spcBef>
                <a:spcPts val="0"/>
              </a:spcBef>
              <a:spcAft>
                <a:spcPts val="0"/>
              </a:spcAft>
            </a:pPr>
            <a:r>
              <a:rPr lang="en-US" sz="3200" dirty="0">
                <a:solidFill>
                  <a:srgbClr val="C00000"/>
                </a:solidFill>
                <a:effectLst/>
                <a:latin typeface="Comic Sans MS"/>
                <a:ea typeface="Times New Roman"/>
              </a:rPr>
              <a:t>in context of the problem</a:t>
            </a:r>
            <a:r>
              <a:rPr lang="en-US" sz="3200" dirty="0">
                <a:latin typeface="Comic Sans MS"/>
                <a:ea typeface="Times New Roman"/>
              </a:rPr>
              <a:t>.</a:t>
            </a:r>
            <a:endParaRPr lang="en-US" sz="3200" dirty="0">
              <a:effectLst/>
              <a:latin typeface="Times New Roman"/>
              <a:ea typeface="Times New Roman"/>
            </a:endParaRPr>
          </a:p>
        </p:txBody>
      </p:sp>
      <p:sp>
        <p:nvSpPr>
          <p:cNvPr id="3" name="TextBox 2"/>
          <p:cNvSpPr txBox="1"/>
          <p:nvPr/>
        </p:nvSpPr>
        <p:spPr>
          <a:xfrm>
            <a:off x="401319" y="5222051"/>
            <a:ext cx="8686737" cy="1446550"/>
          </a:xfrm>
          <a:prstGeom prst="rect">
            <a:avLst/>
          </a:prstGeom>
          <a:noFill/>
        </p:spPr>
        <p:txBody>
          <a:bodyPr wrap="none" rtlCol="0">
            <a:spAutoFit/>
          </a:bodyPr>
          <a:lstStyle/>
          <a:p>
            <a:r>
              <a:rPr lang="en-US" sz="2800" b="1" dirty="0"/>
              <a:t>My estimate for </a:t>
            </a:r>
            <a:r>
              <a:rPr lang="en-US" sz="3200" b="1" dirty="0">
                <a:solidFill>
                  <a:srgbClr val="FF0000"/>
                </a:solidFill>
                <a:sym typeface="Symbol"/>
              </a:rPr>
              <a:t></a:t>
            </a:r>
            <a:r>
              <a:rPr lang="en-US" sz="2800" b="1" dirty="0">
                <a:sym typeface="Symbol"/>
              </a:rPr>
              <a:t> for the true regression line is </a:t>
            </a:r>
            <a:r>
              <a:rPr lang="en-US" sz="2800" b="1" dirty="0">
                <a:solidFill>
                  <a:srgbClr val="FF0000"/>
                </a:solidFill>
                <a:sym typeface="Symbol"/>
              </a:rPr>
              <a:t>0.84042</a:t>
            </a:r>
            <a:r>
              <a:rPr lang="en-US" sz="2800" b="1" dirty="0">
                <a:sym typeface="Symbol"/>
              </a:rPr>
              <a:t>. </a:t>
            </a:r>
          </a:p>
          <a:p>
            <a:r>
              <a:rPr lang="en-US" sz="2800" b="1" dirty="0">
                <a:sym typeface="Symbol"/>
              </a:rPr>
              <a:t>On average, for each additional inch in armspan length,</a:t>
            </a:r>
          </a:p>
          <a:p>
            <a:r>
              <a:rPr lang="en-US" sz="2800" b="1" dirty="0">
                <a:sym typeface="Symbol"/>
              </a:rPr>
              <a:t> the predicted height increases 0.84042 inches.</a:t>
            </a:r>
            <a:endParaRPr lang="en-US" sz="2800" b="1" dirty="0"/>
          </a:p>
        </p:txBody>
      </p:sp>
      <p:pic>
        <p:nvPicPr>
          <p:cNvPr id="6" name="Picture 5"/>
          <p:cNvPicPr>
            <a:picLocks noChangeAspect="1"/>
          </p:cNvPicPr>
          <p:nvPr/>
        </p:nvPicPr>
        <p:blipFill>
          <a:blip r:embed="rId2"/>
          <a:stretch>
            <a:fillRect/>
          </a:stretch>
        </p:blipFill>
        <p:spPr>
          <a:xfrm>
            <a:off x="7905750" y="4191000"/>
            <a:ext cx="756370" cy="791101"/>
          </a:xfrm>
          <a:prstGeom prst="rect">
            <a:avLst/>
          </a:prstGeom>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0071"/>
            <a:ext cx="7296150" cy="2783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762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7023" y="3254087"/>
            <a:ext cx="8610600" cy="2185214"/>
          </a:xfrm>
          <a:prstGeom prst="rect">
            <a:avLst/>
          </a:prstGeom>
        </p:spPr>
        <p:txBody>
          <a:bodyPr wrap="square">
            <a:spAutoFit/>
          </a:bodyPr>
          <a:lstStyle/>
          <a:p>
            <a:pPr marR="0" lvl="0">
              <a:spcBef>
                <a:spcPts val="0"/>
              </a:spcBef>
              <a:spcAft>
                <a:spcPts val="0"/>
              </a:spcAft>
            </a:pPr>
            <a:r>
              <a:rPr lang="en-US" sz="3200" dirty="0">
                <a:solidFill>
                  <a:srgbClr val="0000FF"/>
                </a:solidFill>
                <a:effectLst/>
                <a:latin typeface="Comic Sans MS"/>
                <a:ea typeface="Times New Roman"/>
              </a:rPr>
              <a:t>3) What is your estimate of the intercept </a:t>
            </a:r>
            <a:r>
              <a:rPr lang="en-US" sz="4000" b="1" dirty="0">
                <a:solidFill>
                  <a:srgbClr val="FF0000"/>
                </a:solidFill>
                <a:effectLst/>
                <a:ea typeface="Times New Roman"/>
              </a:rPr>
              <a:t>α</a:t>
            </a:r>
            <a:r>
              <a:rPr lang="en-US" sz="3200" dirty="0">
                <a:solidFill>
                  <a:srgbClr val="0000FF"/>
                </a:solidFill>
                <a:effectLst/>
                <a:latin typeface="Comic Sans MS"/>
                <a:ea typeface="Times New Roman"/>
              </a:rPr>
              <a:t> for the true regression line from the data?</a:t>
            </a:r>
            <a:r>
              <a:rPr lang="en-US" sz="3200" dirty="0">
                <a:solidFill>
                  <a:srgbClr val="C00000"/>
                </a:solidFill>
                <a:latin typeface="Comic Sans MS"/>
                <a:ea typeface="Times New Roman"/>
              </a:rPr>
              <a:t> </a:t>
            </a:r>
            <a:r>
              <a:rPr lang="en-US" sz="3200" dirty="0">
                <a:solidFill>
                  <a:srgbClr val="0000FF"/>
                </a:solidFill>
                <a:latin typeface="Comic Sans MS"/>
                <a:ea typeface="Times New Roman"/>
              </a:rPr>
              <a:t>Interpret in context of the problem.</a:t>
            </a:r>
            <a:endParaRPr lang="en-US" sz="3200" dirty="0">
              <a:solidFill>
                <a:srgbClr val="0000FF"/>
              </a:solidFill>
              <a:latin typeface="Times New Roman"/>
              <a:ea typeface="Times New Roman"/>
            </a:endParaRPr>
          </a:p>
          <a:p>
            <a:pPr marR="0" lvl="0">
              <a:spcBef>
                <a:spcPts val="0"/>
              </a:spcBef>
              <a:spcAft>
                <a:spcPts val="0"/>
              </a:spcAft>
            </a:pPr>
            <a:endParaRPr lang="en-US" sz="3200" dirty="0">
              <a:solidFill>
                <a:srgbClr val="0000FF"/>
              </a:solidFill>
              <a:effectLst/>
              <a:latin typeface="Times New Roman"/>
              <a:ea typeface="Times New Roman"/>
            </a:endParaRPr>
          </a:p>
        </p:txBody>
      </p:sp>
      <p:sp>
        <p:nvSpPr>
          <p:cNvPr id="5" name="TextBox 4"/>
          <p:cNvSpPr txBox="1"/>
          <p:nvPr/>
        </p:nvSpPr>
        <p:spPr>
          <a:xfrm>
            <a:off x="133333" y="5035114"/>
            <a:ext cx="8877333" cy="1384995"/>
          </a:xfrm>
          <a:prstGeom prst="rect">
            <a:avLst/>
          </a:prstGeom>
          <a:noFill/>
        </p:spPr>
        <p:txBody>
          <a:bodyPr wrap="square" rtlCol="0">
            <a:spAutoFit/>
          </a:bodyPr>
          <a:lstStyle/>
          <a:p>
            <a:r>
              <a:rPr lang="en-US" sz="2800" b="1" dirty="0"/>
              <a:t>My estimate of the intercept </a:t>
            </a:r>
            <a:r>
              <a:rPr lang="en-US" sz="2800" b="1" dirty="0">
                <a:solidFill>
                  <a:srgbClr val="FF0000"/>
                </a:solidFill>
                <a:ea typeface="Times New Roman"/>
              </a:rPr>
              <a:t>α </a:t>
            </a:r>
            <a:r>
              <a:rPr lang="en-US" sz="2800" b="1" dirty="0">
                <a:ea typeface="Times New Roman"/>
              </a:rPr>
              <a:t>for the true regression line is </a:t>
            </a:r>
            <a:r>
              <a:rPr lang="en-US" sz="2800" b="1" dirty="0">
                <a:solidFill>
                  <a:srgbClr val="FF0000"/>
                </a:solidFill>
                <a:ea typeface="Times New Roman"/>
              </a:rPr>
              <a:t>11.547 inches</a:t>
            </a:r>
            <a:r>
              <a:rPr lang="en-US" sz="2800" b="1" dirty="0">
                <a:ea typeface="Times New Roman"/>
              </a:rPr>
              <a:t>.</a:t>
            </a:r>
            <a:r>
              <a:rPr lang="en-US" sz="2800" b="1" dirty="0"/>
              <a:t> On average, when </a:t>
            </a:r>
            <a:r>
              <a:rPr lang="en-US" sz="2800" b="1" dirty="0">
                <a:solidFill>
                  <a:srgbClr val="FF0000"/>
                </a:solidFill>
              </a:rPr>
              <a:t>armspan = 0 </a:t>
            </a:r>
            <a:r>
              <a:rPr lang="en-US" sz="2800" b="1" dirty="0"/>
              <a:t>inches, the predicted height will be </a:t>
            </a:r>
            <a:r>
              <a:rPr lang="en-US" sz="2800" b="1" dirty="0">
                <a:solidFill>
                  <a:srgbClr val="FF0000"/>
                </a:solidFill>
              </a:rPr>
              <a:t>11.547 inches</a:t>
            </a:r>
            <a:r>
              <a:rPr lang="en-US" sz="2800" b="1" dirty="0"/>
              <a:t>.</a:t>
            </a:r>
          </a:p>
        </p:txBody>
      </p:sp>
      <p:pic>
        <p:nvPicPr>
          <p:cNvPr id="6" name="Picture 5"/>
          <p:cNvPicPr>
            <a:picLocks noChangeAspect="1"/>
          </p:cNvPicPr>
          <p:nvPr/>
        </p:nvPicPr>
        <p:blipFill>
          <a:blip r:embed="rId2"/>
          <a:stretch>
            <a:fillRect/>
          </a:stretch>
        </p:blipFill>
        <p:spPr>
          <a:xfrm>
            <a:off x="7696200" y="4419600"/>
            <a:ext cx="756370" cy="791101"/>
          </a:xfrm>
          <a:prstGeom prst="rect">
            <a:avLst/>
          </a:prstGeom>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023" y="219342"/>
            <a:ext cx="8439150" cy="321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07799BB0-036B-4AF3-8BF3-0CF2B17DC521}"/>
              </a:ext>
            </a:extLst>
          </p:cNvPr>
          <p:cNvSpPr txBox="1"/>
          <p:nvPr/>
        </p:nvSpPr>
        <p:spPr>
          <a:xfrm>
            <a:off x="3124200" y="6420109"/>
            <a:ext cx="2365904" cy="369332"/>
          </a:xfrm>
          <a:prstGeom prst="rect">
            <a:avLst/>
          </a:prstGeom>
          <a:solidFill>
            <a:srgbClr val="FFFF00"/>
          </a:solidFill>
        </p:spPr>
        <p:txBody>
          <a:bodyPr wrap="none" rtlCol="0">
            <a:spAutoFit/>
          </a:bodyPr>
          <a:lstStyle/>
          <a:p>
            <a:r>
              <a:rPr lang="en-US" b="1" dirty="0">
                <a:solidFill>
                  <a:srgbClr val="FF00FF"/>
                </a:solidFill>
              </a:rPr>
              <a:t>I know --- not possible.</a:t>
            </a:r>
          </a:p>
        </p:txBody>
      </p:sp>
    </p:spTree>
    <p:extLst>
      <p:ext uri="{BB962C8B-B14F-4D97-AF65-F5344CB8AC3E}">
        <p14:creationId xmlns:p14="http://schemas.microsoft.com/office/powerpoint/2010/main" val="83695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xit" presetSubtype="21" fill="hold" grpId="1" nodeType="clickEffect">
                                  <p:stCondLst>
                                    <p:cond delay="0"/>
                                  </p:stCondLst>
                                  <p:childTnLst>
                                    <p:animEffect transition="out" filter="barn(inVertical)">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animBg="1"/>
      <p:bldP spid="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9" y="3455193"/>
            <a:ext cx="7724775"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Object 1"/>
          <p:cNvGraphicFramePr>
            <a:graphicFrameLocks noChangeAspect="1"/>
          </p:cNvGraphicFramePr>
          <p:nvPr>
            <p:extLst>
              <p:ext uri="{D42A27DB-BD31-4B8C-83A1-F6EECF244321}">
                <p14:modId xmlns:p14="http://schemas.microsoft.com/office/powerpoint/2010/main" val="1889535710"/>
              </p:ext>
            </p:extLst>
          </p:nvPr>
        </p:nvGraphicFramePr>
        <p:xfrm>
          <a:off x="892675" y="4365633"/>
          <a:ext cx="3444240" cy="1066800"/>
        </p:xfrm>
        <a:graphic>
          <a:graphicData uri="http://schemas.openxmlformats.org/presentationml/2006/ole">
            <mc:AlternateContent xmlns:mc="http://schemas.openxmlformats.org/markup-compatibility/2006">
              <mc:Choice xmlns:v="urn:schemas-microsoft-com:vml" Requires="v">
                <p:oleObj spid="_x0000_s6426" name="Equation" r:id="rId4" imgW="1434960" imgH="444240" progId="Equation.3">
                  <p:embed/>
                </p:oleObj>
              </mc:Choice>
              <mc:Fallback>
                <p:oleObj name="Equation" r:id="rId4" imgW="1434960" imgH="444240" progId="Equation.3">
                  <p:embed/>
                  <p:pic>
                    <p:nvPicPr>
                      <p:cNvPr id="0" name=""/>
                      <p:cNvPicPr/>
                      <p:nvPr/>
                    </p:nvPicPr>
                    <p:blipFill>
                      <a:blip r:embed="rId5"/>
                      <a:stretch>
                        <a:fillRect/>
                      </a:stretch>
                    </p:blipFill>
                    <p:spPr>
                      <a:xfrm>
                        <a:off x="892675" y="4365633"/>
                        <a:ext cx="3444240" cy="1066800"/>
                      </a:xfrm>
                      <a:prstGeom prst="rect">
                        <a:avLst/>
                      </a:prstGeom>
                      <a:solidFill>
                        <a:srgbClr val="FFFF00"/>
                      </a:solidFill>
                    </p:spPr>
                  </p:pic>
                </p:oleObj>
              </mc:Fallback>
            </mc:AlternateContent>
          </a:graphicData>
        </a:graphic>
      </p:graphicFrame>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212" y="71437"/>
            <a:ext cx="8439150" cy="321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4E635570-77A7-4FF0-9CB1-77F0FD6942C7}"/>
              </a:ext>
            </a:extLst>
          </p:cNvPr>
          <p:cNvSpPr txBox="1"/>
          <p:nvPr/>
        </p:nvSpPr>
        <p:spPr>
          <a:xfrm>
            <a:off x="4696191" y="4365633"/>
            <a:ext cx="3780021" cy="1569660"/>
          </a:xfrm>
          <a:prstGeom prst="rect">
            <a:avLst/>
          </a:prstGeom>
          <a:solidFill>
            <a:schemeClr val="accent5">
              <a:lumMod val="40000"/>
              <a:lumOff val="60000"/>
            </a:schemeClr>
          </a:solidFill>
        </p:spPr>
        <p:txBody>
          <a:bodyPr wrap="square" rtlCol="0">
            <a:spAutoFit/>
          </a:bodyPr>
          <a:lstStyle/>
          <a:p>
            <a:r>
              <a:rPr lang="en-US" sz="2400" b="1" dirty="0">
                <a:solidFill>
                  <a:srgbClr val="FF00FF"/>
                </a:solidFill>
              </a:rPr>
              <a:t>We did this before when we interpreted computer output in Ch 13. See your notes!</a:t>
            </a:r>
          </a:p>
        </p:txBody>
      </p:sp>
    </p:spTree>
    <p:extLst>
      <p:ext uri="{BB962C8B-B14F-4D97-AF65-F5344CB8AC3E}">
        <p14:creationId xmlns:p14="http://schemas.microsoft.com/office/powerpoint/2010/main" val="414981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429000"/>
            <a:ext cx="8686800" cy="2677656"/>
          </a:xfrm>
          <a:prstGeom prst="rect">
            <a:avLst/>
          </a:prstGeom>
          <a:noFill/>
        </p:spPr>
        <p:txBody>
          <a:bodyPr wrap="square" rtlCol="0">
            <a:spAutoFit/>
          </a:bodyPr>
          <a:lstStyle/>
          <a:p>
            <a:r>
              <a:rPr lang="en-US" sz="2400" dirty="0"/>
              <a:t>a) </a:t>
            </a:r>
            <a:r>
              <a:rPr lang="en-US" sz="2400" dirty="0">
                <a:solidFill>
                  <a:srgbClr val="FF0000"/>
                </a:solidFill>
              </a:rPr>
              <a:t>Yes</a:t>
            </a:r>
            <a:r>
              <a:rPr lang="en-US" sz="2400" dirty="0">
                <a:solidFill>
                  <a:srgbClr val="0000FF"/>
                </a:solidFill>
              </a:rPr>
              <a:t>, the least-squares line </a:t>
            </a:r>
            <a:r>
              <a:rPr lang="en-US" sz="2400" dirty="0">
                <a:solidFill>
                  <a:srgbClr val="FF0000"/>
                </a:solidFill>
              </a:rPr>
              <a:t>is an appropriate model </a:t>
            </a:r>
            <a:r>
              <a:rPr lang="en-US" sz="2400" dirty="0">
                <a:solidFill>
                  <a:srgbClr val="0000FF"/>
                </a:solidFill>
              </a:rPr>
              <a:t>for the data because the </a:t>
            </a:r>
            <a:r>
              <a:rPr lang="en-US" sz="2400" dirty="0">
                <a:solidFill>
                  <a:srgbClr val="FF0000"/>
                </a:solidFill>
              </a:rPr>
              <a:t>residual plot shows a random scatter of points having small residuals </a:t>
            </a:r>
            <a:r>
              <a:rPr lang="en-US" sz="2400" dirty="0">
                <a:solidFill>
                  <a:srgbClr val="0000FF"/>
                </a:solidFill>
              </a:rPr>
              <a:t>about the zero reference line. Also the </a:t>
            </a:r>
            <a:r>
              <a:rPr lang="en-US" sz="2400" dirty="0">
                <a:solidFill>
                  <a:srgbClr val="FF0000"/>
                </a:solidFill>
              </a:rPr>
              <a:t>coefficient of determination of 87.1% </a:t>
            </a:r>
            <a:r>
              <a:rPr lang="en-US" sz="2400" dirty="0">
                <a:solidFill>
                  <a:srgbClr val="0000FF"/>
                </a:solidFill>
              </a:rPr>
              <a:t>indicates 87.1% of the variation in height is accounted for by the LSRL of height vs predicted arm span. </a:t>
            </a:r>
          </a:p>
          <a:p>
            <a:r>
              <a:rPr lang="en-US" sz="2400" dirty="0"/>
              <a:t>b) </a:t>
            </a:r>
            <a:r>
              <a:rPr lang="en-US" sz="2400" dirty="0">
                <a:solidFill>
                  <a:srgbClr val="0000FF"/>
                </a:solidFill>
              </a:rPr>
              <a:t>Since </a:t>
            </a:r>
            <a:r>
              <a:rPr lang="en-US" sz="2400" dirty="0">
                <a:solidFill>
                  <a:srgbClr val="FF0000"/>
                </a:solidFill>
              </a:rPr>
              <a:t>76 is within the data </a:t>
            </a:r>
            <a:r>
              <a:rPr lang="en-US" sz="2400" dirty="0">
                <a:solidFill>
                  <a:srgbClr val="0000FF"/>
                </a:solidFill>
              </a:rPr>
              <a:t>of arm spans examined for this class, </a:t>
            </a:r>
            <a:r>
              <a:rPr lang="en-US" sz="2400" dirty="0">
                <a:solidFill>
                  <a:srgbClr val="FF0000"/>
                </a:solidFill>
              </a:rPr>
              <a:t>it is reasonable to predict </a:t>
            </a:r>
            <a:r>
              <a:rPr lang="en-US" sz="2400" dirty="0">
                <a:solidFill>
                  <a:srgbClr val="0000FF"/>
                </a:solidFill>
              </a:rPr>
              <a:t>the height of a student with 76 in arm span.</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8148"/>
            <a:ext cx="4826101" cy="1841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stretch>
            <a:fillRect/>
          </a:stretch>
        </p:blipFill>
        <p:spPr>
          <a:xfrm>
            <a:off x="5927323" y="33424"/>
            <a:ext cx="3209925" cy="2543175"/>
          </a:xfrm>
          <a:prstGeom prst="rect">
            <a:avLst/>
          </a:prstGeom>
        </p:spPr>
      </p:pic>
      <p:pic>
        <p:nvPicPr>
          <p:cNvPr id="2" name="Picture 1">
            <a:extLst>
              <a:ext uri="{FF2B5EF4-FFF2-40B4-BE49-F238E27FC236}">
                <a16:creationId xmlns:a16="http://schemas.microsoft.com/office/drawing/2014/main" id="{BD895D1C-C412-46C6-B74C-F6D3199260F5}"/>
              </a:ext>
            </a:extLst>
          </p:cNvPr>
          <p:cNvPicPr>
            <a:picLocks noChangeAspect="1"/>
          </p:cNvPicPr>
          <p:nvPr/>
        </p:nvPicPr>
        <p:blipFill>
          <a:blip r:embed="rId4"/>
          <a:stretch>
            <a:fillRect/>
          </a:stretch>
        </p:blipFill>
        <p:spPr>
          <a:xfrm>
            <a:off x="228600" y="1679507"/>
            <a:ext cx="5867400" cy="1863632"/>
          </a:xfrm>
          <a:prstGeom prst="rect">
            <a:avLst/>
          </a:prstGeom>
        </p:spPr>
      </p:pic>
      <p:sp>
        <p:nvSpPr>
          <p:cNvPr id="5" name="TextBox 4">
            <a:extLst>
              <a:ext uri="{FF2B5EF4-FFF2-40B4-BE49-F238E27FC236}">
                <a16:creationId xmlns:a16="http://schemas.microsoft.com/office/drawing/2014/main" id="{A550373F-689C-45C9-9A47-8B4384C8773C}"/>
              </a:ext>
            </a:extLst>
          </p:cNvPr>
          <p:cNvSpPr txBox="1"/>
          <p:nvPr/>
        </p:nvSpPr>
        <p:spPr>
          <a:xfrm>
            <a:off x="1295400" y="6031468"/>
            <a:ext cx="2362200" cy="369332"/>
          </a:xfrm>
          <a:prstGeom prst="rect">
            <a:avLst/>
          </a:prstGeom>
          <a:solidFill>
            <a:srgbClr val="FFFF00"/>
          </a:solidFill>
        </p:spPr>
        <p:txBody>
          <a:bodyPr wrap="square" rtlCol="0">
            <a:spAutoFit/>
          </a:bodyPr>
          <a:lstStyle/>
          <a:p>
            <a:r>
              <a:rPr lang="en-US" b="1" dirty="0">
                <a:solidFill>
                  <a:srgbClr val="FF00FF"/>
                </a:solidFill>
              </a:rPr>
              <a:t>RECALL:  Interpolation</a:t>
            </a:r>
          </a:p>
        </p:txBody>
      </p:sp>
    </p:spTree>
    <p:extLst>
      <p:ext uri="{BB962C8B-B14F-4D97-AF65-F5344CB8AC3E}">
        <p14:creationId xmlns:p14="http://schemas.microsoft.com/office/powerpoint/2010/main" val="321067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52400" y="323968"/>
            <a:ext cx="8686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528"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600" b="1" i="0" u="none" strike="noStrike" cap="none" normalizeH="0" baseline="0" dirty="0">
                <a:ln>
                  <a:noFill/>
                </a:ln>
                <a:effectLst/>
                <a:latin typeface="Comic Sans MS" pitchFamily="66" charset="0"/>
                <a:ea typeface="Times New Roman" pitchFamily="18" charset="0"/>
                <a:cs typeface="Courier New" pitchFamily="49" charset="0"/>
              </a:rPr>
              <a:t>In Class Example: </a:t>
            </a:r>
            <a:r>
              <a:rPr kumimoji="0" lang="en-US" altLang="en-US" sz="2600" b="1" i="0" u="none" strike="noStrike" cap="none" normalizeH="0" baseline="0" dirty="0">
                <a:ln>
                  <a:noFill/>
                </a:ln>
                <a:solidFill>
                  <a:srgbClr val="006600"/>
                </a:solidFill>
                <a:effectLst/>
                <a:latin typeface="Comic Sans MS" pitchFamily="66" charset="0"/>
                <a:ea typeface="Times New Roman" pitchFamily="18" charset="0"/>
                <a:cs typeface="Courier New" pitchFamily="49" charset="0"/>
              </a:rPr>
              <a:t>The following output was created from </a:t>
            </a:r>
            <a:r>
              <a:rPr kumimoji="0" lang="en-US" altLang="en-US" sz="2600" b="1" i="0" u="none" strike="noStrike" cap="none" normalizeH="0" baseline="0" dirty="0">
                <a:ln>
                  <a:noFill/>
                </a:ln>
                <a:solidFill>
                  <a:srgbClr val="C00000"/>
                </a:solidFill>
                <a:effectLst/>
                <a:latin typeface="Comic Sans MS" pitchFamily="66" charset="0"/>
                <a:ea typeface="Times New Roman" pitchFamily="18" charset="0"/>
                <a:cs typeface="Courier New" pitchFamily="49" charset="0"/>
              </a:rPr>
              <a:t>20 data samples </a:t>
            </a:r>
            <a:r>
              <a:rPr kumimoji="0" lang="en-US" altLang="en-US" sz="2600" b="1" i="0" u="none" strike="noStrike" cap="none" normalizeH="0" baseline="0" dirty="0">
                <a:ln>
                  <a:noFill/>
                </a:ln>
                <a:solidFill>
                  <a:srgbClr val="006600"/>
                </a:solidFill>
                <a:effectLst/>
                <a:latin typeface="Comic Sans MS" pitchFamily="66" charset="0"/>
                <a:ea typeface="Times New Roman" pitchFamily="18" charset="0"/>
                <a:cs typeface="Courier New" pitchFamily="49" charset="0"/>
              </a:rPr>
              <a:t>pairing number of grams of sugar in a cereal with its</a:t>
            </a:r>
            <a:r>
              <a:rPr kumimoji="0" lang="en-US" altLang="en-US" sz="2600" b="1" i="0" u="none" strike="noStrike" cap="none" normalizeH="0" dirty="0">
                <a:ln>
                  <a:noFill/>
                </a:ln>
                <a:solidFill>
                  <a:srgbClr val="006600"/>
                </a:solidFill>
                <a:effectLst/>
                <a:latin typeface="Comic Sans MS" pitchFamily="66" charset="0"/>
                <a:ea typeface="Times New Roman" pitchFamily="18" charset="0"/>
                <a:cs typeface="Courier New" pitchFamily="49" charset="0"/>
              </a:rPr>
              <a:t> nutritional rating.</a:t>
            </a:r>
            <a:endParaRPr kumimoji="0" lang="en-US" altLang="en-US" sz="2600" b="1" i="0" u="none" strike="noStrike" cap="none" normalizeH="0" baseline="0" dirty="0">
              <a:ln>
                <a:noFill/>
              </a:ln>
              <a:solidFill>
                <a:schemeClr val="tx1"/>
              </a:solidFill>
              <a:effectLst/>
              <a:latin typeface="Arial" pitchFamily="34" charset="0"/>
              <a:cs typeface="Arial" pitchFamily="34" charset="0"/>
            </a:endParaRPr>
          </a:p>
        </p:txBody>
      </p:sp>
      <p:sp>
        <p:nvSpPr>
          <p:cNvPr id="3" name="Rectangle 2"/>
          <p:cNvSpPr/>
          <p:nvPr/>
        </p:nvSpPr>
        <p:spPr>
          <a:xfrm>
            <a:off x="152400" y="4053610"/>
            <a:ext cx="8458200" cy="1077218"/>
          </a:xfrm>
          <a:prstGeom prst="rect">
            <a:avLst/>
          </a:prstGeom>
        </p:spPr>
        <p:txBody>
          <a:bodyPr wrap="square">
            <a:spAutoFit/>
          </a:bodyPr>
          <a:lstStyle/>
          <a:p>
            <a:pPr marL="514350" indent="-514350">
              <a:buAutoNum type="arabicPeriod"/>
            </a:pPr>
            <a:r>
              <a:rPr lang="en-US" sz="2800" b="1" dirty="0">
                <a:effectLst/>
                <a:latin typeface="Comic Sans MS"/>
                <a:ea typeface="Times New Roman"/>
                <a:cs typeface="Times New Roman"/>
              </a:rPr>
              <a:t>What is your estimate, in context, for the </a:t>
            </a:r>
            <a:r>
              <a:rPr lang="en-US" sz="2800" b="1" dirty="0">
                <a:solidFill>
                  <a:srgbClr val="0000FF"/>
                </a:solidFill>
                <a:effectLst/>
                <a:latin typeface="Comic Sans MS"/>
                <a:ea typeface="Times New Roman"/>
                <a:cs typeface="Times New Roman"/>
              </a:rPr>
              <a:t>slope</a:t>
            </a:r>
            <a:r>
              <a:rPr lang="en-US" sz="2800" b="1" dirty="0">
                <a:effectLst/>
                <a:latin typeface="Comic Sans MS"/>
                <a:ea typeface="Times New Roman"/>
                <a:cs typeface="Times New Roman"/>
              </a:rPr>
              <a:t>, </a:t>
            </a:r>
            <a:r>
              <a:rPr lang="en-US" sz="3600" b="1" dirty="0">
                <a:solidFill>
                  <a:srgbClr val="0000FF"/>
                </a:solidFill>
                <a:sym typeface="Symbol"/>
              </a:rPr>
              <a:t> </a:t>
            </a:r>
            <a:r>
              <a:rPr lang="en-US" sz="3600" b="1" dirty="0">
                <a:sym typeface="Symbol"/>
              </a:rPr>
              <a:t>,</a:t>
            </a:r>
            <a:r>
              <a:rPr lang="en-US" sz="3600" b="1" dirty="0">
                <a:solidFill>
                  <a:srgbClr val="0000FF"/>
                </a:solidFill>
                <a:sym typeface="Symbol"/>
              </a:rPr>
              <a:t>  </a:t>
            </a:r>
            <a:r>
              <a:rPr lang="en-US" sz="2800" b="1" dirty="0">
                <a:effectLst/>
                <a:latin typeface="Comic Sans MS"/>
                <a:ea typeface="Times New Roman"/>
                <a:cs typeface="Times New Roman"/>
              </a:rPr>
              <a:t>of</a:t>
            </a:r>
            <a:r>
              <a:rPr lang="en-US" sz="2800" b="1" dirty="0">
                <a:latin typeface="Comic Sans MS"/>
                <a:ea typeface="Times New Roman"/>
                <a:cs typeface="Times New Roman"/>
              </a:rPr>
              <a:t> </a:t>
            </a:r>
            <a:r>
              <a:rPr lang="en-US" sz="2800" b="1" dirty="0">
                <a:effectLst/>
                <a:latin typeface="Comic Sans MS"/>
                <a:ea typeface="Times New Roman"/>
                <a:cs typeface="Times New Roman"/>
              </a:rPr>
              <a:t>the </a:t>
            </a:r>
            <a:r>
              <a:rPr lang="en-US" sz="2800" b="1" dirty="0">
                <a:solidFill>
                  <a:srgbClr val="FF0000"/>
                </a:solidFill>
                <a:effectLst/>
                <a:latin typeface="Comic Sans MS"/>
                <a:ea typeface="Times New Roman"/>
                <a:cs typeface="Times New Roman"/>
              </a:rPr>
              <a:t>true regression line</a:t>
            </a:r>
            <a:r>
              <a:rPr lang="en-US" sz="2800" b="1" dirty="0">
                <a:effectLst/>
                <a:latin typeface="Comic Sans MS"/>
                <a:ea typeface="Times New Roman"/>
                <a:cs typeface="Times New Roman"/>
              </a:rPr>
              <a:t>?</a:t>
            </a:r>
            <a:endParaRPr lang="en-US" sz="2800" b="1"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504" y="1738610"/>
            <a:ext cx="8053992"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18641" y="5130828"/>
            <a:ext cx="9196877" cy="1446550"/>
          </a:xfrm>
          <a:prstGeom prst="rect">
            <a:avLst/>
          </a:prstGeom>
          <a:noFill/>
        </p:spPr>
        <p:txBody>
          <a:bodyPr wrap="none" rtlCol="0">
            <a:spAutoFit/>
          </a:bodyPr>
          <a:lstStyle/>
          <a:p>
            <a:r>
              <a:rPr lang="en-US" sz="2800" b="1" dirty="0"/>
              <a:t>My estimate for </a:t>
            </a:r>
            <a:r>
              <a:rPr lang="en-US" sz="3200" b="1" dirty="0">
                <a:solidFill>
                  <a:srgbClr val="0000FF"/>
                </a:solidFill>
                <a:sym typeface="Symbol"/>
              </a:rPr>
              <a:t></a:t>
            </a:r>
            <a:r>
              <a:rPr lang="en-US" sz="2800" b="1" dirty="0">
                <a:sym typeface="Symbol"/>
              </a:rPr>
              <a:t> for the true regression line is </a:t>
            </a:r>
            <a:r>
              <a:rPr lang="en-US" sz="2800" b="1" dirty="0">
                <a:solidFill>
                  <a:srgbClr val="0000FF"/>
                </a:solidFill>
                <a:sym typeface="Symbol"/>
              </a:rPr>
              <a:t>-2.4008</a:t>
            </a:r>
            <a:r>
              <a:rPr lang="en-US" sz="2800" b="1" dirty="0">
                <a:sym typeface="Symbol"/>
              </a:rPr>
              <a:t>. </a:t>
            </a:r>
          </a:p>
          <a:p>
            <a:r>
              <a:rPr lang="en-US" sz="2800" b="1" dirty="0">
                <a:sym typeface="Symbol"/>
              </a:rPr>
              <a:t>On average, for each </a:t>
            </a:r>
            <a:r>
              <a:rPr lang="en-US" sz="2800" b="1" i="1" dirty="0">
                <a:solidFill>
                  <a:srgbClr val="FF0000"/>
                </a:solidFill>
                <a:sym typeface="Symbol"/>
              </a:rPr>
              <a:t>additional gram of sugar</a:t>
            </a:r>
            <a:r>
              <a:rPr lang="en-US" sz="2800" b="1" dirty="0">
                <a:sym typeface="Symbol"/>
              </a:rPr>
              <a:t>, the </a:t>
            </a:r>
            <a:r>
              <a:rPr lang="en-US" sz="2800" b="1" i="1" dirty="0">
                <a:solidFill>
                  <a:srgbClr val="FF0000"/>
                </a:solidFill>
                <a:sym typeface="Symbol"/>
              </a:rPr>
              <a:t>predicted </a:t>
            </a:r>
          </a:p>
          <a:p>
            <a:r>
              <a:rPr lang="en-US" sz="2800" b="1" i="1" dirty="0">
                <a:solidFill>
                  <a:srgbClr val="FF0000"/>
                </a:solidFill>
                <a:sym typeface="Symbol"/>
              </a:rPr>
              <a:t>nutritional rating </a:t>
            </a:r>
            <a:r>
              <a:rPr lang="en-US" sz="2800" b="1" dirty="0">
                <a:sym typeface="Symbol"/>
              </a:rPr>
              <a:t>decreases 2.4008 points.</a:t>
            </a:r>
            <a:endParaRPr lang="en-US" sz="2800" b="1" dirty="0"/>
          </a:p>
        </p:txBody>
      </p:sp>
    </p:spTree>
    <p:extLst>
      <p:ext uri="{BB962C8B-B14F-4D97-AF65-F5344CB8AC3E}">
        <p14:creationId xmlns:p14="http://schemas.microsoft.com/office/powerpoint/2010/main" val="181071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33400" y="212467"/>
            <a:ext cx="35814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528"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6600"/>
                </a:solidFill>
                <a:effectLst/>
                <a:latin typeface="Comic Sans MS" pitchFamily="66" charset="0"/>
                <a:ea typeface="Times New Roman" pitchFamily="18" charset="0"/>
                <a:cs typeface="Courier New" pitchFamily="49" charset="0"/>
              </a:rPr>
              <a:t>In Class Example:</a:t>
            </a:r>
            <a:r>
              <a:rPr kumimoji="0" lang="en-US" altLang="en-US" sz="3200" b="0" i="0" u="none" strike="noStrike" cap="none" normalizeH="0" baseline="0" dirty="0">
                <a:ln>
                  <a:noFill/>
                </a:ln>
                <a:solidFill>
                  <a:schemeClr val="tx1"/>
                </a:solidFill>
                <a:effectLst/>
                <a:latin typeface="Arial" pitchFamily="34" charset="0"/>
                <a:cs typeface="Arial" pitchFamily="34" charset="0"/>
              </a:rPr>
              <a:t> </a:t>
            </a:r>
          </a:p>
        </p:txBody>
      </p:sp>
      <p:sp>
        <p:nvSpPr>
          <p:cNvPr id="4" name="Rectangle 3"/>
          <p:cNvSpPr/>
          <p:nvPr/>
        </p:nvSpPr>
        <p:spPr>
          <a:xfrm>
            <a:off x="382925" y="3050969"/>
            <a:ext cx="8278837" cy="954107"/>
          </a:xfrm>
          <a:prstGeom prst="rect">
            <a:avLst/>
          </a:prstGeom>
        </p:spPr>
        <p:txBody>
          <a:bodyPr wrap="square">
            <a:spAutoFit/>
          </a:bodyPr>
          <a:lstStyle/>
          <a:p>
            <a:r>
              <a:rPr lang="en-US" sz="2800" dirty="0">
                <a:effectLst/>
                <a:latin typeface="Comic Sans MS"/>
                <a:ea typeface="Times New Roman"/>
                <a:cs typeface="Times New Roman"/>
              </a:rPr>
              <a:t>2. What is your estimate, in context, for the </a:t>
            </a:r>
            <a:r>
              <a:rPr lang="en-US" sz="2800" b="1" dirty="0">
                <a:solidFill>
                  <a:srgbClr val="FF0066"/>
                </a:solidFill>
                <a:effectLst/>
                <a:latin typeface="Comic Sans MS"/>
                <a:ea typeface="Times New Roman"/>
                <a:cs typeface="Times New Roman"/>
              </a:rPr>
              <a:t>intercept</a:t>
            </a:r>
            <a:r>
              <a:rPr lang="en-US" sz="2800" dirty="0">
                <a:effectLst/>
                <a:latin typeface="Comic Sans MS"/>
                <a:ea typeface="Times New Roman"/>
                <a:cs typeface="Times New Roman"/>
              </a:rPr>
              <a:t> of the true regression line?</a:t>
            </a:r>
            <a:endParaRPr lang="en-US" sz="2800"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925" y="980703"/>
            <a:ext cx="7381875"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78520" y="4343400"/>
            <a:ext cx="8487645" cy="1384995"/>
          </a:xfrm>
          <a:prstGeom prst="rect">
            <a:avLst/>
          </a:prstGeom>
          <a:noFill/>
        </p:spPr>
        <p:txBody>
          <a:bodyPr wrap="square" rtlCol="0">
            <a:spAutoFit/>
          </a:bodyPr>
          <a:lstStyle/>
          <a:p>
            <a:r>
              <a:rPr lang="en-US" sz="2800" b="1" dirty="0"/>
              <a:t>My estimate of the intercept </a:t>
            </a:r>
            <a:r>
              <a:rPr lang="en-US" sz="2800" b="1" dirty="0">
                <a:solidFill>
                  <a:srgbClr val="FF0000"/>
                </a:solidFill>
                <a:ea typeface="Times New Roman"/>
              </a:rPr>
              <a:t>α </a:t>
            </a:r>
            <a:r>
              <a:rPr lang="en-US" sz="2800" b="1" dirty="0">
                <a:ea typeface="Times New Roman"/>
              </a:rPr>
              <a:t>for the true regression line is </a:t>
            </a:r>
            <a:r>
              <a:rPr lang="en-US" sz="2800" b="1" dirty="0">
                <a:solidFill>
                  <a:srgbClr val="FF0000"/>
                </a:solidFill>
                <a:ea typeface="Times New Roman"/>
              </a:rPr>
              <a:t>59.284 units</a:t>
            </a:r>
            <a:r>
              <a:rPr lang="en-US" sz="2800" b="1" dirty="0">
                <a:ea typeface="Times New Roman"/>
              </a:rPr>
              <a:t>.</a:t>
            </a:r>
            <a:r>
              <a:rPr lang="en-US" sz="2800" b="1" dirty="0"/>
              <a:t> On average, when </a:t>
            </a:r>
            <a:r>
              <a:rPr lang="en-US" sz="2800" b="1" dirty="0">
                <a:solidFill>
                  <a:srgbClr val="FF0000"/>
                </a:solidFill>
              </a:rPr>
              <a:t>sugars = </a:t>
            </a:r>
            <a:r>
              <a:rPr lang="en-US" sz="2800" b="1">
                <a:solidFill>
                  <a:srgbClr val="FF0000"/>
                </a:solidFill>
              </a:rPr>
              <a:t>0 g</a:t>
            </a:r>
            <a:r>
              <a:rPr lang="en-US" sz="2800" b="1"/>
              <a:t>, </a:t>
            </a:r>
            <a:r>
              <a:rPr lang="en-US" sz="2800" b="1" dirty="0"/>
              <a:t>the </a:t>
            </a:r>
            <a:r>
              <a:rPr lang="en-US" sz="2800" b="1" dirty="0">
                <a:solidFill>
                  <a:srgbClr val="FF0000"/>
                </a:solidFill>
              </a:rPr>
              <a:t>predicted nutritional rating </a:t>
            </a:r>
            <a:r>
              <a:rPr lang="en-US" sz="2800" b="1" dirty="0"/>
              <a:t>will be </a:t>
            </a:r>
            <a:r>
              <a:rPr lang="en-US" sz="2800" b="1" dirty="0">
                <a:solidFill>
                  <a:srgbClr val="FF0000"/>
                </a:solidFill>
              </a:rPr>
              <a:t>59.284 units</a:t>
            </a:r>
            <a:r>
              <a:rPr lang="en-US" sz="2800" b="1" dirty="0"/>
              <a:t>.</a:t>
            </a:r>
          </a:p>
        </p:txBody>
      </p:sp>
    </p:spTree>
    <p:extLst>
      <p:ext uri="{BB962C8B-B14F-4D97-AF65-F5344CB8AC3E}">
        <p14:creationId xmlns:p14="http://schemas.microsoft.com/office/powerpoint/2010/main" val="426775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ppt_x"/>
                                          </p:val>
                                        </p:tav>
                                        <p:tav tm="100000">
                                          <p:val>
                                            <p:strVal val="#ppt_x"/>
                                          </p:val>
                                        </p:tav>
                                      </p:tavLst>
                                    </p:anim>
                                    <p:anim calcmode="lin" valueType="num">
                                      <p:cBhvr additive="base">
                                        <p:cTn id="8"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A6D8A6-AB8E-41C7-B433-21D065A66C77}"/>
              </a:ext>
            </a:extLst>
          </p:cNvPr>
          <p:cNvSpPr txBox="1"/>
          <p:nvPr/>
        </p:nvSpPr>
        <p:spPr>
          <a:xfrm>
            <a:off x="419100" y="152400"/>
            <a:ext cx="8305800" cy="6401753"/>
          </a:xfrm>
          <a:prstGeom prst="rect">
            <a:avLst/>
          </a:prstGeom>
          <a:noFill/>
        </p:spPr>
        <p:txBody>
          <a:bodyPr wrap="square" rtlCol="0">
            <a:spAutoFit/>
          </a:bodyPr>
          <a:lstStyle/>
          <a:p>
            <a:pPr algn="ctr"/>
            <a:r>
              <a:rPr lang="en-US" sz="2800" b="1" dirty="0"/>
              <a:t>New format for this year’s national exam:</a:t>
            </a:r>
          </a:p>
          <a:p>
            <a:pPr marL="457200" indent="-457200">
              <a:buFont typeface="Arial" panose="020B0604020202020204" pitchFamily="34" charset="0"/>
              <a:buChar char="•"/>
            </a:pPr>
            <a:r>
              <a:rPr lang="en-US" sz="2600" dirty="0">
                <a:solidFill>
                  <a:srgbClr val="0000FF"/>
                </a:solidFill>
              </a:rPr>
              <a:t>45 minute, online exam. That’s all I know at this time. Topics covered will be released April 3. We are very fortunate to have been on a schedule in which you were able to complete the course. Especially for those of you who may have to take another stat class down the road. Most students will have only completed ½ the course. After spring break, I will include links to released review videos that you can use to help prepare.</a:t>
            </a:r>
          </a:p>
          <a:p>
            <a:pPr marL="457200" indent="-457200">
              <a:buFont typeface="Arial" panose="020B0604020202020204" pitchFamily="34" charset="0"/>
              <a:buChar char="•"/>
            </a:pPr>
            <a:r>
              <a:rPr lang="en-US" sz="2600" dirty="0">
                <a:solidFill>
                  <a:srgbClr val="FF00FF"/>
                </a:solidFill>
              </a:rPr>
              <a:t>All free response. Don’t worry – you have practiced and will continue to practice FR questions. </a:t>
            </a:r>
          </a:p>
          <a:p>
            <a:pPr marL="457200" indent="-457200">
              <a:buFont typeface="Arial" panose="020B0604020202020204" pitchFamily="34" charset="0"/>
              <a:buChar char="•"/>
            </a:pPr>
            <a:r>
              <a:rPr lang="en-US" sz="2600" dirty="0">
                <a:solidFill>
                  <a:srgbClr val="006600"/>
                </a:solidFill>
              </a:rPr>
              <a:t>I will still assign multiple choice during DLD because that is a good way for you to work on your statistical reasoning.</a:t>
            </a:r>
          </a:p>
          <a:p>
            <a:pPr marL="457200" indent="-457200">
              <a:buFont typeface="Arial" panose="020B0604020202020204" pitchFamily="34" charset="0"/>
              <a:buChar char="•"/>
            </a:pPr>
            <a:r>
              <a:rPr lang="en-US" sz="2600" b="1" dirty="0">
                <a:solidFill>
                  <a:srgbClr val="7030A0"/>
                </a:solidFill>
              </a:rPr>
              <a:t>You are doing a great job!! Don’t worry. We got this.</a:t>
            </a:r>
          </a:p>
          <a:p>
            <a:endParaRPr lang="en-US" dirty="0"/>
          </a:p>
        </p:txBody>
      </p:sp>
    </p:spTree>
    <p:extLst>
      <p:ext uri="{BB962C8B-B14F-4D97-AF65-F5344CB8AC3E}">
        <p14:creationId xmlns:p14="http://schemas.microsoft.com/office/powerpoint/2010/main" val="518991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432605" y="3167694"/>
            <a:ext cx="3212571" cy="1448807"/>
          </a:xfrm>
          <a:prstGeom prst="rect">
            <a:avLst/>
          </a:prstGeom>
        </p:spPr>
      </p:pic>
      <p:sp>
        <p:nvSpPr>
          <p:cNvPr id="2" name="Rectangle 1"/>
          <p:cNvSpPr>
            <a:spLocks noChangeArrowheads="1"/>
          </p:cNvSpPr>
          <p:nvPr/>
        </p:nvSpPr>
        <p:spPr bwMode="auto">
          <a:xfrm>
            <a:off x="533400" y="212467"/>
            <a:ext cx="4191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528"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6600"/>
                </a:solidFill>
                <a:effectLst/>
                <a:latin typeface="Comic Sans MS" pitchFamily="66" charset="0"/>
                <a:ea typeface="Times New Roman" pitchFamily="18" charset="0"/>
                <a:cs typeface="Courier New" pitchFamily="49" charset="0"/>
              </a:rPr>
              <a:t>In Class Example</a:t>
            </a:r>
            <a:endParaRPr kumimoji="0" lang="en-US" altLang="en-US" sz="3200" b="0" i="0" u="none" strike="noStrike" cap="none" normalizeH="0" baseline="0" dirty="0">
              <a:ln>
                <a:noFill/>
              </a:ln>
              <a:solidFill>
                <a:schemeClr val="tx1"/>
              </a:solidFill>
              <a:effectLst/>
              <a:latin typeface="Arial" pitchFamily="34" charset="0"/>
              <a:cs typeface="Arial" pitchFamily="34" charset="0"/>
            </a:endParaRPr>
          </a:p>
        </p:txBody>
      </p:sp>
      <p:sp>
        <p:nvSpPr>
          <p:cNvPr id="3" name="Rectangle 2"/>
          <p:cNvSpPr/>
          <p:nvPr/>
        </p:nvSpPr>
        <p:spPr>
          <a:xfrm>
            <a:off x="304800" y="2671133"/>
            <a:ext cx="7928774" cy="523220"/>
          </a:xfrm>
          <a:prstGeom prst="rect">
            <a:avLst/>
          </a:prstGeom>
        </p:spPr>
        <p:txBody>
          <a:bodyPr wrap="none">
            <a:spAutoFit/>
          </a:bodyPr>
          <a:lstStyle/>
          <a:p>
            <a:r>
              <a:rPr lang="en-US" sz="2800" dirty="0">
                <a:effectLst/>
                <a:latin typeface="Comic Sans MS"/>
                <a:ea typeface="Times New Roman"/>
                <a:cs typeface="Times New Roman"/>
              </a:rPr>
              <a:t>3.  Calculate the </a:t>
            </a:r>
            <a:r>
              <a:rPr lang="en-US" sz="2800" dirty="0">
                <a:solidFill>
                  <a:srgbClr val="FF0000"/>
                </a:solidFill>
                <a:effectLst/>
                <a:latin typeface="Comic Sans MS"/>
                <a:ea typeface="Times New Roman"/>
                <a:cs typeface="Times New Roman"/>
              </a:rPr>
              <a:t>missing values </a:t>
            </a:r>
            <a:r>
              <a:rPr lang="en-US" sz="2800" dirty="0">
                <a:effectLst/>
                <a:latin typeface="Comic Sans MS"/>
                <a:ea typeface="Times New Roman"/>
                <a:cs typeface="Times New Roman"/>
              </a:rPr>
              <a:t>in the output.  </a:t>
            </a:r>
            <a:endParaRPr lang="en-US" sz="2800" dirty="0">
              <a:solidFill>
                <a:srgbClr val="0000FF"/>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634851851"/>
              </p:ext>
            </p:extLst>
          </p:nvPr>
        </p:nvGraphicFramePr>
        <p:xfrm>
          <a:off x="247573" y="3339091"/>
          <a:ext cx="3448835" cy="965674"/>
        </p:xfrm>
        <a:graphic>
          <a:graphicData uri="http://schemas.openxmlformats.org/presentationml/2006/ole">
            <mc:AlternateContent xmlns:mc="http://schemas.openxmlformats.org/markup-compatibility/2006">
              <mc:Choice xmlns:v="urn:schemas-microsoft-com:vml" Requires="v">
                <p:oleObj spid="_x0000_s9558" name="Equation" r:id="rId4" imgW="1587240" imgH="444240" progId="Equation.3">
                  <p:embed/>
                </p:oleObj>
              </mc:Choice>
              <mc:Fallback>
                <p:oleObj name="Equation" r:id="rId4" imgW="1587240" imgH="444240" progId="Equation.3">
                  <p:embed/>
                  <p:pic>
                    <p:nvPicPr>
                      <p:cNvPr id="0" name=""/>
                      <p:cNvPicPr/>
                      <p:nvPr/>
                    </p:nvPicPr>
                    <p:blipFill>
                      <a:blip r:embed="rId5"/>
                      <a:stretch>
                        <a:fillRect/>
                      </a:stretch>
                    </p:blipFill>
                    <p:spPr>
                      <a:xfrm>
                        <a:off x="247573" y="3339091"/>
                        <a:ext cx="3448835" cy="965674"/>
                      </a:xfrm>
                      <a:prstGeom prst="rect">
                        <a:avLst/>
                      </a:prstGeom>
                      <a:solidFill>
                        <a:schemeClr val="accent4">
                          <a:lumMod val="20000"/>
                          <a:lumOff val="80000"/>
                        </a:schemeClr>
                      </a:solidFill>
                    </p:spPr>
                  </p:pic>
                </p:oleObj>
              </mc:Fallback>
            </mc:AlternateContent>
          </a:graphicData>
        </a:graphic>
      </p:graphicFrame>
      <p:sp>
        <p:nvSpPr>
          <p:cNvPr id="8" name="TextBox 7"/>
          <p:cNvSpPr txBox="1"/>
          <p:nvPr/>
        </p:nvSpPr>
        <p:spPr>
          <a:xfrm>
            <a:off x="267829" y="5257800"/>
            <a:ext cx="7803876" cy="584775"/>
          </a:xfrm>
          <a:prstGeom prst="rect">
            <a:avLst/>
          </a:prstGeom>
          <a:solidFill>
            <a:schemeClr val="accent6">
              <a:lumMod val="20000"/>
              <a:lumOff val="80000"/>
            </a:schemeClr>
          </a:solidFill>
        </p:spPr>
        <p:txBody>
          <a:bodyPr wrap="square" rtlCol="0">
            <a:spAutoFit/>
          </a:bodyPr>
          <a:lstStyle/>
          <a:p>
            <a:r>
              <a:rPr lang="en-US" sz="3200" dirty="0"/>
              <a:t>Use </a:t>
            </a:r>
            <a:r>
              <a:rPr lang="en-US" sz="3200" b="1" i="1" dirty="0">
                <a:solidFill>
                  <a:srgbClr val="FF0066"/>
                </a:solidFill>
              </a:rPr>
              <a:t>tcdf</a:t>
            </a:r>
            <a:r>
              <a:rPr lang="en-US" sz="3200" dirty="0"/>
              <a:t>(</a:t>
            </a:r>
            <a:r>
              <a:rPr lang="en-US" sz="3200" b="1" dirty="0">
                <a:solidFill>
                  <a:srgbClr val="7030A0"/>
                </a:solidFill>
              </a:rPr>
              <a:t>LB</a:t>
            </a:r>
            <a:r>
              <a:rPr lang="en-US" sz="3200" dirty="0"/>
              <a:t>, </a:t>
            </a:r>
            <a:r>
              <a:rPr lang="en-US" sz="3200" b="1" dirty="0">
                <a:solidFill>
                  <a:srgbClr val="FF0066"/>
                </a:solidFill>
              </a:rPr>
              <a:t>HB</a:t>
            </a:r>
            <a:r>
              <a:rPr lang="en-US" sz="3200" dirty="0"/>
              <a:t>, </a:t>
            </a:r>
            <a:r>
              <a:rPr lang="en-US" sz="3200" b="1" i="1" dirty="0">
                <a:solidFill>
                  <a:srgbClr val="0000FF"/>
                </a:solidFill>
              </a:rPr>
              <a:t>df</a:t>
            </a:r>
            <a:r>
              <a:rPr lang="en-US" sz="3200" dirty="0"/>
              <a:t>)  to calculate the </a:t>
            </a:r>
            <a:r>
              <a:rPr lang="en-US" sz="3200" b="1" dirty="0">
                <a:solidFill>
                  <a:srgbClr val="006600"/>
                </a:solidFill>
              </a:rPr>
              <a:t>p-value</a:t>
            </a:r>
          </a:p>
        </p:txBody>
      </p:sp>
      <p:pic>
        <p:nvPicPr>
          <p:cNvPr id="925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872" y="838200"/>
            <a:ext cx="680085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85603" y="4589842"/>
            <a:ext cx="7968328" cy="523220"/>
          </a:xfrm>
          <a:prstGeom prst="rect">
            <a:avLst/>
          </a:prstGeom>
          <a:solidFill>
            <a:srgbClr val="FFFF00"/>
          </a:solidFill>
        </p:spPr>
        <p:txBody>
          <a:bodyPr wrap="square" rtlCol="0">
            <a:spAutoFit/>
          </a:bodyPr>
          <a:lstStyle/>
          <a:p>
            <a:r>
              <a:rPr lang="en-US" sz="2800" b="1" dirty="0">
                <a:solidFill>
                  <a:srgbClr val="FF0066"/>
                </a:solidFill>
              </a:rPr>
              <a:t>NOTE:  </a:t>
            </a:r>
            <a:r>
              <a:rPr lang="en-US" sz="2800" b="1" i="1" dirty="0">
                <a:solidFill>
                  <a:srgbClr val="7030A0"/>
                </a:solidFill>
              </a:rPr>
              <a:t>df</a:t>
            </a:r>
            <a:r>
              <a:rPr lang="en-US" sz="2800" b="1" i="1" dirty="0">
                <a:solidFill>
                  <a:srgbClr val="0000FF"/>
                </a:solidFill>
              </a:rPr>
              <a:t> </a:t>
            </a:r>
            <a:r>
              <a:rPr lang="en-US" sz="2800" b="1" dirty="0">
                <a:solidFill>
                  <a:srgbClr val="0000FF"/>
                </a:solidFill>
              </a:rPr>
              <a:t> for Inference for Regression is </a:t>
            </a:r>
            <a:r>
              <a:rPr lang="en-US" sz="2800" b="1" i="1" dirty="0">
                <a:solidFill>
                  <a:srgbClr val="7030A0"/>
                </a:solidFill>
              </a:rPr>
              <a:t>df</a:t>
            </a:r>
            <a:r>
              <a:rPr lang="en-US" sz="2800" b="1" dirty="0">
                <a:solidFill>
                  <a:srgbClr val="7030A0"/>
                </a:solidFill>
              </a:rPr>
              <a:t> = n - 2 </a:t>
            </a:r>
          </a:p>
        </p:txBody>
      </p:sp>
      <p:sp>
        <p:nvSpPr>
          <p:cNvPr id="9" name="TextBox 8"/>
          <p:cNvSpPr txBox="1"/>
          <p:nvPr/>
        </p:nvSpPr>
        <p:spPr>
          <a:xfrm>
            <a:off x="450682" y="5943600"/>
            <a:ext cx="4409185" cy="523220"/>
          </a:xfrm>
          <a:prstGeom prst="rect">
            <a:avLst/>
          </a:prstGeom>
          <a:solidFill>
            <a:srgbClr val="CCFF33"/>
          </a:solidFill>
        </p:spPr>
        <p:txBody>
          <a:bodyPr wrap="square" rtlCol="0">
            <a:spAutoFit/>
          </a:bodyPr>
          <a:lstStyle/>
          <a:p>
            <a:r>
              <a:rPr lang="en-US" sz="2800" b="1" i="1" dirty="0">
                <a:solidFill>
                  <a:srgbClr val="FF0066"/>
                </a:solidFill>
              </a:rPr>
              <a:t>tcdf</a:t>
            </a:r>
            <a:r>
              <a:rPr lang="en-US" sz="2800" b="1" dirty="0"/>
              <a:t>(</a:t>
            </a:r>
            <a:r>
              <a:rPr lang="en-US" sz="2800" b="1" dirty="0">
                <a:solidFill>
                  <a:srgbClr val="7030A0"/>
                </a:solidFill>
              </a:rPr>
              <a:t>-100</a:t>
            </a:r>
            <a:r>
              <a:rPr lang="en-US" sz="2800" b="1" dirty="0"/>
              <a:t>, </a:t>
            </a:r>
            <a:r>
              <a:rPr lang="en-US" sz="2800" b="1" dirty="0">
                <a:solidFill>
                  <a:srgbClr val="FF0066"/>
                </a:solidFill>
              </a:rPr>
              <a:t>-10.12</a:t>
            </a:r>
            <a:r>
              <a:rPr lang="en-US" sz="2800" b="1" dirty="0"/>
              <a:t>, </a:t>
            </a:r>
            <a:r>
              <a:rPr lang="en-US" sz="2800" b="1" dirty="0">
                <a:solidFill>
                  <a:srgbClr val="0000FF"/>
                </a:solidFill>
              </a:rPr>
              <a:t>18</a:t>
            </a:r>
            <a:r>
              <a:rPr lang="en-US" sz="2800" b="1" dirty="0"/>
              <a:t>)</a:t>
            </a:r>
          </a:p>
        </p:txBody>
      </p:sp>
      <p:pic>
        <p:nvPicPr>
          <p:cNvPr id="11" name="Picture 10"/>
          <p:cNvPicPr>
            <a:picLocks noChangeAspect="1"/>
          </p:cNvPicPr>
          <p:nvPr/>
        </p:nvPicPr>
        <p:blipFill>
          <a:blip r:embed="rId7"/>
          <a:stretch>
            <a:fillRect/>
          </a:stretch>
        </p:blipFill>
        <p:spPr>
          <a:xfrm>
            <a:off x="3634438" y="3287758"/>
            <a:ext cx="5123783" cy="1201059"/>
          </a:xfrm>
          <a:prstGeom prst="rect">
            <a:avLst/>
          </a:prstGeom>
        </p:spPr>
      </p:pic>
      <p:sp>
        <p:nvSpPr>
          <p:cNvPr id="5" name="Oval 4"/>
          <p:cNvSpPr/>
          <p:nvPr/>
        </p:nvSpPr>
        <p:spPr>
          <a:xfrm>
            <a:off x="4953000" y="1752600"/>
            <a:ext cx="1828800" cy="457200"/>
          </a:xfrm>
          <a:prstGeom prst="ellipse">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806878" y="1429434"/>
            <a:ext cx="2041624" cy="646331"/>
          </a:xfrm>
          <a:prstGeom prst="rect">
            <a:avLst/>
          </a:prstGeom>
          <a:solidFill>
            <a:srgbClr val="FFFF00"/>
          </a:solidFill>
        </p:spPr>
        <p:txBody>
          <a:bodyPr wrap="square" rtlCol="0">
            <a:spAutoFit/>
          </a:bodyPr>
          <a:lstStyle/>
          <a:p>
            <a:r>
              <a:rPr lang="en-US" b="1" dirty="0">
                <a:solidFill>
                  <a:srgbClr val="FF0000"/>
                </a:solidFill>
              </a:rPr>
              <a:t>Common MC ? Is to leave values blank.</a:t>
            </a:r>
          </a:p>
        </p:txBody>
      </p:sp>
      <p:graphicFrame>
        <p:nvGraphicFramePr>
          <p:cNvPr id="13" name="Object 12"/>
          <p:cNvGraphicFramePr>
            <a:graphicFrameLocks noChangeAspect="1"/>
          </p:cNvGraphicFramePr>
          <p:nvPr>
            <p:extLst>
              <p:ext uri="{D42A27DB-BD31-4B8C-83A1-F6EECF244321}">
                <p14:modId xmlns:p14="http://schemas.microsoft.com/office/powerpoint/2010/main" val="3831192849"/>
              </p:ext>
            </p:extLst>
          </p:nvPr>
        </p:nvGraphicFramePr>
        <p:xfrm>
          <a:off x="304801" y="3343953"/>
          <a:ext cx="1115298" cy="946583"/>
        </p:xfrm>
        <a:graphic>
          <a:graphicData uri="http://schemas.openxmlformats.org/presentationml/2006/ole">
            <mc:AlternateContent xmlns:mc="http://schemas.openxmlformats.org/markup-compatibility/2006">
              <mc:Choice xmlns:v="urn:schemas-microsoft-com:vml" Requires="v">
                <p:oleObj spid="_x0000_s9559" name="Equation" r:id="rId8" imgW="507960" imgH="431640" progId="Equation.DSMT4">
                  <p:embed/>
                </p:oleObj>
              </mc:Choice>
              <mc:Fallback>
                <p:oleObj name="Equation" r:id="rId8" imgW="507960" imgH="431640" progId="Equation.DSMT4">
                  <p:embed/>
                  <p:pic>
                    <p:nvPicPr>
                      <p:cNvPr id="6" name="Object 5"/>
                      <p:cNvPicPr/>
                      <p:nvPr/>
                    </p:nvPicPr>
                    <p:blipFill>
                      <a:blip r:embed="rId9"/>
                      <a:stretch>
                        <a:fillRect/>
                      </a:stretch>
                    </p:blipFill>
                    <p:spPr>
                      <a:xfrm>
                        <a:off x="304801" y="3343953"/>
                        <a:ext cx="1115298" cy="946583"/>
                      </a:xfrm>
                      <a:prstGeom prst="rect">
                        <a:avLst/>
                      </a:prstGeom>
                      <a:solidFill>
                        <a:schemeClr val="accent4">
                          <a:lumMod val="20000"/>
                          <a:lumOff val="80000"/>
                        </a:schemeClr>
                      </a:solidFill>
                    </p:spPr>
                  </p:pic>
                </p:oleObj>
              </mc:Fallback>
            </mc:AlternateContent>
          </a:graphicData>
        </a:graphic>
      </p:graphicFrame>
    </p:spTree>
    <p:extLst>
      <p:ext uri="{BB962C8B-B14F-4D97-AF65-F5344CB8AC3E}">
        <p14:creationId xmlns:p14="http://schemas.microsoft.com/office/powerpoint/2010/main" val="382473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inVertical)">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ppt_x"/>
                                          </p:val>
                                        </p:tav>
                                        <p:tav tm="100000">
                                          <p:val>
                                            <p:strVal val="#ppt_x"/>
                                          </p:val>
                                        </p:tav>
                                      </p:tavLst>
                                    </p:anim>
                                    <p:anim calcmode="lin" valueType="num">
                                      <p:cBhvr additive="base">
                                        <p:cTn id="4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arn(inVertical)">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barn(inVertical)">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additive="base">
                                        <p:cTn id="62" dur="500" fill="hold"/>
                                        <p:tgtEl>
                                          <p:spTgt spid="11"/>
                                        </p:tgtEl>
                                        <p:attrNameLst>
                                          <p:attrName>ppt_x</p:attrName>
                                        </p:attrNameLst>
                                      </p:cBhvr>
                                      <p:tavLst>
                                        <p:tav tm="0">
                                          <p:val>
                                            <p:strVal val="#ppt_x"/>
                                          </p:val>
                                        </p:tav>
                                        <p:tav tm="100000">
                                          <p:val>
                                            <p:strVal val="#ppt_x"/>
                                          </p:val>
                                        </p:tav>
                                      </p:tavLst>
                                    </p:anim>
                                    <p:anim calcmode="lin" valueType="num">
                                      <p:cBhvr additive="base">
                                        <p:cTn id="6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4" grpId="0" animBg="1"/>
      <p:bldP spid="9" grpId="0" animBg="1"/>
      <p:bldP spid="5"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9335" y="152400"/>
            <a:ext cx="6246939" cy="375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90550" y="381000"/>
            <a:ext cx="2609850" cy="584775"/>
          </a:xfrm>
          <a:prstGeom prst="rect">
            <a:avLst/>
          </a:prstGeom>
          <a:noFill/>
        </p:spPr>
        <p:txBody>
          <a:bodyPr wrap="square" rtlCol="0">
            <a:spAutoFit/>
          </a:bodyPr>
          <a:lstStyle/>
          <a:p>
            <a:r>
              <a:rPr lang="en-US" sz="3200" dirty="0">
                <a:solidFill>
                  <a:srgbClr val="7030A0"/>
                </a:solidFill>
              </a:rPr>
              <a:t>In Class Ex. 2</a:t>
            </a:r>
          </a:p>
        </p:txBody>
      </p:sp>
      <p:sp>
        <p:nvSpPr>
          <p:cNvPr id="3" name="Rectangle 2"/>
          <p:cNvSpPr/>
          <p:nvPr/>
        </p:nvSpPr>
        <p:spPr>
          <a:xfrm>
            <a:off x="304800" y="4038600"/>
            <a:ext cx="8763000" cy="2677656"/>
          </a:xfrm>
          <a:prstGeom prst="rect">
            <a:avLst/>
          </a:prstGeom>
        </p:spPr>
        <p:txBody>
          <a:bodyPr wrap="square">
            <a:spAutoFit/>
          </a:bodyPr>
          <a:lstStyle/>
          <a:p>
            <a:r>
              <a:rPr lang="en-US" sz="2400" dirty="0">
                <a:solidFill>
                  <a:srgbClr val="FF0066"/>
                </a:solidFill>
                <a:effectLst/>
                <a:latin typeface="Comic Sans MS"/>
                <a:ea typeface="Times New Roman"/>
              </a:rPr>
              <a:t>Regression Equation: </a:t>
            </a:r>
            <a:endParaRPr lang="en-US" sz="2400" dirty="0">
              <a:solidFill>
                <a:srgbClr val="FF0066"/>
              </a:solidFill>
              <a:effectLst/>
              <a:latin typeface="Times New Roman"/>
              <a:ea typeface="Times New Roman"/>
            </a:endParaRPr>
          </a:p>
          <a:p>
            <a:r>
              <a:rPr lang="en-US" sz="2400" dirty="0">
                <a:solidFill>
                  <a:srgbClr val="FF0066"/>
                </a:solidFill>
                <a:effectLst/>
                <a:latin typeface="Comic Sans MS"/>
                <a:ea typeface="Times New Roman"/>
              </a:rPr>
              <a:t> </a:t>
            </a:r>
            <a:endParaRPr lang="en-US" sz="2400" dirty="0">
              <a:solidFill>
                <a:srgbClr val="FF0066"/>
              </a:solidFill>
              <a:effectLst/>
              <a:latin typeface="Times New Roman"/>
              <a:ea typeface="Times New Roman"/>
            </a:endParaRPr>
          </a:p>
          <a:p>
            <a:r>
              <a:rPr lang="en-US" sz="2400" dirty="0">
                <a:solidFill>
                  <a:srgbClr val="FF0066"/>
                </a:solidFill>
                <a:effectLst/>
                <a:latin typeface="Comic Sans MS"/>
                <a:ea typeface="Times New Roman"/>
              </a:rPr>
              <a:t> </a:t>
            </a:r>
            <a:endParaRPr lang="en-US" sz="2400" dirty="0">
              <a:solidFill>
                <a:srgbClr val="FF0066"/>
              </a:solidFill>
              <a:effectLst/>
              <a:latin typeface="Times New Roman"/>
              <a:ea typeface="Times New Roman"/>
            </a:endParaRPr>
          </a:p>
          <a:p>
            <a:r>
              <a:rPr lang="en-US" sz="2400" dirty="0">
                <a:solidFill>
                  <a:srgbClr val="FF0066"/>
                </a:solidFill>
                <a:effectLst/>
                <a:latin typeface="Comic Sans MS"/>
                <a:ea typeface="Times New Roman"/>
              </a:rPr>
              <a:t> </a:t>
            </a:r>
            <a:endParaRPr lang="en-US" sz="2400" dirty="0">
              <a:solidFill>
                <a:srgbClr val="FF0066"/>
              </a:solidFill>
              <a:effectLst/>
              <a:latin typeface="Times New Roman"/>
              <a:ea typeface="Times New Roman"/>
            </a:endParaRPr>
          </a:p>
          <a:p>
            <a:r>
              <a:rPr lang="en-US" sz="2400" i="1" dirty="0">
                <a:solidFill>
                  <a:srgbClr val="FF0066"/>
                </a:solidFill>
                <a:effectLst/>
                <a:latin typeface="Comic Sans MS"/>
                <a:ea typeface="Times New Roman"/>
              </a:rPr>
              <a:t>S = ___________	                   SE</a:t>
            </a:r>
            <a:r>
              <a:rPr lang="en-US" sz="2400" i="1" baseline="-25000" dirty="0">
                <a:solidFill>
                  <a:srgbClr val="FF0066"/>
                </a:solidFill>
                <a:effectLst/>
                <a:latin typeface="Comic Sans MS"/>
                <a:ea typeface="Times New Roman"/>
              </a:rPr>
              <a:t>b</a:t>
            </a:r>
            <a:r>
              <a:rPr lang="en-US" sz="2400" i="1" dirty="0">
                <a:solidFill>
                  <a:srgbClr val="FF0066"/>
                </a:solidFill>
                <a:effectLst/>
                <a:latin typeface="Comic Sans MS"/>
                <a:ea typeface="Times New Roman"/>
              </a:rPr>
              <a:t> =__________</a:t>
            </a:r>
            <a:endParaRPr lang="en-US" sz="2400" dirty="0">
              <a:solidFill>
                <a:srgbClr val="FF0066"/>
              </a:solidFill>
              <a:effectLst/>
              <a:latin typeface="Times New Roman"/>
              <a:ea typeface="Times New Roman"/>
            </a:endParaRPr>
          </a:p>
          <a:p>
            <a:r>
              <a:rPr lang="en-US" sz="2400" i="1" dirty="0">
                <a:solidFill>
                  <a:srgbClr val="FF0066"/>
                </a:solidFill>
                <a:effectLst/>
                <a:latin typeface="Comic Sans MS"/>
                <a:ea typeface="Times New Roman"/>
              </a:rPr>
              <a:t> </a:t>
            </a:r>
            <a:endParaRPr lang="en-US" sz="2400" dirty="0">
              <a:solidFill>
                <a:srgbClr val="FF0066"/>
              </a:solidFill>
              <a:effectLst/>
              <a:latin typeface="Times New Roman"/>
              <a:ea typeface="Times New Roman"/>
            </a:endParaRPr>
          </a:p>
          <a:p>
            <a:r>
              <a:rPr lang="en-US" sz="2400" i="1" dirty="0">
                <a:solidFill>
                  <a:srgbClr val="FF0066"/>
                </a:solidFill>
                <a:effectLst/>
                <a:latin typeface="Comic Sans MS"/>
                <a:ea typeface="Times New Roman"/>
              </a:rPr>
              <a:t>df = n – 2 = ____                  therefore n = ___</a:t>
            </a:r>
            <a:endParaRPr lang="en-US" sz="2400" dirty="0">
              <a:solidFill>
                <a:srgbClr val="FF0066"/>
              </a:solidFill>
              <a:effectLst/>
              <a:latin typeface="Times New Roman"/>
              <a:ea typeface="Times New Roman"/>
            </a:endParaRPr>
          </a:p>
        </p:txBody>
      </p:sp>
      <p:cxnSp>
        <p:nvCxnSpPr>
          <p:cNvPr id="5" name="Straight Connector 4"/>
          <p:cNvCxnSpPr/>
          <p:nvPr/>
        </p:nvCxnSpPr>
        <p:spPr>
          <a:xfrm>
            <a:off x="5029200" y="1066800"/>
            <a:ext cx="2362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rot="1344049">
            <a:off x="7391400" y="792034"/>
            <a:ext cx="1524000" cy="461665"/>
          </a:xfrm>
          <a:prstGeom prst="rect">
            <a:avLst/>
          </a:prstGeom>
          <a:solidFill>
            <a:srgbClr val="00FFFF"/>
          </a:solidFill>
        </p:spPr>
        <p:txBody>
          <a:bodyPr wrap="square" rtlCol="0">
            <a:spAutoFit/>
          </a:bodyPr>
          <a:lstStyle/>
          <a:p>
            <a:r>
              <a:rPr lang="en-US" sz="2400" dirty="0">
                <a:solidFill>
                  <a:srgbClr val="660066"/>
                </a:solidFill>
              </a:rPr>
              <a:t>ZOMBIES!!</a:t>
            </a:r>
          </a:p>
        </p:txBody>
      </p:sp>
      <p:sp>
        <p:nvSpPr>
          <p:cNvPr id="4" name="TextBox 3"/>
          <p:cNvSpPr txBox="1"/>
          <p:nvPr/>
        </p:nvSpPr>
        <p:spPr>
          <a:xfrm>
            <a:off x="914400" y="4572000"/>
            <a:ext cx="7027815" cy="523220"/>
          </a:xfrm>
          <a:prstGeom prst="rect">
            <a:avLst/>
          </a:prstGeom>
          <a:solidFill>
            <a:srgbClr val="FFFF00"/>
          </a:solidFill>
        </p:spPr>
        <p:txBody>
          <a:bodyPr wrap="square" rtlCol="0">
            <a:spAutoFit/>
          </a:bodyPr>
          <a:lstStyle/>
          <a:p>
            <a:r>
              <a:rPr lang="en-US" sz="2800" b="1" dirty="0" err="1">
                <a:solidFill>
                  <a:srgbClr val="0000FF"/>
                </a:solidFill>
              </a:rPr>
              <a:t>pred</a:t>
            </a:r>
            <a:r>
              <a:rPr lang="en-US" sz="2800" b="1" dirty="0">
                <a:solidFill>
                  <a:srgbClr val="0000FF"/>
                </a:solidFill>
              </a:rPr>
              <a:t>(range of motion) = 107.58 + 0.8710(age)</a:t>
            </a:r>
          </a:p>
        </p:txBody>
      </p:sp>
      <p:sp>
        <p:nvSpPr>
          <p:cNvPr id="8" name="TextBox 7"/>
          <p:cNvSpPr txBox="1"/>
          <p:nvPr/>
        </p:nvSpPr>
        <p:spPr>
          <a:xfrm>
            <a:off x="1172393" y="5377428"/>
            <a:ext cx="1418407" cy="523220"/>
          </a:xfrm>
          <a:prstGeom prst="rect">
            <a:avLst/>
          </a:prstGeom>
          <a:solidFill>
            <a:srgbClr val="FFFF00"/>
          </a:solidFill>
        </p:spPr>
        <p:txBody>
          <a:bodyPr wrap="square" rtlCol="0">
            <a:spAutoFit/>
          </a:bodyPr>
          <a:lstStyle/>
          <a:p>
            <a:r>
              <a:rPr lang="en-US" sz="2800" b="1" dirty="0">
                <a:solidFill>
                  <a:srgbClr val="0000FF"/>
                </a:solidFill>
              </a:rPr>
              <a:t>10.42</a:t>
            </a:r>
          </a:p>
        </p:txBody>
      </p:sp>
      <p:sp>
        <p:nvSpPr>
          <p:cNvPr id="9" name="TextBox 8"/>
          <p:cNvSpPr txBox="1"/>
          <p:nvPr/>
        </p:nvSpPr>
        <p:spPr>
          <a:xfrm>
            <a:off x="5791200" y="5377428"/>
            <a:ext cx="1418407" cy="523220"/>
          </a:xfrm>
          <a:prstGeom prst="rect">
            <a:avLst/>
          </a:prstGeom>
          <a:solidFill>
            <a:srgbClr val="FFFF00"/>
          </a:solidFill>
        </p:spPr>
        <p:txBody>
          <a:bodyPr wrap="square" rtlCol="0">
            <a:spAutoFit/>
          </a:bodyPr>
          <a:lstStyle/>
          <a:p>
            <a:r>
              <a:rPr lang="en-US" sz="2800" b="1" dirty="0">
                <a:solidFill>
                  <a:srgbClr val="0000FF"/>
                </a:solidFill>
              </a:rPr>
              <a:t>0.4146</a:t>
            </a:r>
          </a:p>
        </p:txBody>
      </p:sp>
      <p:sp>
        <p:nvSpPr>
          <p:cNvPr id="10" name="TextBox 9"/>
          <p:cNvSpPr txBox="1"/>
          <p:nvPr/>
        </p:nvSpPr>
        <p:spPr>
          <a:xfrm>
            <a:off x="2210131" y="6089118"/>
            <a:ext cx="837869" cy="523220"/>
          </a:xfrm>
          <a:prstGeom prst="rect">
            <a:avLst/>
          </a:prstGeom>
          <a:solidFill>
            <a:srgbClr val="FFFF00"/>
          </a:solidFill>
        </p:spPr>
        <p:txBody>
          <a:bodyPr wrap="square" rtlCol="0">
            <a:spAutoFit/>
          </a:bodyPr>
          <a:lstStyle/>
          <a:p>
            <a:r>
              <a:rPr lang="en-US" sz="2800" b="1" dirty="0">
                <a:solidFill>
                  <a:srgbClr val="0000FF"/>
                </a:solidFill>
              </a:rPr>
              <a:t>11</a:t>
            </a:r>
          </a:p>
        </p:txBody>
      </p:sp>
      <p:sp>
        <p:nvSpPr>
          <p:cNvPr id="11" name="TextBox 10"/>
          <p:cNvSpPr txBox="1"/>
          <p:nvPr/>
        </p:nvSpPr>
        <p:spPr>
          <a:xfrm>
            <a:off x="6500403" y="6087880"/>
            <a:ext cx="837869" cy="523220"/>
          </a:xfrm>
          <a:prstGeom prst="rect">
            <a:avLst/>
          </a:prstGeom>
          <a:solidFill>
            <a:srgbClr val="FFFF00"/>
          </a:solidFill>
        </p:spPr>
        <p:txBody>
          <a:bodyPr wrap="square" rtlCol="0">
            <a:spAutoFit/>
          </a:bodyPr>
          <a:lstStyle/>
          <a:p>
            <a:r>
              <a:rPr lang="en-US" sz="2800" b="1" dirty="0">
                <a:solidFill>
                  <a:srgbClr val="0000FF"/>
                </a:solidFill>
              </a:rPr>
              <a:t>13</a:t>
            </a:r>
          </a:p>
        </p:txBody>
      </p:sp>
      <p:cxnSp>
        <p:nvCxnSpPr>
          <p:cNvPr id="12" name="Straight Connector 11"/>
          <p:cNvCxnSpPr/>
          <p:nvPr/>
        </p:nvCxnSpPr>
        <p:spPr>
          <a:xfrm>
            <a:off x="5738237" y="1828800"/>
            <a:ext cx="2362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344049">
            <a:off x="7516156" y="1597967"/>
            <a:ext cx="1524000" cy="461665"/>
          </a:xfrm>
          <a:prstGeom prst="rect">
            <a:avLst/>
          </a:prstGeom>
          <a:solidFill>
            <a:srgbClr val="00FFFF"/>
          </a:solidFill>
        </p:spPr>
        <p:txBody>
          <a:bodyPr wrap="square" rtlCol="0">
            <a:spAutoFit/>
          </a:bodyPr>
          <a:lstStyle/>
          <a:p>
            <a:r>
              <a:rPr lang="en-US" sz="2400" dirty="0">
                <a:solidFill>
                  <a:srgbClr val="660066"/>
                </a:solidFill>
              </a:rPr>
              <a:t>ZOMBIES!!</a:t>
            </a:r>
          </a:p>
        </p:txBody>
      </p:sp>
      <p:sp>
        <p:nvSpPr>
          <p:cNvPr id="7" name="Oval 6"/>
          <p:cNvSpPr/>
          <p:nvPr/>
        </p:nvSpPr>
        <p:spPr>
          <a:xfrm>
            <a:off x="4343400" y="3505200"/>
            <a:ext cx="381000" cy="405825"/>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452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ppt_x"/>
                                          </p:val>
                                        </p:tav>
                                        <p:tav tm="100000">
                                          <p:val>
                                            <p:strVal val="#ppt_x"/>
                                          </p:val>
                                        </p:tav>
                                      </p:tavLst>
                                    </p:anim>
                                    <p:anim calcmode="lin" valueType="num">
                                      <p:cBhvr additive="base">
                                        <p:cTn id="5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ppt_x"/>
                                          </p:val>
                                        </p:tav>
                                        <p:tav tm="100000">
                                          <p:val>
                                            <p:strVal val="#ppt_x"/>
                                          </p:val>
                                        </p:tav>
                                      </p:tavLst>
                                    </p:anim>
                                    <p:anim calcmode="lin" valueType="num">
                                      <p:cBhvr additive="base">
                                        <p:cTn id="5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7"/>
                                        </p:tgtEl>
                                      </p:cBhvr>
                                    </p:animEffect>
                                    <p:set>
                                      <p:cBhvr>
                                        <p:cTn id="63" dur="1" fill="hold">
                                          <p:stCondLst>
                                            <p:cond delay="499"/>
                                          </p:stCondLst>
                                        </p:cTn>
                                        <p:tgtEl>
                                          <p:spTgt spid="7"/>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additive="base">
                                        <p:cTn id="68" dur="500" fill="hold"/>
                                        <p:tgtEl>
                                          <p:spTgt spid="11"/>
                                        </p:tgtEl>
                                        <p:attrNameLst>
                                          <p:attrName>ppt_x</p:attrName>
                                        </p:attrNameLst>
                                      </p:cBhvr>
                                      <p:tavLst>
                                        <p:tav tm="0">
                                          <p:val>
                                            <p:strVal val="#ppt_x"/>
                                          </p:val>
                                        </p:tav>
                                        <p:tav tm="100000">
                                          <p:val>
                                            <p:strVal val="#ppt_x"/>
                                          </p:val>
                                        </p:tav>
                                      </p:tavLst>
                                    </p:anim>
                                    <p:anim calcmode="lin" valueType="num">
                                      <p:cBhvr additive="base">
                                        <p:cTn id="6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8" grpId="0" animBg="1"/>
      <p:bldP spid="9" grpId="0" animBg="1"/>
      <p:bldP spid="10" grpId="0" animBg="1"/>
      <p:bldP spid="11" grpId="0" animBg="1"/>
      <p:bldP spid="13" grpId="0" animBg="1"/>
      <p:bldP spid="7" grpId="0" animBg="1"/>
      <p:bldP spid="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110" y="158758"/>
            <a:ext cx="8991600" cy="1077218"/>
          </a:xfrm>
          <a:prstGeom prst="rect">
            <a:avLst/>
          </a:prstGeom>
        </p:spPr>
        <p:txBody>
          <a:bodyPr wrap="square">
            <a:spAutoFit/>
          </a:bodyPr>
          <a:lstStyle/>
          <a:p>
            <a:pPr marL="342900" marR="0" lvl="0" indent="-342900">
              <a:spcBef>
                <a:spcPts val="0"/>
              </a:spcBef>
              <a:spcAft>
                <a:spcPts val="0"/>
              </a:spcAft>
              <a:buFont typeface="Wingdings"/>
              <a:buChar char=""/>
            </a:pPr>
            <a:r>
              <a:rPr lang="en-US" sz="2800" dirty="0">
                <a:solidFill>
                  <a:srgbClr val="FF0000"/>
                </a:solidFill>
                <a:effectLst/>
                <a:latin typeface="Comic Sans MS"/>
                <a:ea typeface="Times New Roman"/>
              </a:rPr>
              <a:t>Estimate</a:t>
            </a:r>
            <a:r>
              <a:rPr lang="en-US" sz="2800" dirty="0">
                <a:effectLst/>
                <a:latin typeface="Comic Sans MS"/>
                <a:ea typeface="Times New Roman"/>
              </a:rPr>
              <a:t> </a:t>
            </a:r>
            <a:r>
              <a:rPr lang="en-US" sz="2800" dirty="0">
                <a:solidFill>
                  <a:srgbClr val="FF0000"/>
                </a:solidFill>
                <a:effectLst/>
                <a:latin typeface="Comic Sans MS"/>
                <a:ea typeface="Times New Roman"/>
              </a:rPr>
              <a:t>with _____ confidence the slope </a:t>
            </a:r>
            <a:r>
              <a:rPr lang="en-US" sz="3600" dirty="0">
                <a:solidFill>
                  <a:srgbClr val="FF0000"/>
                </a:solidFill>
                <a:effectLst/>
                <a:latin typeface="Times New Roman"/>
                <a:ea typeface="Times New Roman"/>
                <a:sym typeface="Symbol"/>
              </a:rPr>
              <a:t></a:t>
            </a:r>
            <a:r>
              <a:rPr lang="en-US" sz="2800" dirty="0">
                <a:solidFill>
                  <a:srgbClr val="FF0000"/>
                </a:solidFill>
                <a:effectLst/>
                <a:latin typeface="Comic Sans MS"/>
                <a:ea typeface="Times New Roman"/>
              </a:rPr>
              <a:t> </a:t>
            </a:r>
            <a:r>
              <a:rPr lang="en-US" sz="2800" dirty="0">
                <a:effectLst/>
                <a:latin typeface="Comic Sans MS"/>
                <a:ea typeface="Times New Roman"/>
              </a:rPr>
              <a:t>of the </a:t>
            </a:r>
            <a:r>
              <a:rPr lang="en-US" sz="2800" dirty="0">
                <a:solidFill>
                  <a:srgbClr val="7030A0"/>
                </a:solidFill>
                <a:effectLst/>
                <a:latin typeface="Comic Sans MS"/>
                <a:ea typeface="Times New Roman"/>
              </a:rPr>
              <a:t>true regression line</a:t>
            </a:r>
            <a:r>
              <a:rPr lang="en-US" sz="2800" dirty="0">
                <a:effectLst/>
                <a:latin typeface="Comic Sans MS"/>
                <a:ea typeface="Times New Roman"/>
              </a:rPr>
              <a:t>:</a:t>
            </a:r>
            <a:endParaRPr lang="en-US" sz="2800" dirty="0">
              <a:effectLst/>
              <a:latin typeface="Times New Roman"/>
              <a:ea typeface="Times New Roman"/>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8508" y="1010327"/>
            <a:ext cx="3104444" cy="966068"/>
          </a:xfrm>
          <a:prstGeom prst="rect">
            <a:avLst/>
          </a:prstGeom>
          <a:solidFill>
            <a:srgbClr val="FFFF00"/>
          </a:solidFill>
          <a:ln>
            <a:noFill/>
          </a:ln>
          <a:extLst/>
        </p:spPr>
      </p:pic>
      <p:sp>
        <p:nvSpPr>
          <p:cNvPr id="3" name="Rectangle 2"/>
          <p:cNvSpPr/>
          <p:nvPr/>
        </p:nvSpPr>
        <p:spPr>
          <a:xfrm>
            <a:off x="452088" y="1158973"/>
            <a:ext cx="3741730" cy="523220"/>
          </a:xfrm>
          <a:prstGeom prst="rect">
            <a:avLst/>
          </a:prstGeom>
        </p:spPr>
        <p:txBody>
          <a:bodyPr wrap="none">
            <a:spAutoFit/>
          </a:bodyPr>
          <a:lstStyle/>
          <a:p>
            <a:r>
              <a:rPr lang="en-US" sz="2800" dirty="0">
                <a:solidFill>
                  <a:srgbClr val="0000FF"/>
                </a:solidFill>
                <a:effectLst/>
                <a:latin typeface="Comic Sans MS"/>
                <a:ea typeface="Times New Roman"/>
                <a:cs typeface="Times New Roman"/>
              </a:rPr>
              <a:t>Confidence Interval</a:t>
            </a:r>
            <a:r>
              <a:rPr lang="en-US" sz="2800" dirty="0">
                <a:effectLst/>
                <a:latin typeface="Comic Sans MS"/>
                <a:ea typeface="Times New Roman"/>
                <a:cs typeface="Times New Roman"/>
              </a:rPr>
              <a:t>: </a:t>
            </a:r>
            <a:endParaRPr lang="en-US" sz="2800" dirty="0"/>
          </a:p>
        </p:txBody>
      </p:sp>
      <p:sp>
        <p:nvSpPr>
          <p:cNvPr id="8" name="Rectangle 7"/>
          <p:cNvSpPr>
            <a:spLocks noChangeArrowheads="1"/>
          </p:cNvSpPr>
          <p:nvPr/>
        </p:nvSpPr>
        <p:spPr bwMode="auto">
          <a:xfrm>
            <a:off x="304800" y="2375127"/>
            <a:ext cx="7963719" cy="492443"/>
          </a:xfrm>
          <a:prstGeom prst="rect">
            <a:avLst/>
          </a:prstGeom>
          <a:solidFill>
            <a:srgbClr val="FFFF00"/>
          </a:solidFill>
          <a:ln>
            <a:noFill/>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FF0000"/>
                </a:solidFill>
                <a:effectLst/>
                <a:latin typeface="Comic Sans MS" pitchFamily="66" charset="0"/>
                <a:ea typeface="Times New Roman" pitchFamily="18" charset="0"/>
                <a:cs typeface="Courier New" pitchFamily="49" charset="0"/>
              </a:rPr>
              <a:t>Conditions for Inference for Regression:</a:t>
            </a:r>
            <a:r>
              <a:rPr kumimoji="0" lang="en-US" altLang="en-US" sz="3200" b="0" i="0" u="none" strike="noStrike" cap="none" normalizeH="0" baseline="0" dirty="0">
                <a:ln>
                  <a:noFill/>
                </a:ln>
                <a:solidFill>
                  <a:srgbClr val="FF0000"/>
                </a:solidFill>
                <a:effectLst/>
                <a:latin typeface="Arial" pitchFamily="34" charset="0"/>
                <a:cs typeface="Arial" pitchFamily="34" charset="0"/>
              </a:rPr>
              <a:t> </a:t>
            </a:r>
          </a:p>
        </p:txBody>
      </p:sp>
      <p:sp>
        <p:nvSpPr>
          <p:cNvPr id="9" name="Rectangle 8"/>
          <p:cNvSpPr>
            <a:spLocks noChangeArrowheads="1"/>
          </p:cNvSpPr>
          <p:nvPr/>
        </p:nvSpPr>
        <p:spPr bwMode="auto">
          <a:xfrm>
            <a:off x="118110" y="3075902"/>
            <a:ext cx="7820797"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99848"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lang="en-US" altLang="en-US" sz="3200" dirty="0">
                <a:latin typeface="Comic Sans MS" pitchFamily="66" charset="0"/>
                <a:ea typeface="Times New Roman" pitchFamily="18" charset="0"/>
                <a:cs typeface="Courier New" pitchFamily="49" charset="0"/>
              </a:rPr>
              <a:t>1.	</a:t>
            </a:r>
            <a:r>
              <a:rPr kumimoji="0" lang="en-US" altLang="en-US" sz="3200" b="0" i="0" u="none" strike="noStrike" cap="none" normalizeH="0" baseline="0" dirty="0">
                <a:ln>
                  <a:noFill/>
                </a:ln>
                <a:effectLst/>
                <a:latin typeface="Comic Sans MS" pitchFamily="66" charset="0"/>
                <a:ea typeface="Times New Roman" pitchFamily="18" charset="0"/>
                <a:cs typeface="Courier New" pitchFamily="49" charset="0"/>
              </a:rPr>
              <a:t> Observations are </a:t>
            </a:r>
            <a:r>
              <a:rPr kumimoji="0" lang="en-US" altLang="en-US" sz="3200" b="0" i="0" u="none" strike="noStrike" cap="none" normalizeH="0" baseline="0" dirty="0">
                <a:ln>
                  <a:noFill/>
                </a:ln>
                <a:solidFill>
                  <a:srgbClr val="FF0000"/>
                </a:solidFill>
                <a:effectLst/>
                <a:latin typeface="Comic Sans MS" pitchFamily="66" charset="0"/>
                <a:ea typeface="Times New Roman" pitchFamily="18" charset="0"/>
                <a:cs typeface="Courier New" pitchFamily="49" charset="0"/>
              </a:rPr>
              <a:t>independent</a:t>
            </a:r>
            <a:r>
              <a:rPr kumimoji="0" lang="en-US" altLang="en-US" sz="3200" b="0" i="0" u="none" strike="noStrike" cap="none" normalizeH="0" baseline="0" dirty="0">
                <a:ln>
                  <a:noFill/>
                </a:ln>
                <a:effectLst/>
                <a:latin typeface="Comic Sans MS" pitchFamily="66" charset="0"/>
                <a:ea typeface="Times New Roman" pitchFamily="18" charset="0"/>
                <a:cs typeface="Courier New" pitchFamily="49" charset="0"/>
              </a:rPr>
              <a:t>.</a:t>
            </a:r>
            <a:r>
              <a:rPr kumimoji="0" lang="en-US" altLang="en-US" sz="3200" b="0" i="0" u="none" strike="noStrike" cap="none" normalizeH="0" baseline="0" dirty="0">
                <a:ln>
                  <a:noFill/>
                </a:ln>
                <a:solidFill>
                  <a:srgbClr val="FF0066"/>
                </a:solidFill>
                <a:effectLst/>
                <a:latin typeface="Arial" pitchFamily="34" charset="0"/>
                <a:cs typeface="Arial" pitchFamily="34" charset="0"/>
              </a:rPr>
              <a:t> </a:t>
            </a:r>
          </a:p>
        </p:txBody>
      </p:sp>
      <p:sp>
        <p:nvSpPr>
          <p:cNvPr id="11" name="Rectangle 10"/>
          <p:cNvSpPr>
            <a:spLocks noChangeArrowheads="1"/>
          </p:cNvSpPr>
          <p:nvPr/>
        </p:nvSpPr>
        <p:spPr bwMode="auto">
          <a:xfrm>
            <a:off x="1250390" y="3860732"/>
            <a:ext cx="683513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8528" tIns="0" rIns="0" bIns="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pPr>
            <a:r>
              <a:rPr kumimoji="0" lang="en-US" altLang="en-US" sz="2800" b="0" i="0" u="none" strike="noStrike" cap="none" normalizeH="0" baseline="0" dirty="0">
                <a:ln>
                  <a:noFill/>
                </a:ln>
                <a:solidFill>
                  <a:srgbClr val="0000FF"/>
                </a:solidFill>
                <a:effectLst/>
                <a:latin typeface="Comic Sans MS" pitchFamily="66" charset="0"/>
                <a:ea typeface="Times New Roman" pitchFamily="18" charset="0"/>
                <a:cs typeface="Courier New" pitchFamily="49" charset="0"/>
              </a:rPr>
              <a:t>Can’t have </a:t>
            </a:r>
            <a:r>
              <a:rPr kumimoji="0" lang="en-US" altLang="en-US" sz="2800" b="0" i="0" u="none" strike="noStrike" cap="none" normalizeH="0" baseline="0" dirty="0">
                <a:ln>
                  <a:noFill/>
                </a:ln>
                <a:solidFill>
                  <a:srgbClr val="FF0000"/>
                </a:solidFill>
                <a:effectLst/>
                <a:latin typeface="Comic Sans MS" pitchFamily="66" charset="0"/>
                <a:ea typeface="Times New Roman" pitchFamily="18" charset="0"/>
                <a:cs typeface="Courier New" pitchFamily="49" charset="0"/>
              </a:rPr>
              <a:t>multiple data points </a:t>
            </a:r>
            <a:r>
              <a:rPr kumimoji="0" lang="en-US" altLang="en-US" sz="2800" b="0" i="0" u="none" strike="noStrike" cap="none" normalizeH="0" baseline="0" dirty="0">
                <a:ln>
                  <a:noFill/>
                </a:ln>
                <a:solidFill>
                  <a:srgbClr val="0000FF"/>
                </a:solidFill>
                <a:effectLst/>
                <a:latin typeface="Comic Sans MS" pitchFamily="66" charset="0"/>
                <a:ea typeface="Times New Roman" pitchFamily="18" charset="0"/>
                <a:cs typeface="Courier New" pitchFamily="49" charset="0"/>
              </a:rPr>
              <a:t>about </a:t>
            </a:r>
          </a:p>
          <a:p>
            <a:pPr marR="0" lvl="0" algn="l" defTabSz="914400" rtl="0" eaLnBrk="1" fontAlgn="base" latinLnBrk="0" hangingPunct="1">
              <a:lnSpc>
                <a:spcPct val="100000"/>
              </a:lnSpc>
              <a:spcBef>
                <a:spcPct val="0"/>
              </a:spcBef>
              <a:spcAft>
                <a:spcPct val="0"/>
              </a:spcAft>
              <a:buClrTx/>
              <a:buSzTx/>
              <a:tabLst/>
            </a:pPr>
            <a:r>
              <a:rPr kumimoji="0" lang="en-US" altLang="en-US" sz="2800" b="0" i="0" u="none" strike="noStrike" cap="none" normalizeH="0" baseline="0" dirty="0">
                <a:ln>
                  <a:noFill/>
                </a:ln>
                <a:solidFill>
                  <a:srgbClr val="0000FF"/>
                </a:solidFill>
                <a:effectLst/>
                <a:latin typeface="Comic Sans MS" pitchFamily="66" charset="0"/>
                <a:ea typeface="Times New Roman" pitchFamily="18" charset="0"/>
                <a:cs typeface="Courier New" pitchFamily="49" charset="0"/>
              </a:rPr>
              <a:t>the same subject.</a:t>
            </a:r>
            <a:r>
              <a:rPr kumimoji="0" lang="en-US" altLang="en-US" sz="2800" b="0" i="0" u="none" strike="noStrike" cap="none" normalizeH="0" baseline="0" dirty="0">
                <a:ln>
                  <a:noFill/>
                </a:ln>
                <a:solidFill>
                  <a:srgbClr val="0000FF"/>
                </a:solidFill>
                <a:effectLst/>
                <a:latin typeface="Arial" pitchFamily="34" charset="0"/>
                <a:cs typeface="Arial" pitchFamily="34" charset="0"/>
              </a:rPr>
              <a:t> </a:t>
            </a:r>
          </a:p>
        </p:txBody>
      </p:sp>
      <p:sp>
        <p:nvSpPr>
          <p:cNvPr id="12" name="Rectangle 11"/>
          <p:cNvSpPr>
            <a:spLocks noChangeArrowheads="1"/>
          </p:cNvSpPr>
          <p:nvPr/>
        </p:nvSpPr>
        <p:spPr bwMode="auto">
          <a:xfrm>
            <a:off x="111299" y="5049183"/>
            <a:ext cx="765729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99848"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altLang="en-US" sz="3200" b="0" i="0" u="none" strike="noStrike" cap="none" normalizeH="0" baseline="0" dirty="0">
                <a:ln>
                  <a:noFill/>
                </a:ln>
                <a:effectLst/>
                <a:latin typeface="Comic Sans MS" pitchFamily="66" charset="0"/>
                <a:ea typeface="Times New Roman" pitchFamily="18" charset="0"/>
                <a:cs typeface="Courier New" pitchFamily="49" charset="0"/>
              </a:rPr>
              <a:t>2.	The true relationship is </a:t>
            </a:r>
            <a:r>
              <a:rPr kumimoji="0" lang="en-US" altLang="en-US" sz="3200" b="0" i="0" u="none" strike="noStrike" cap="none" normalizeH="0" baseline="0" dirty="0">
                <a:ln>
                  <a:noFill/>
                </a:ln>
                <a:solidFill>
                  <a:srgbClr val="FF0000"/>
                </a:solidFill>
                <a:effectLst/>
                <a:latin typeface="Comic Sans MS" pitchFamily="66" charset="0"/>
                <a:ea typeface="Times New Roman" pitchFamily="18" charset="0"/>
                <a:cs typeface="Courier New" pitchFamily="49" charset="0"/>
              </a:rPr>
              <a:t>linear</a:t>
            </a:r>
            <a:r>
              <a:rPr kumimoji="0" lang="en-US" altLang="en-US" sz="3200" b="0" i="0" u="none" strike="noStrike" cap="none" normalizeH="0" baseline="0" dirty="0">
                <a:ln>
                  <a:noFill/>
                </a:ln>
                <a:effectLst/>
                <a:latin typeface="Comic Sans MS" pitchFamily="66" charset="0"/>
                <a:ea typeface="Times New Roman" pitchFamily="18" charset="0"/>
                <a:cs typeface="Courier New" pitchFamily="49" charset="0"/>
              </a:rPr>
              <a:t>.</a:t>
            </a:r>
            <a:r>
              <a:rPr kumimoji="0" lang="en-US" altLang="en-US" sz="3200" b="0" i="0" u="none" strike="noStrike" cap="none" normalizeH="0" baseline="0" dirty="0">
                <a:ln>
                  <a:noFill/>
                </a:ln>
                <a:effectLst/>
                <a:latin typeface="Arial" pitchFamily="34" charset="0"/>
                <a:cs typeface="Arial" pitchFamily="34" charset="0"/>
              </a:rPr>
              <a:t> </a:t>
            </a:r>
          </a:p>
        </p:txBody>
      </p:sp>
      <p:sp>
        <p:nvSpPr>
          <p:cNvPr id="13" name="Rectangle 12"/>
          <p:cNvSpPr>
            <a:spLocks noChangeArrowheads="1"/>
          </p:cNvSpPr>
          <p:nvPr/>
        </p:nvSpPr>
        <p:spPr bwMode="auto">
          <a:xfrm>
            <a:off x="773838" y="5884805"/>
            <a:ext cx="702564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528" tIns="0" rIns="0" bIns="0" numCol="1" anchor="ctr" anchorCtr="0" compatLnSpc="1">
            <a:prstTxWarp prst="textNoShape">
              <a:avLst/>
            </a:prstTxWarp>
            <a:spAutoFit/>
          </a:bodyPr>
          <a:lstStyle/>
          <a:p>
            <a:pPr marL="914400" lvl="1" indent="-457200" fontAlgn="base">
              <a:spcBef>
                <a:spcPct val="0"/>
              </a:spcBef>
              <a:spcAft>
                <a:spcPct val="0"/>
              </a:spcAft>
              <a:buFont typeface="Wingdings" panose="05000000000000000000" pitchFamily="2" charset="2"/>
              <a:buChar char="v"/>
            </a:pPr>
            <a:r>
              <a:rPr kumimoji="0" lang="en-US" altLang="en-US" sz="2800" b="0" i="0" u="none" strike="noStrike" cap="none" normalizeH="0" baseline="0" dirty="0">
                <a:ln>
                  <a:noFill/>
                </a:ln>
                <a:solidFill>
                  <a:srgbClr val="0000FF"/>
                </a:solidFill>
                <a:effectLst/>
                <a:latin typeface="Comic Sans MS" pitchFamily="66" charset="0"/>
                <a:ea typeface="Times New Roman" pitchFamily="18" charset="0"/>
                <a:cs typeface="Courier New" pitchFamily="49" charset="0"/>
              </a:rPr>
              <a:t>Check scatterplot for </a:t>
            </a:r>
            <a:r>
              <a:rPr kumimoji="0" lang="en-US" altLang="en-US" sz="2800" b="0" i="0" u="none" strike="noStrike" cap="none" normalizeH="0" baseline="0" dirty="0">
                <a:ln>
                  <a:noFill/>
                </a:ln>
                <a:solidFill>
                  <a:srgbClr val="FF0000"/>
                </a:solidFill>
                <a:effectLst/>
                <a:latin typeface="Comic Sans MS" pitchFamily="66" charset="0"/>
                <a:ea typeface="Times New Roman" pitchFamily="18" charset="0"/>
                <a:cs typeface="Courier New" pitchFamily="49" charset="0"/>
              </a:rPr>
              <a:t>linear</a:t>
            </a:r>
            <a:r>
              <a:rPr kumimoji="0" lang="en-US" altLang="en-US" sz="2800" b="0" i="0" u="none" strike="noStrike" cap="none" normalizeH="0" dirty="0">
                <a:ln>
                  <a:noFill/>
                </a:ln>
                <a:solidFill>
                  <a:srgbClr val="FF0000"/>
                </a:solidFill>
                <a:effectLst/>
                <a:latin typeface="Comic Sans MS" pitchFamily="66" charset="0"/>
                <a:ea typeface="Times New Roman" pitchFamily="18" charset="0"/>
                <a:cs typeface="Courier New" pitchFamily="49" charset="0"/>
              </a:rPr>
              <a:t> trend</a:t>
            </a:r>
            <a:r>
              <a:rPr kumimoji="0" lang="en-US" altLang="en-US" sz="2800" b="0" i="0" u="none" strike="noStrike" cap="none" normalizeH="0" dirty="0">
                <a:ln>
                  <a:noFill/>
                </a:ln>
                <a:solidFill>
                  <a:srgbClr val="0000FF"/>
                </a:solidFill>
                <a:effectLst/>
                <a:latin typeface="Comic Sans MS" pitchFamily="66" charset="0"/>
                <a:ea typeface="Times New Roman" pitchFamily="18" charset="0"/>
                <a:cs typeface="Courier New" pitchFamily="49" charset="0"/>
              </a:rPr>
              <a:t>.</a:t>
            </a:r>
            <a:r>
              <a:rPr kumimoji="0" lang="en-US" altLang="en-US" sz="2800" b="0" i="0" u="none" strike="noStrike" cap="none" normalizeH="0" baseline="0" dirty="0">
                <a:ln>
                  <a:noFill/>
                </a:ln>
                <a:solidFill>
                  <a:srgbClr val="0000FF"/>
                </a:solidFill>
                <a:effectLst/>
                <a:latin typeface="Arial" pitchFamily="34" charset="0"/>
                <a:cs typeface="Arial" pitchFamily="34" charset="0"/>
              </a:rPr>
              <a:t> </a:t>
            </a:r>
          </a:p>
        </p:txBody>
      </p:sp>
      <p:pic>
        <p:nvPicPr>
          <p:cNvPr id="6" name="Picture 5"/>
          <p:cNvPicPr>
            <a:picLocks noChangeAspect="1"/>
          </p:cNvPicPr>
          <p:nvPr/>
        </p:nvPicPr>
        <p:blipFill>
          <a:blip r:embed="rId3"/>
          <a:stretch>
            <a:fillRect/>
          </a:stretch>
        </p:blipFill>
        <p:spPr>
          <a:xfrm>
            <a:off x="2709295" y="1634708"/>
            <a:ext cx="2638425" cy="438150"/>
          </a:xfrm>
          <a:prstGeom prst="rect">
            <a:avLst/>
          </a:prstGeom>
        </p:spPr>
      </p:pic>
      <p:sp>
        <p:nvSpPr>
          <p:cNvPr id="4" name="Oval 3">
            <a:extLst>
              <a:ext uri="{FF2B5EF4-FFF2-40B4-BE49-F238E27FC236}">
                <a16:creationId xmlns:a16="http://schemas.microsoft.com/office/drawing/2014/main" id="{E7EA95AA-FED5-469C-B70B-F5C65F9F0848}"/>
              </a:ext>
            </a:extLst>
          </p:cNvPr>
          <p:cNvSpPr/>
          <p:nvPr/>
        </p:nvSpPr>
        <p:spPr>
          <a:xfrm>
            <a:off x="304800" y="158758"/>
            <a:ext cx="5682368" cy="782377"/>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679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266"/>
                                        </p:tgtEl>
                                        <p:attrNameLst>
                                          <p:attrName>style.visibility</p:attrName>
                                        </p:attrNameLst>
                                      </p:cBhvr>
                                      <p:to>
                                        <p:strVal val="visible"/>
                                      </p:to>
                                    </p:set>
                                    <p:animEffect transition="in" filter="barn(inVertical)">
                                      <p:cBhvr>
                                        <p:cTn id="19" dur="500"/>
                                        <p:tgtEl>
                                          <p:spTgt spid="1126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barn(inVertical)">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p:bldP spid="11" grpId="0"/>
      <p:bldP spid="12" grpId="0"/>
      <p:bldP spid="13" grpId="0"/>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152400" y="533400"/>
            <a:ext cx="8981371"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99848"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altLang="en-US" sz="3200" b="0" i="0" u="none" strike="noStrike" cap="none" normalizeH="0" baseline="0" dirty="0">
                <a:ln>
                  <a:noFill/>
                </a:ln>
                <a:effectLst/>
                <a:latin typeface="Comic Sans MS" pitchFamily="66" charset="0"/>
                <a:ea typeface="Times New Roman" pitchFamily="18" charset="0"/>
                <a:cs typeface="Courier New" pitchFamily="49" charset="0"/>
              </a:rPr>
              <a:t>3. The </a:t>
            </a:r>
            <a:r>
              <a:rPr kumimoji="0" lang="en-US" altLang="en-US" sz="3200" b="0" i="0" u="none" strike="noStrike" cap="none" normalizeH="0" baseline="0" dirty="0">
                <a:ln>
                  <a:noFill/>
                </a:ln>
                <a:solidFill>
                  <a:srgbClr val="FF0000"/>
                </a:solidFill>
                <a:effectLst/>
                <a:latin typeface="Comic Sans MS" pitchFamily="66" charset="0"/>
                <a:ea typeface="Times New Roman" pitchFamily="18" charset="0"/>
                <a:cs typeface="Courier New" pitchFamily="49" charset="0"/>
              </a:rPr>
              <a:t>standard deviation </a:t>
            </a:r>
            <a:r>
              <a:rPr kumimoji="0" lang="en-US" altLang="en-US" sz="3200" b="0" i="0" u="none" strike="noStrike" cap="none" normalizeH="0" baseline="0" dirty="0">
                <a:ln>
                  <a:noFill/>
                </a:ln>
                <a:effectLst/>
                <a:latin typeface="Comic Sans MS" pitchFamily="66" charset="0"/>
                <a:ea typeface="Times New Roman" pitchFamily="18" charset="0"/>
                <a:cs typeface="Courier New" pitchFamily="49" charset="0"/>
              </a:rPr>
              <a:t>of the response </a:t>
            </a:r>
          </a:p>
          <a:p>
            <a:pPr marL="0" marR="0" lvl="0" indent="0" algn="l" defTabSz="914400" rtl="0" eaLnBrk="1" fontAlgn="base" latinLnBrk="0" hangingPunct="1">
              <a:lnSpc>
                <a:spcPct val="100000"/>
              </a:lnSpc>
              <a:spcBef>
                <a:spcPct val="0"/>
              </a:spcBef>
              <a:spcAft>
                <a:spcPct val="0"/>
              </a:spcAft>
              <a:buClrTx/>
              <a:buSzTx/>
              <a:tabLst/>
            </a:pPr>
            <a:r>
              <a:rPr lang="en-US" altLang="en-US" sz="3200" dirty="0">
                <a:latin typeface="Comic Sans MS" pitchFamily="66" charset="0"/>
                <a:ea typeface="Times New Roman" pitchFamily="18" charset="0"/>
                <a:cs typeface="Courier New" pitchFamily="49" charset="0"/>
              </a:rPr>
              <a:t>     </a:t>
            </a:r>
            <a:r>
              <a:rPr kumimoji="0" lang="en-US" altLang="en-US" sz="3200" b="0" i="0" u="none" strike="noStrike" cap="none" normalizeH="0" baseline="0" dirty="0">
                <a:ln>
                  <a:noFill/>
                </a:ln>
                <a:effectLst/>
                <a:latin typeface="Comic Sans MS" pitchFamily="66" charset="0"/>
                <a:ea typeface="Times New Roman" pitchFamily="18" charset="0"/>
                <a:cs typeface="Times New Roman" pitchFamily="18" charset="0"/>
              </a:rPr>
              <a:t>about the line </a:t>
            </a:r>
            <a:r>
              <a:rPr kumimoji="0" lang="en-US" altLang="en-US" sz="3200" b="0" i="0" u="none" strike="noStrike" cap="none" normalizeH="0" baseline="0" dirty="0">
                <a:ln>
                  <a:noFill/>
                </a:ln>
                <a:solidFill>
                  <a:srgbClr val="FF0000"/>
                </a:solidFill>
                <a:effectLst/>
                <a:latin typeface="Comic Sans MS" pitchFamily="66" charset="0"/>
                <a:ea typeface="Times New Roman" pitchFamily="18" charset="0"/>
                <a:cs typeface="Times New Roman" pitchFamily="18" charset="0"/>
              </a:rPr>
              <a:t>is consistent</a:t>
            </a:r>
            <a:r>
              <a:rPr kumimoji="0" lang="en-US" altLang="en-US" sz="3200" b="0" i="0" u="none" strike="noStrike" cap="none" normalizeH="0" baseline="0" dirty="0">
                <a:ln>
                  <a:noFill/>
                </a:ln>
                <a:effectLst/>
                <a:latin typeface="Comic Sans MS" pitchFamily="66" charset="0"/>
                <a:ea typeface="Times New Roman" pitchFamily="18" charset="0"/>
                <a:cs typeface="Times New Roman" pitchFamily="18" charset="0"/>
              </a:rPr>
              <a:t>.</a:t>
            </a:r>
            <a:r>
              <a:rPr kumimoji="0" lang="en-US" altLang="en-US" sz="3200" b="0" i="0" u="none" strike="noStrike" cap="none" normalizeH="0" baseline="0" dirty="0">
                <a:ln>
                  <a:noFill/>
                </a:ln>
                <a:solidFill>
                  <a:srgbClr val="FF0000"/>
                </a:solidFill>
                <a:effectLst/>
                <a:latin typeface="Arial" pitchFamily="34" charset="0"/>
                <a:cs typeface="Arial" pitchFamily="34" charset="0"/>
              </a:rPr>
              <a:t> </a:t>
            </a:r>
          </a:p>
        </p:txBody>
      </p:sp>
      <p:sp>
        <p:nvSpPr>
          <p:cNvPr id="8" name="Rectangle 7"/>
          <p:cNvSpPr/>
          <p:nvPr/>
        </p:nvSpPr>
        <p:spPr>
          <a:xfrm>
            <a:off x="1295400" y="1752600"/>
            <a:ext cx="7151317" cy="954107"/>
          </a:xfrm>
          <a:prstGeom prst="rect">
            <a:avLst/>
          </a:prstGeom>
        </p:spPr>
        <p:txBody>
          <a:bodyPr wrap="none">
            <a:spAutoFit/>
          </a:bodyPr>
          <a:lstStyle/>
          <a:p>
            <a:pPr marL="457200" indent="-457200">
              <a:buFont typeface="Wingdings" panose="05000000000000000000" pitchFamily="2" charset="2"/>
              <a:buChar char="v"/>
            </a:pPr>
            <a:r>
              <a:rPr lang="en-US" sz="2800" dirty="0">
                <a:solidFill>
                  <a:srgbClr val="0000FF"/>
                </a:solidFill>
                <a:effectLst/>
                <a:latin typeface="Comic Sans MS"/>
                <a:ea typeface="Times New Roman"/>
                <a:cs typeface="Times New Roman"/>
              </a:rPr>
              <a:t>Check</a:t>
            </a:r>
            <a:r>
              <a:rPr lang="en-US" sz="2800" dirty="0">
                <a:effectLst/>
                <a:latin typeface="Comic Sans MS"/>
                <a:ea typeface="Times New Roman"/>
                <a:cs typeface="Times New Roman"/>
              </a:rPr>
              <a:t> </a:t>
            </a:r>
            <a:r>
              <a:rPr lang="en-US" sz="2800" dirty="0">
                <a:solidFill>
                  <a:srgbClr val="FF0000"/>
                </a:solidFill>
                <a:effectLst/>
                <a:latin typeface="Comic Sans MS"/>
                <a:ea typeface="Times New Roman"/>
                <a:cs typeface="Times New Roman"/>
              </a:rPr>
              <a:t>residual plot </a:t>
            </a:r>
            <a:r>
              <a:rPr lang="en-US" sz="2800" dirty="0">
                <a:solidFill>
                  <a:srgbClr val="0000FF"/>
                </a:solidFill>
                <a:effectLst/>
                <a:latin typeface="Comic Sans MS"/>
                <a:ea typeface="Times New Roman"/>
                <a:cs typeface="Times New Roman"/>
              </a:rPr>
              <a:t>for no pattern and </a:t>
            </a:r>
          </a:p>
          <a:p>
            <a:r>
              <a:rPr lang="en-US" sz="2800" dirty="0">
                <a:solidFill>
                  <a:srgbClr val="0000FF"/>
                </a:solidFill>
                <a:latin typeface="Comic Sans MS"/>
                <a:ea typeface="Times New Roman"/>
                <a:cs typeface="Times New Roman"/>
              </a:rPr>
              <a:t>     small residual values</a:t>
            </a:r>
            <a:r>
              <a:rPr lang="en-US" sz="2800" dirty="0">
                <a:solidFill>
                  <a:srgbClr val="0000FF"/>
                </a:solidFill>
                <a:effectLst/>
                <a:latin typeface="Comic Sans MS"/>
                <a:ea typeface="Times New Roman"/>
                <a:cs typeface="Times New Roman"/>
              </a:rPr>
              <a:t>.</a:t>
            </a:r>
          </a:p>
        </p:txBody>
      </p:sp>
      <p:sp>
        <p:nvSpPr>
          <p:cNvPr id="9" name="Rectangle 8"/>
          <p:cNvSpPr>
            <a:spLocks noChangeArrowheads="1"/>
          </p:cNvSpPr>
          <p:nvPr/>
        </p:nvSpPr>
        <p:spPr bwMode="auto">
          <a:xfrm>
            <a:off x="30822" y="2936557"/>
            <a:ext cx="576414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99848"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lang="en-US" altLang="en-US" sz="3200" dirty="0">
                <a:latin typeface="Comic Sans MS" pitchFamily="66" charset="0"/>
                <a:ea typeface="Times New Roman" pitchFamily="18" charset="0"/>
                <a:cs typeface="Courier New" pitchFamily="49" charset="0"/>
              </a:rPr>
              <a:t>4.	</a:t>
            </a:r>
            <a:r>
              <a:rPr kumimoji="0" lang="en-US" altLang="en-US" sz="3200" b="0" i="0" u="none" strike="noStrike" cap="none" normalizeH="0" baseline="0" dirty="0">
                <a:ln>
                  <a:noFill/>
                </a:ln>
                <a:effectLst/>
                <a:latin typeface="Comic Sans MS" pitchFamily="66" charset="0"/>
                <a:ea typeface="Times New Roman" pitchFamily="18" charset="0"/>
                <a:cs typeface="Courier New" pitchFamily="49" charset="0"/>
              </a:rPr>
              <a:t>Check for </a:t>
            </a:r>
            <a:r>
              <a:rPr kumimoji="0" lang="en-US" altLang="en-US" sz="3200" b="0" i="0" u="none" strike="noStrike" cap="none" normalizeH="0" baseline="0" dirty="0">
                <a:ln>
                  <a:noFill/>
                </a:ln>
                <a:solidFill>
                  <a:srgbClr val="FF0000"/>
                </a:solidFill>
                <a:effectLst/>
                <a:latin typeface="Comic Sans MS" pitchFamily="66" charset="0"/>
                <a:ea typeface="Times New Roman" pitchFamily="18" charset="0"/>
                <a:cs typeface="Courier New" pitchFamily="49" charset="0"/>
              </a:rPr>
              <a:t>Normalcy</a:t>
            </a:r>
            <a:r>
              <a:rPr kumimoji="0" lang="en-US" altLang="en-US" sz="3200" b="0" i="0" u="none" strike="noStrike" cap="none" normalizeH="0" baseline="0" dirty="0">
                <a:ln>
                  <a:noFill/>
                </a:ln>
                <a:effectLst/>
                <a:latin typeface="Comic Sans MS" pitchFamily="66" charset="0"/>
                <a:ea typeface="Times New Roman" pitchFamily="18" charset="0"/>
                <a:cs typeface="Courier New" pitchFamily="49" charset="0"/>
              </a:rPr>
              <a:t>.</a:t>
            </a:r>
            <a:r>
              <a:rPr kumimoji="0" lang="en-US" altLang="en-US" sz="3200" b="0" i="0" u="none" strike="noStrike" cap="none" normalizeH="0" baseline="0" dirty="0">
                <a:ln>
                  <a:noFill/>
                </a:ln>
                <a:effectLst/>
                <a:latin typeface="Arial" pitchFamily="34" charset="0"/>
                <a:cs typeface="Arial" pitchFamily="34" charset="0"/>
              </a:rPr>
              <a:t> </a:t>
            </a:r>
          </a:p>
        </p:txBody>
      </p:sp>
      <p:sp>
        <p:nvSpPr>
          <p:cNvPr id="10" name="Rectangle 9"/>
          <p:cNvSpPr>
            <a:spLocks noChangeArrowheads="1"/>
          </p:cNvSpPr>
          <p:nvPr/>
        </p:nvSpPr>
        <p:spPr bwMode="auto">
          <a:xfrm>
            <a:off x="440094" y="3810000"/>
            <a:ext cx="815340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528" tIns="0" rIns="0" bIns="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pPr>
            <a:r>
              <a:rPr kumimoji="0" lang="en-US" altLang="en-US" sz="2800" b="0" i="0" u="none" strike="noStrike" cap="none" normalizeH="0" baseline="0" dirty="0">
                <a:ln>
                  <a:noFill/>
                </a:ln>
                <a:solidFill>
                  <a:srgbClr val="0000FF"/>
                </a:solidFill>
                <a:effectLst/>
                <a:latin typeface="Comic Sans MS" pitchFamily="66" charset="0"/>
                <a:ea typeface="Times New Roman" pitchFamily="18" charset="0"/>
                <a:cs typeface="Courier New" pitchFamily="49" charset="0"/>
              </a:rPr>
              <a:t>Make histogram of </a:t>
            </a:r>
            <a:r>
              <a:rPr kumimoji="0" lang="en-US" altLang="en-US" sz="2800" b="1" i="0" u="none" strike="noStrike" cap="none" normalizeH="0" baseline="0" dirty="0">
                <a:ln>
                  <a:noFill/>
                </a:ln>
                <a:solidFill>
                  <a:srgbClr val="FF0000"/>
                </a:solidFill>
                <a:effectLst/>
                <a:latin typeface="Comic Sans MS" pitchFamily="66" charset="0"/>
                <a:ea typeface="Times New Roman" pitchFamily="18" charset="0"/>
                <a:cs typeface="Courier New" pitchFamily="49" charset="0"/>
              </a:rPr>
              <a:t>residuals</a:t>
            </a:r>
            <a:r>
              <a:rPr kumimoji="0" lang="en-US" altLang="en-US" sz="2800" b="0" i="0" u="none" strike="noStrike" cap="none" normalizeH="0" baseline="0" dirty="0">
                <a:ln>
                  <a:noFill/>
                </a:ln>
                <a:solidFill>
                  <a:srgbClr val="0000FF"/>
                </a:solidFill>
                <a:effectLst/>
                <a:latin typeface="Comic Sans MS" pitchFamily="66" charset="0"/>
                <a:ea typeface="Times New Roman" pitchFamily="18" charset="0"/>
                <a:cs typeface="Courier New" pitchFamily="49" charset="0"/>
              </a:rPr>
              <a:t> and check for skewness or outliers (influential points which can alter the slope of the LSRL). </a:t>
            </a:r>
          </a:p>
        </p:txBody>
      </p:sp>
    </p:spTree>
    <p:extLst>
      <p:ext uri="{BB962C8B-B14F-4D97-AF65-F5344CB8AC3E}">
        <p14:creationId xmlns:p14="http://schemas.microsoft.com/office/powerpoint/2010/main" val="247066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533400"/>
            <a:ext cx="8763000" cy="2062103"/>
          </a:xfrm>
          <a:prstGeom prst="rect">
            <a:avLst/>
          </a:prstGeom>
          <a:solidFill>
            <a:srgbClr val="FFFF00"/>
          </a:solidFill>
        </p:spPr>
        <p:txBody>
          <a:bodyPr wrap="square" rtlCol="0">
            <a:spAutoFit/>
          </a:bodyPr>
          <a:lstStyle/>
          <a:p>
            <a:r>
              <a:rPr lang="en-US" sz="3200" b="1" dirty="0"/>
              <a:t>On the AP Stat Exam, they </a:t>
            </a:r>
            <a:r>
              <a:rPr lang="en-US" sz="3200" b="1" dirty="0">
                <a:solidFill>
                  <a:srgbClr val="FF0000"/>
                </a:solidFill>
              </a:rPr>
              <a:t>will probably tell you</a:t>
            </a:r>
            <a:r>
              <a:rPr lang="en-US" sz="3200" b="1" dirty="0"/>
              <a:t> the conditions for Inference for Regression have been met.  You will simply need to </a:t>
            </a:r>
            <a:r>
              <a:rPr lang="en-US" sz="3200" b="1" dirty="0">
                <a:solidFill>
                  <a:srgbClr val="0000FF"/>
                </a:solidFill>
              </a:rPr>
              <a:t>ACKNOWLEDGE</a:t>
            </a:r>
            <a:r>
              <a:rPr lang="en-US" sz="3200" b="1" dirty="0"/>
              <a:t> the </a:t>
            </a:r>
            <a:r>
              <a:rPr lang="en-US" sz="3200" b="1" u="sng" dirty="0"/>
              <a:t>four conditions</a:t>
            </a:r>
            <a:r>
              <a:rPr lang="en-US" sz="3200" b="1" dirty="0"/>
              <a:t>.</a:t>
            </a:r>
            <a:r>
              <a:rPr lang="en-US" sz="3200" b="1" dirty="0">
                <a:solidFill>
                  <a:srgbClr val="FF0066"/>
                </a:solidFill>
              </a:rPr>
              <a:t> </a:t>
            </a:r>
          </a:p>
        </p:txBody>
      </p:sp>
      <p:sp>
        <p:nvSpPr>
          <p:cNvPr id="2" name="TextBox 1"/>
          <p:cNvSpPr txBox="1"/>
          <p:nvPr/>
        </p:nvSpPr>
        <p:spPr>
          <a:xfrm>
            <a:off x="191946" y="3352800"/>
            <a:ext cx="8418653" cy="2554545"/>
          </a:xfrm>
          <a:prstGeom prst="rect">
            <a:avLst/>
          </a:prstGeom>
          <a:solidFill>
            <a:srgbClr val="FFFF00"/>
          </a:solidFill>
        </p:spPr>
        <p:txBody>
          <a:bodyPr wrap="square" rtlCol="0">
            <a:spAutoFit/>
          </a:bodyPr>
          <a:lstStyle/>
          <a:p>
            <a:r>
              <a:rPr lang="en-US" sz="4000" b="1" dirty="0">
                <a:solidFill>
                  <a:srgbClr val="FF0066"/>
                </a:solidFill>
              </a:rPr>
              <a:t>“</a:t>
            </a:r>
            <a:r>
              <a:rPr lang="en-US" sz="4000" b="1" dirty="0">
                <a:solidFill>
                  <a:srgbClr val="FF0000"/>
                </a:solidFill>
              </a:rPr>
              <a:t>Independence</a:t>
            </a:r>
            <a:r>
              <a:rPr lang="en-US" sz="4000" b="1" dirty="0"/>
              <a:t>, </a:t>
            </a:r>
            <a:r>
              <a:rPr lang="en-US" sz="4000" b="1" dirty="0">
                <a:solidFill>
                  <a:srgbClr val="FF0000"/>
                </a:solidFill>
              </a:rPr>
              <a:t>linear</a:t>
            </a:r>
            <a:r>
              <a:rPr lang="en-US" sz="4000" b="1" dirty="0">
                <a:solidFill>
                  <a:srgbClr val="FF0066"/>
                </a:solidFill>
              </a:rPr>
              <a:t> </a:t>
            </a:r>
            <a:r>
              <a:rPr lang="en-US" sz="4000" b="1" dirty="0">
                <a:solidFill>
                  <a:srgbClr val="FF0000"/>
                </a:solidFill>
              </a:rPr>
              <a:t>relationship</a:t>
            </a:r>
            <a:r>
              <a:rPr lang="en-US" sz="4000" b="1" dirty="0"/>
              <a:t>, </a:t>
            </a:r>
            <a:r>
              <a:rPr lang="en-US" sz="4000" b="1" dirty="0">
                <a:solidFill>
                  <a:srgbClr val="FF0000"/>
                </a:solidFill>
              </a:rPr>
              <a:t>spread about line stays the same, </a:t>
            </a:r>
            <a:r>
              <a:rPr lang="en-US" sz="4000" b="1" dirty="0"/>
              <a:t>and </a:t>
            </a:r>
            <a:r>
              <a:rPr lang="en-US" sz="4000" b="1" dirty="0">
                <a:solidFill>
                  <a:srgbClr val="FF0000"/>
                </a:solidFill>
              </a:rPr>
              <a:t>Normality</a:t>
            </a:r>
            <a:r>
              <a:rPr lang="en-US" sz="4000" b="1" dirty="0"/>
              <a:t> are stated in problem as having been met”.</a:t>
            </a:r>
          </a:p>
        </p:txBody>
      </p:sp>
    </p:spTree>
    <p:extLst>
      <p:ext uri="{BB962C8B-B14F-4D97-AF65-F5344CB8AC3E}">
        <p14:creationId xmlns:p14="http://schemas.microsoft.com/office/powerpoint/2010/main" val="332752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76400"/>
            <a:ext cx="6325040" cy="2412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81000" y="4191000"/>
            <a:ext cx="1066800" cy="523220"/>
          </a:xfrm>
          <a:prstGeom prst="rect">
            <a:avLst/>
          </a:prstGeom>
          <a:noFill/>
        </p:spPr>
        <p:txBody>
          <a:bodyPr wrap="square" rtlCol="0">
            <a:spAutoFit/>
          </a:bodyPr>
          <a:lstStyle/>
          <a:p>
            <a:r>
              <a:rPr lang="en-US" sz="2800" dirty="0"/>
              <a:t>State: </a:t>
            </a:r>
          </a:p>
        </p:txBody>
      </p:sp>
      <p:sp>
        <p:nvSpPr>
          <p:cNvPr id="9" name="TextBox 8"/>
          <p:cNvSpPr txBox="1"/>
          <p:nvPr/>
        </p:nvSpPr>
        <p:spPr>
          <a:xfrm>
            <a:off x="1371600" y="4252001"/>
            <a:ext cx="7543800" cy="1384995"/>
          </a:xfrm>
          <a:prstGeom prst="rect">
            <a:avLst/>
          </a:prstGeom>
          <a:noFill/>
        </p:spPr>
        <p:txBody>
          <a:bodyPr wrap="square" rtlCol="0">
            <a:spAutoFit/>
          </a:bodyPr>
          <a:lstStyle/>
          <a:p>
            <a:r>
              <a:rPr lang="en-US" sz="2800" dirty="0"/>
              <a:t>We will create a </a:t>
            </a:r>
            <a:r>
              <a:rPr lang="en-US" sz="2800" dirty="0">
                <a:solidFill>
                  <a:srgbClr val="FF0000"/>
                </a:solidFill>
              </a:rPr>
              <a:t>90% confidence interval </a:t>
            </a:r>
            <a:r>
              <a:rPr lang="en-US" sz="2800" dirty="0"/>
              <a:t>to </a:t>
            </a:r>
            <a:r>
              <a:rPr lang="en-US" sz="2800" dirty="0">
                <a:solidFill>
                  <a:srgbClr val="FF0000"/>
                </a:solidFill>
              </a:rPr>
              <a:t>estimate</a:t>
            </a:r>
            <a:r>
              <a:rPr lang="en-US" sz="2800" dirty="0"/>
              <a:t> the </a:t>
            </a:r>
            <a:r>
              <a:rPr lang="en-US" sz="2800" dirty="0">
                <a:solidFill>
                  <a:srgbClr val="FF0000"/>
                </a:solidFill>
              </a:rPr>
              <a:t>true average rate of change </a:t>
            </a:r>
            <a:r>
              <a:rPr lang="en-US" sz="2800"/>
              <a:t>for </a:t>
            </a:r>
            <a:r>
              <a:rPr lang="en-US" sz="2800">
                <a:solidFill>
                  <a:srgbClr val="FF0000"/>
                </a:solidFill>
              </a:rPr>
              <a:t>height </a:t>
            </a:r>
            <a:r>
              <a:rPr lang="en-US" sz="2800" dirty="0">
                <a:solidFill>
                  <a:srgbClr val="FF0000"/>
                </a:solidFill>
              </a:rPr>
              <a:t>(inches) </a:t>
            </a:r>
            <a:r>
              <a:rPr lang="en-US" sz="2800" dirty="0"/>
              <a:t>versus </a:t>
            </a:r>
            <a:r>
              <a:rPr lang="en-US" sz="2800" dirty="0" err="1">
                <a:solidFill>
                  <a:srgbClr val="FF0000"/>
                </a:solidFill>
              </a:rPr>
              <a:t>armspan</a:t>
            </a:r>
            <a:r>
              <a:rPr lang="en-US" sz="2800" dirty="0">
                <a:solidFill>
                  <a:srgbClr val="FF0000"/>
                </a:solidFill>
              </a:rPr>
              <a:t> (inches)</a:t>
            </a:r>
            <a:r>
              <a:rPr lang="en-US" sz="2800" dirty="0"/>
              <a:t>.</a:t>
            </a:r>
          </a:p>
        </p:txBody>
      </p:sp>
      <p:sp>
        <p:nvSpPr>
          <p:cNvPr id="11" name="TextBox 10"/>
          <p:cNvSpPr txBox="1"/>
          <p:nvPr/>
        </p:nvSpPr>
        <p:spPr>
          <a:xfrm>
            <a:off x="381000" y="5799658"/>
            <a:ext cx="1066800" cy="523220"/>
          </a:xfrm>
          <a:prstGeom prst="rect">
            <a:avLst/>
          </a:prstGeom>
          <a:noFill/>
        </p:spPr>
        <p:txBody>
          <a:bodyPr wrap="square" rtlCol="0">
            <a:spAutoFit/>
          </a:bodyPr>
          <a:lstStyle/>
          <a:p>
            <a:r>
              <a:rPr lang="en-US" sz="2800" dirty="0"/>
              <a:t>Plan: </a:t>
            </a:r>
          </a:p>
        </p:txBody>
      </p:sp>
      <p:sp>
        <p:nvSpPr>
          <p:cNvPr id="6" name="TextBox 5"/>
          <p:cNvSpPr txBox="1"/>
          <p:nvPr/>
        </p:nvSpPr>
        <p:spPr>
          <a:xfrm>
            <a:off x="1447800" y="5799658"/>
            <a:ext cx="7315200" cy="954107"/>
          </a:xfrm>
          <a:prstGeom prst="rect">
            <a:avLst/>
          </a:prstGeom>
          <a:noFill/>
        </p:spPr>
        <p:txBody>
          <a:bodyPr wrap="square" rtlCol="0">
            <a:spAutoFit/>
          </a:bodyPr>
          <a:lstStyle/>
          <a:p>
            <a:r>
              <a:rPr lang="en-US" sz="2800" b="1" dirty="0">
                <a:solidFill>
                  <a:srgbClr val="FF0000"/>
                </a:solidFill>
                <a:latin typeface="Times New Roman"/>
                <a:ea typeface="Times New Roman"/>
                <a:sym typeface="Symbol"/>
              </a:rPr>
              <a:t></a:t>
            </a:r>
            <a:r>
              <a:rPr lang="en-US" sz="2800" dirty="0">
                <a:latin typeface="Times New Roman"/>
                <a:ea typeface="Times New Roman"/>
                <a:sym typeface="Symbol"/>
              </a:rPr>
              <a:t> =  </a:t>
            </a:r>
            <a:r>
              <a:rPr lang="en-US" sz="2800" dirty="0">
                <a:solidFill>
                  <a:srgbClr val="FF0000"/>
                </a:solidFill>
              </a:rPr>
              <a:t>true average rate of change </a:t>
            </a:r>
            <a:r>
              <a:rPr lang="en-US" sz="2800" dirty="0"/>
              <a:t>for </a:t>
            </a:r>
            <a:r>
              <a:rPr lang="en-US" sz="2800" dirty="0">
                <a:solidFill>
                  <a:srgbClr val="FF0000"/>
                </a:solidFill>
              </a:rPr>
              <a:t>height (inches) </a:t>
            </a:r>
            <a:r>
              <a:rPr lang="en-US" sz="2800" dirty="0"/>
              <a:t>versus </a:t>
            </a:r>
            <a:r>
              <a:rPr lang="en-US" sz="2800" dirty="0">
                <a:solidFill>
                  <a:srgbClr val="FF0000"/>
                </a:solidFill>
              </a:rPr>
              <a:t>in of </a:t>
            </a:r>
            <a:r>
              <a:rPr lang="en-US" sz="2800" dirty="0" err="1">
                <a:solidFill>
                  <a:srgbClr val="FF0000"/>
                </a:solidFill>
              </a:rPr>
              <a:t>armspan</a:t>
            </a:r>
            <a:r>
              <a:rPr lang="en-US" sz="2800" dirty="0">
                <a:solidFill>
                  <a:srgbClr val="FF0000"/>
                </a:solidFill>
                <a:latin typeface="Times New Roman"/>
                <a:ea typeface="Times New Roman"/>
                <a:sym typeface="Symbol"/>
              </a:rPr>
              <a:t> </a:t>
            </a:r>
            <a:endParaRPr lang="en-US" sz="2800" dirty="0"/>
          </a:p>
        </p:txBody>
      </p:sp>
      <p:pic>
        <p:nvPicPr>
          <p:cNvPr id="2" name="Picture 1"/>
          <p:cNvPicPr>
            <a:picLocks noChangeAspect="1"/>
          </p:cNvPicPr>
          <p:nvPr/>
        </p:nvPicPr>
        <p:blipFill>
          <a:blip r:embed="rId3"/>
          <a:stretch>
            <a:fillRect/>
          </a:stretch>
        </p:blipFill>
        <p:spPr>
          <a:xfrm>
            <a:off x="212091" y="118800"/>
            <a:ext cx="8186858" cy="1455939"/>
          </a:xfrm>
          <a:prstGeom prst="rect">
            <a:avLst/>
          </a:prstGeom>
        </p:spPr>
      </p:pic>
    </p:spTree>
    <p:extLst>
      <p:ext uri="{BB962C8B-B14F-4D97-AF65-F5344CB8AC3E}">
        <p14:creationId xmlns:p14="http://schemas.microsoft.com/office/powerpoint/2010/main" val="373943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965625"/>
            <a:ext cx="2127505" cy="523220"/>
          </a:xfrm>
          <a:prstGeom prst="rect">
            <a:avLst/>
          </a:prstGeom>
        </p:spPr>
        <p:txBody>
          <a:bodyPr wrap="none">
            <a:spAutoFit/>
          </a:bodyPr>
          <a:lstStyle/>
          <a:p>
            <a:r>
              <a:rPr lang="en-US" sz="2800" dirty="0">
                <a:solidFill>
                  <a:srgbClr val="0000FF"/>
                </a:solidFill>
                <a:effectLst/>
                <a:latin typeface="Comic Sans MS"/>
                <a:ea typeface="Times New Roman"/>
                <a:cs typeface="Times New Roman"/>
              </a:rPr>
              <a:t>Conditions</a:t>
            </a:r>
            <a:r>
              <a:rPr lang="en-US" sz="2800" dirty="0">
                <a:effectLst/>
                <a:latin typeface="Comic Sans MS"/>
                <a:ea typeface="Times New Roman"/>
                <a:cs typeface="Times New Roman"/>
              </a:rPr>
              <a:t>: </a:t>
            </a:r>
            <a:endParaRPr lang="en-US" sz="2800"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9050"/>
            <a:ext cx="6325040" cy="2412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28600" y="2489139"/>
            <a:ext cx="1066800" cy="523220"/>
          </a:xfrm>
          <a:prstGeom prst="rect">
            <a:avLst/>
          </a:prstGeom>
          <a:noFill/>
        </p:spPr>
        <p:txBody>
          <a:bodyPr wrap="square" rtlCol="0">
            <a:spAutoFit/>
          </a:bodyPr>
          <a:lstStyle/>
          <a:p>
            <a:r>
              <a:rPr lang="en-US" sz="2800" dirty="0"/>
              <a:t>Plan: </a:t>
            </a:r>
          </a:p>
        </p:txBody>
      </p:sp>
      <p:sp>
        <p:nvSpPr>
          <p:cNvPr id="9" name="TextBox 8"/>
          <p:cNvSpPr txBox="1"/>
          <p:nvPr/>
        </p:nvSpPr>
        <p:spPr>
          <a:xfrm>
            <a:off x="384810" y="3528987"/>
            <a:ext cx="8296275" cy="2062103"/>
          </a:xfrm>
          <a:prstGeom prst="rect">
            <a:avLst/>
          </a:prstGeom>
          <a:solidFill>
            <a:srgbClr val="FFFF00"/>
          </a:solidFill>
        </p:spPr>
        <p:txBody>
          <a:bodyPr wrap="square" rtlCol="0">
            <a:spAutoFit/>
          </a:bodyPr>
          <a:lstStyle/>
          <a:p>
            <a:r>
              <a:rPr lang="en-US" sz="3200" b="1" dirty="0">
                <a:solidFill>
                  <a:srgbClr val="0000FF"/>
                </a:solidFill>
              </a:rPr>
              <a:t>The problem states that the conditions for inference </a:t>
            </a:r>
            <a:r>
              <a:rPr lang="en-US" sz="3200" b="1" dirty="0">
                <a:solidFill>
                  <a:srgbClr val="FF0066"/>
                </a:solidFill>
              </a:rPr>
              <a:t>– independence, linearity, standard deviation constant, and Normality </a:t>
            </a:r>
            <a:r>
              <a:rPr lang="en-US" sz="3200" b="1" dirty="0">
                <a:solidFill>
                  <a:srgbClr val="0000FF"/>
                </a:solidFill>
              </a:rPr>
              <a:t>have been met.</a:t>
            </a:r>
          </a:p>
        </p:txBody>
      </p:sp>
    </p:spTree>
    <p:extLst>
      <p:ext uri="{BB962C8B-B14F-4D97-AF65-F5344CB8AC3E}">
        <p14:creationId xmlns:p14="http://schemas.microsoft.com/office/powerpoint/2010/main" val="201363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2650" y="3647029"/>
            <a:ext cx="2724150" cy="847725"/>
          </a:xfrm>
          <a:prstGeom prst="rect">
            <a:avLst/>
          </a:prstGeom>
          <a:solidFill>
            <a:srgbClr val="FFFF00"/>
          </a:solidFill>
          <a:ln>
            <a:noFill/>
          </a:ln>
          <a:extLst/>
        </p:spPr>
      </p:pic>
      <p:sp>
        <p:nvSpPr>
          <p:cNvPr id="4" name="TextBox 3"/>
          <p:cNvSpPr txBox="1"/>
          <p:nvPr/>
        </p:nvSpPr>
        <p:spPr>
          <a:xfrm>
            <a:off x="1097280" y="2677008"/>
            <a:ext cx="7513320" cy="584775"/>
          </a:xfrm>
          <a:prstGeom prst="rect">
            <a:avLst/>
          </a:prstGeom>
          <a:solidFill>
            <a:srgbClr val="FFFF00"/>
          </a:solidFill>
        </p:spPr>
        <p:txBody>
          <a:bodyPr wrap="square" rtlCol="0">
            <a:spAutoFit/>
          </a:bodyPr>
          <a:lstStyle/>
          <a:p>
            <a:r>
              <a:rPr lang="en-US" sz="3200" b="1" dirty="0">
                <a:solidFill>
                  <a:srgbClr val="FF0066"/>
                </a:solidFill>
              </a:rPr>
              <a:t>df = 20 – 2 = 18      t*= 1.734         CL = .90</a:t>
            </a: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76200"/>
            <a:ext cx="6325040" cy="2412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28600" y="2489139"/>
            <a:ext cx="1066800" cy="523220"/>
          </a:xfrm>
          <a:prstGeom prst="rect">
            <a:avLst/>
          </a:prstGeom>
          <a:noFill/>
        </p:spPr>
        <p:txBody>
          <a:bodyPr wrap="square" rtlCol="0">
            <a:spAutoFit/>
          </a:bodyPr>
          <a:lstStyle/>
          <a:p>
            <a:r>
              <a:rPr lang="en-US" sz="2800" dirty="0"/>
              <a:t>Do: </a:t>
            </a:r>
          </a:p>
        </p:txBody>
      </p:sp>
      <p:sp>
        <p:nvSpPr>
          <p:cNvPr id="8" name="Rectangle 7"/>
          <p:cNvSpPr/>
          <p:nvPr/>
        </p:nvSpPr>
        <p:spPr>
          <a:xfrm>
            <a:off x="266700" y="3647029"/>
            <a:ext cx="3741730" cy="523220"/>
          </a:xfrm>
          <a:prstGeom prst="rect">
            <a:avLst/>
          </a:prstGeom>
        </p:spPr>
        <p:txBody>
          <a:bodyPr wrap="none">
            <a:spAutoFit/>
          </a:bodyPr>
          <a:lstStyle/>
          <a:p>
            <a:r>
              <a:rPr lang="en-US" sz="2800" dirty="0">
                <a:solidFill>
                  <a:srgbClr val="0000FF"/>
                </a:solidFill>
                <a:effectLst/>
                <a:latin typeface="Comic Sans MS"/>
                <a:ea typeface="Times New Roman"/>
                <a:cs typeface="Times New Roman"/>
              </a:rPr>
              <a:t>Confidence Interval</a:t>
            </a:r>
            <a:r>
              <a:rPr lang="en-US" sz="2800" dirty="0">
                <a:effectLst/>
                <a:latin typeface="Comic Sans MS"/>
                <a:ea typeface="Times New Roman"/>
                <a:cs typeface="Times New Roman"/>
              </a:rPr>
              <a:t>: </a:t>
            </a:r>
            <a:endParaRPr lang="en-US" sz="2800" dirty="0"/>
          </a:p>
        </p:txBody>
      </p:sp>
      <p:graphicFrame>
        <p:nvGraphicFramePr>
          <p:cNvPr id="11" name="Object 10"/>
          <p:cNvGraphicFramePr>
            <a:graphicFrameLocks noChangeAspect="1"/>
          </p:cNvGraphicFramePr>
          <p:nvPr>
            <p:extLst>
              <p:ext uri="{D42A27DB-BD31-4B8C-83A1-F6EECF244321}">
                <p14:modId xmlns:p14="http://schemas.microsoft.com/office/powerpoint/2010/main" val="1776222331"/>
              </p:ext>
            </p:extLst>
          </p:nvPr>
        </p:nvGraphicFramePr>
        <p:xfrm>
          <a:off x="1876962" y="4724400"/>
          <a:ext cx="4651375" cy="1328737"/>
        </p:xfrm>
        <a:graphic>
          <a:graphicData uri="http://schemas.openxmlformats.org/presentationml/2006/ole">
            <mc:AlternateContent xmlns:mc="http://schemas.openxmlformats.org/markup-compatibility/2006">
              <mc:Choice xmlns:v="urn:schemas-microsoft-com:vml" Requires="v">
                <p:oleObj spid="_x0000_s17524" name="Equation" r:id="rId5" imgW="1511280" imgH="431640" progId="Equation.3">
                  <p:embed/>
                </p:oleObj>
              </mc:Choice>
              <mc:Fallback>
                <p:oleObj name="Equation" r:id="rId5" imgW="1511280" imgH="431640" progId="Equation.3">
                  <p:embed/>
                  <p:pic>
                    <p:nvPicPr>
                      <p:cNvPr id="0" name=""/>
                      <p:cNvPicPr/>
                      <p:nvPr/>
                    </p:nvPicPr>
                    <p:blipFill>
                      <a:blip r:embed="rId6"/>
                      <a:stretch>
                        <a:fillRect/>
                      </a:stretch>
                    </p:blipFill>
                    <p:spPr>
                      <a:xfrm>
                        <a:off x="1876962" y="4724400"/>
                        <a:ext cx="4651375" cy="1328737"/>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363778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1266"/>
                                        </p:tgtEl>
                                        <p:attrNameLst>
                                          <p:attrName>style.visibility</p:attrName>
                                        </p:attrNameLst>
                                      </p:cBhvr>
                                      <p:to>
                                        <p:strVal val="visible"/>
                                      </p:to>
                                    </p:set>
                                    <p:animEffect transition="in" filter="barn(inVertical)">
                                      <p:cBhvr>
                                        <p:cTn id="18" dur="500"/>
                                        <p:tgtEl>
                                          <p:spTgt spid="1126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3893700999"/>
              </p:ext>
            </p:extLst>
          </p:nvPr>
        </p:nvGraphicFramePr>
        <p:xfrm>
          <a:off x="381000" y="3088391"/>
          <a:ext cx="4651375" cy="1328737"/>
        </p:xfrm>
        <a:graphic>
          <a:graphicData uri="http://schemas.openxmlformats.org/presentationml/2006/ole">
            <mc:AlternateContent xmlns:mc="http://schemas.openxmlformats.org/markup-compatibility/2006">
              <mc:Choice xmlns:v="urn:schemas-microsoft-com:vml" Requires="v">
                <p:oleObj spid="_x0000_s15530" name="Equation" r:id="rId3" imgW="1511280" imgH="431640" progId="Equation.3">
                  <p:embed/>
                </p:oleObj>
              </mc:Choice>
              <mc:Fallback>
                <p:oleObj name="Equation" r:id="rId3" imgW="1511280" imgH="431640" progId="Equation.3">
                  <p:embed/>
                  <p:pic>
                    <p:nvPicPr>
                      <p:cNvPr id="0" name=""/>
                      <p:cNvPicPr/>
                      <p:nvPr/>
                    </p:nvPicPr>
                    <p:blipFill>
                      <a:blip r:embed="rId4"/>
                      <a:stretch>
                        <a:fillRect/>
                      </a:stretch>
                    </p:blipFill>
                    <p:spPr>
                      <a:xfrm>
                        <a:off x="381000" y="3088391"/>
                        <a:ext cx="4651375" cy="1328737"/>
                      </a:xfrm>
                      <a:prstGeom prst="rect">
                        <a:avLst/>
                      </a:prstGeom>
                      <a:solidFill>
                        <a:srgbClr val="FFFF00"/>
                      </a:solidFill>
                    </p:spPr>
                  </p:pic>
                </p:oleObj>
              </mc:Fallback>
            </mc:AlternateContent>
          </a:graphicData>
        </a:graphic>
      </p:graphicFrame>
      <p:sp>
        <p:nvSpPr>
          <p:cNvPr id="6" name="TextBox 5"/>
          <p:cNvSpPr txBox="1"/>
          <p:nvPr/>
        </p:nvSpPr>
        <p:spPr>
          <a:xfrm>
            <a:off x="381000" y="4755701"/>
            <a:ext cx="8305800" cy="1384995"/>
          </a:xfrm>
          <a:prstGeom prst="rect">
            <a:avLst/>
          </a:prstGeom>
          <a:solidFill>
            <a:schemeClr val="accent3">
              <a:lumMod val="20000"/>
              <a:lumOff val="80000"/>
            </a:schemeClr>
          </a:solidFill>
        </p:spPr>
        <p:txBody>
          <a:bodyPr wrap="square" rtlCol="0">
            <a:spAutoFit/>
          </a:bodyPr>
          <a:lstStyle/>
          <a:p>
            <a:r>
              <a:rPr lang="en-US" sz="2800" b="1" dirty="0">
                <a:solidFill>
                  <a:srgbClr val="0000FF"/>
                </a:solidFill>
              </a:rPr>
              <a:t>With 90% confidence, we can estimate that for each </a:t>
            </a:r>
            <a:r>
              <a:rPr lang="en-US" sz="2800" b="1" dirty="0">
                <a:solidFill>
                  <a:srgbClr val="FF0000"/>
                </a:solidFill>
              </a:rPr>
              <a:t>additional inch in arm span</a:t>
            </a:r>
            <a:r>
              <a:rPr lang="en-US" sz="2800" b="1" dirty="0">
                <a:solidFill>
                  <a:srgbClr val="0000FF"/>
                </a:solidFill>
              </a:rPr>
              <a:t>, the predicted height will increase on average between </a:t>
            </a:r>
            <a:r>
              <a:rPr lang="en-US" sz="2800" b="1" dirty="0">
                <a:solidFill>
                  <a:srgbClr val="FF0000"/>
                </a:solidFill>
              </a:rPr>
              <a:t>0.7001 to 0.9807 inches</a:t>
            </a:r>
            <a:r>
              <a:rPr lang="en-US" sz="2800" b="1" dirty="0">
                <a:solidFill>
                  <a:srgbClr val="0000FF"/>
                </a:solidFill>
              </a:rPr>
              <a:t>.</a:t>
            </a:r>
          </a:p>
        </p:txBody>
      </p:sp>
      <p:sp>
        <p:nvSpPr>
          <p:cNvPr id="7" name="TextBox 6"/>
          <p:cNvSpPr txBox="1"/>
          <p:nvPr/>
        </p:nvSpPr>
        <p:spPr>
          <a:xfrm flipH="1">
            <a:off x="5410200" y="3088391"/>
            <a:ext cx="2752725" cy="1569660"/>
          </a:xfrm>
          <a:prstGeom prst="rect">
            <a:avLst/>
          </a:prstGeom>
          <a:solidFill>
            <a:srgbClr val="66FFFF"/>
          </a:solidFill>
        </p:spPr>
        <p:txBody>
          <a:bodyPr wrap="square" rtlCol="0">
            <a:spAutoFit/>
          </a:bodyPr>
          <a:lstStyle/>
          <a:p>
            <a:pPr algn="ctr"/>
            <a:r>
              <a:rPr lang="en-US" sz="3200" b="1" dirty="0">
                <a:solidFill>
                  <a:srgbClr val="7030A0"/>
                </a:solidFill>
              </a:rPr>
              <a:t>Interpret in context of </a:t>
            </a:r>
            <a:r>
              <a:rPr lang="en-US" sz="3200" b="1" dirty="0">
                <a:solidFill>
                  <a:srgbClr val="FF0000"/>
                </a:solidFill>
              </a:rPr>
              <a:t>SLOPE</a:t>
            </a: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04800"/>
            <a:ext cx="6325040" cy="2412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0DB79CCB-31CD-4519-9EAC-65C4500B2164}"/>
              </a:ext>
            </a:extLst>
          </p:cNvPr>
          <p:cNvSpPr txBox="1"/>
          <p:nvPr/>
        </p:nvSpPr>
        <p:spPr>
          <a:xfrm>
            <a:off x="5109306" y="2783263"/>
            <a:ext cx="3354512" cy="1938992"/>
          </a:xfrm>
          <a:prstGeom prst="rect">
            <a:avLst/>
          </a:prstGeom>
          <a:solidFill>
            <a:schemeClr val="accent3">
              <a:lumMod val="60000"/>
              <a:lumOff val="40000"/>
            </a:schemeClr>
          </a:solidFill>
        </p:spPr>
        <p:txBody>
          <a:bodyPr wrap="square" rtlCol="0">
            <a:spAutoFit/>
          </a:bodyPr>
          <a:lstStyle/>
          <a:p>
            <a:r>
              <a:rPr lang="en-US" sz="2400" b="1" dirty="0">
                <a:solidFill>
                  <a:srgbClr val="FF0000"/>
                </a:solidFill>
              </a:rPr>
              <a:t>Calculate “long-hand”. No Conf Int for Slope/Regression function on your calculator.</a:t>
            </a:r>
          </a:p>
        </p:txBody>
      </p:sp>
    </p:spTree>
    <p:extLst>
      <p:ext uri="{BB962C8B-B14F-4D97-AF65-F5344CB8AC3E}">
        <p14:creationId xmlns:p14="http://schemas.microsoft.com/office/powerpoint/2010/main" val="157698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xit" presetSubtype="21" fill="hold" grpId="1" nodeType="clickEffect">
                                  <p:stCondLst>
                                    <p:cond delay="0"/>
                                  </p:stCondLst>
                                  <p:childTnLst>
                                    <p:animEffect transition="out" filter="barn(inVertical)">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animBg="1"/>
      <p:bldP spid="2"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270" y="106323"/>
            <a:ext cx="8229600" cy="1384995"/>
          </a:xfrm>
          <a:prstGeom prst="rect">
            <a:avLst/>
          </a:prstGeom>
        </p:spPr>
        <p:txBody>
          <a:bodyPr wrap="square">
            <a:spAutoFit/>
          </a:bodyPr>
          <a:lstStyle/>
          <a:p>
            <a:r>
              <a:rPr lang="en-US" sz="2800" dirty="0">
                <a:effectLst/>
                <a:latin typeface="Comic Sans MS"/>
                <a:ea typeface="Times New Roman"/>
              </a:rPr>
              <a:t>Ex 4  Find a </a:t>
            </a:r>
            <a:r>
              <a:rPr lang="en-US" sz="2800" dirty="0">
                <a:solidFill>
                  <a:srgbClr val="FF0000"/>
                </a:solidFill>
                <a:effectLst/>
                <a:latin typeface="Comic Sans MS"/>
                <a:ea typeface="Times New Roman"/>
              </a:rPr>
              <a:t>95% confidence interval</a:t>
            </a:r>
            <a:r>
              <a:rPr lang="en-US" sz="2800" dirty="0">
                <a:effectLst/>
                <a:latin typeface="Comic Sans MS"/>
                <a:ea typeface="Times New Roman"/>
              </a:rPr>
              <a:t> for the slope of the true regression line for the </a:t>
            </a:r>
            <a:r>
              <a:rPr lang="en-US" sz="2800" dirty="0">
                <a:solidFill>
                  <a:srgbClr val="0000FF"/>
                </a:solidFill>
                <a:effectLst/>
                <a:latin typeface="Comic Sans MS"/>
                <a:ea typeface="Times New Roman"/>
              </a:rPr>
              <a:t>age</a:t>
            </a:r>
            <a:r>
              <a:rPr lang="en-US" sz="2800" dirty="0">
                <a:effectLst/>
                <a:latin typeface="Comic Sans MS"/>
                <a:ea typeface="Times New Roman"/>
              </a:rPr>
              <a:t> and </a:t>
            </a:r>
            <a:r>
              <a:rPr lang="en-US" sz="2800" dirty="0">
                <a:solidFill>
                  <a:srgbClr val="0000FF"/>
                </a:solidFill>
                <a:effectLst/>
                <a:latin typeface="Comic Sans MS"/>
                <a:ea typeface="Times New Roman"/>
              </a:rPr>
              <a:t>range of motion </a:t>
            </a:r>
            <a:r>
              <a:rPr lang="en-US" sz="2800" dirty="0">
                <a:effectLst/>
                <a:latin typeface="Comic Sans MS"/>
                <a:ea typeface="Times New Roman"/>
              </a:rPr>
              <a:t>problem.</a:t>
            </a:r>
            <a:endParaRPr lang="en-US" sz="2800" dirty="0">
              <a:effectLst/>
              <a:latin typeface="Times New Roman"/>
              <a:ea typeface="Times New Roman"/>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2890" y="1491318"/>
            <a:ext cx="4545537" cy="2734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55270" y="4571792"/>
            <a:ext cx="1066800" cy="523220"/>
          </a:xfrm>
          <a:prstGeom prst="rect">
            <a:avLst/>
          </a:prstGeom>
          <a:noFill/>
        </p:spPr>
        <p:txBody>
          <a:bodyPr wrap="square" rtlCol="0">
            <a:spAutoFit/>
          </a:bodyPr>
          <a:lstStyle/>
          <a:p>
            <a:r>
              <a:rPr lang="en-US" sz="2800" dirty="0"/>
              <a:t>State: </a:t>
            </a:r>
          </a:p>
        </p:txBody>
      </p:sp>
      <p:sp>
        <p:nvSpPr>
          <p:cNvPr id="7" name="TextBox 6"/>
          <p:cNvSpPr txBox="1"/>
          <p:nvPr/>
        </p:nvSpPr>
        <p:spPr>
          <a:xfrm>
            <a:off x="1466105" y="4343400"/>
            <a:ext cx="7186612" cy="1384995"/>
          </a:xfrm>
          <a:prstGeom prst="rect">
            <a:avLst/>
          </a:prstGeom>
          <a:noFill/>
        </p:spPr>
        <p:txBody>
          <a:bodyPr wrap="square" rtlCol="0">
            <a:spAutoFit/>
          </a:bodyPr>
          <a:lstStyle/>
          <a:p>
            <a:r>
              <a:rPr lang="en-US" sz="2800" dirty="0"/>
              <a:t>We will create a </a:t>
            </a:r>
            <a:r>
              <a:rPr lang="en-US" sz="2800" dirty="0">
                <a:solidFill>
                  <a:srgbClr val="FF0000"/>
                </a:solidFill>
              </a:rPr>
              <a:t>95% confidence interval </a:t>
            </a:r>
            <a:r>
              <a:rPr lang="en-US" sz="2800" dirty="0"/>
              <a:t>to </a:t>
            </a:r>
            <a:r>
              <a:rPr lang="en-US" sz="2800" dirty="0">
                <a:solidFill>
                  <a:srgbClr val="FF0000"/>
                </a:solidFill>
              </a:rPr>
              <a:t>estimate</a:t>
            </a:r>
            <a:r>
              <a:rPr lang="en-US" sz="2800" dirty="0"/>
              <a:t> the </a:t>
            </a:r>
            <a:r>
              <a:rPr lang="en-US" sz="2800" dirty="0">
                <a:solidFill>
                  <a:srgbClr val="FF0000"/>
                </a:solidFill>
              </a:rPr>
              <a:t>true slope of the regression line </a:t>
            </a:r>
            <a:r>
              <a:rPr lang="en-US" sz="2800" dirty="0"/>
              <a:t>for </a:t>
            </a:r>
            <a:r>
              <a:rPr lang="en-US" sz="2800" dirty="0">
                <a:solidFill>
                  <a:srgbClr val="FF0000"/>
                </a:solidFill>
              </a:rPr>
              <a:t>predicted range of motion </a:t>
            </a:r>
            <a:r>
              <a:rPr lang="en-US" sz="2800" dirty="0"/>
              <a:t>versus </a:t>
            </a:r>
            <a:r>
              <a:rPr lang="en-US" sz="2800" dirty="0">
                <a:solidFill>
                  <a:srgbClr val="FF0000"/>
                </a:solidFill>
              </a:rPr>
              <a:t>age in years</a:t>
            </a:r>
            <a:r>
              <a:rPr lang="en-US" sz="2800" dirty="0"/>
              <a:t>.</a:t>
            </a:r>
          </a:p>
        </p:txBody>
      </p:sp>
      <p:sp>
        <p:nvSpPr>
          <p:cNvPr id="8" name="TextBox 7"/>
          <p:cNvSpPr txBox="1"/>
          <p:nvPr/>
        </p:nvSpPr>
        <p:spPr>
          <a:xfrm>
            <a:off x="381000" y="5799658"/>
            <a:ext cx="1066800" cy="523220"/>
          </a:xfrm>
          <a:prstGeom prst="rect">
            <a:avLst/>
          </a:prstGeom>
          <a:noFill/>
        </p:spPr>
        <p:txBody>
          <a:bodyPr wrap="square" rtlCol="0">
            <a:spAutoFit/>
          </a:bodyPr>
          <a:lstStyle/>
          <a:p>
            <a:r>
              <a:rPr lang="en-US" sz="2800" dirty="0"/>
              <a:t>Plan: </a:t>
            </a:r>
          </a:p>
        </p:txBody>
      </p:sp>
      <p:sp>
        <p:nvSpPr>
          <p:cNvPr id="9" name="TextBox 8"/>
          <p:cNvSpPr txBox="1"/>
          <p:nvPr/>
        </p:nvSpPr>
        <p:spPr>
          <a:xfrm>
            <a:off x="1492775" y="5755903"/>
            <a:ext cx="7315200" cy="954107"/>
          </a:xfrm>
          <a:prstGeom prst="rect">
            <a:avLst/>
          </a:prstGeom>
          <a:noFill/>
        </p:spPr>
        <p:txBody>
          <a:bodyPr wrap="square" rtlCol="0">
            <a:spAutoFit/>
          </a:bodyPr>
          <a:lstStyle/>
          <a:p>
            <a:r>
              <a:rPr lang="en-US" sz="2800" b="1" dirty="0">
                <a:solidFill>
                  <a:srgbClr val="FF0000"/>
                </a:solidFill>
                <a:latin typeface="Times New Roman"/>
                <a:ea typeface="Times New Roman"/>
                <a:sym typeface="Symbol"/>
              </a:rPr>
              <a:t></a:t>
            </a:r>
            <a:r>
              <a:rPr lang="en-US" sz="2800" dirty="0">
                <a:latin typeface="Times New Roman"/>
                <a:ea typeface="Times New Roman"/>
                <a:sym typeface="Symbol"/>
              </a:rPr>
              <a:t> =  </a:t>
            </a:r>
            <a:r>
              <a:rPr lang="en-US" sz="2800" dirty="0">
                <a:solidFill>
                  <a:srgbClr val="FF0000"/>
                </a:solidFill>
              </a:rPr>
              <a:t>true slope of the regression line </a:t>
            </a:r>
            <a:r>
              <a:rPr lang="en-US" sz="2800" dirty="0"/>
              <a:t>for </a:t>
            </a:r>
            <a:r>
              <a:rPr lang="en-US" sz="2800" dirty="0">
                <a:solidFill>
                  <a:srgbClr val="FF0000"/>
                </a:solidFill>
              </a:rPr>
              <a:t>predicted range of motion </a:t>
            </a:r>
            <a:r>
              <a:rPr lang="en-US" sz="2800" dirty="0"/>
              <a:t>versus </a:t>
            </a:r>
            <a:r>
              <a:rPr lang="en-US" sz="2800" dirty="0">
                <a:solidFill>
                  <a:srgbClr val="FF0000"/>
                </a:solidFill>
              </a:rPr>
              <a:t>age in years</a:t>
            </a:r>
            <a:endParaRPr lang="en-US" sz="2800" dirty="0"/>
          </a:p>
        </p:txBody>
      </p:sp>
    </p:spTree>
    <p:extLst>
      <p:ext uri="{BB962C8B-B14F-4D97-AF65-F5344CB8AC3E}">
        <p14:creationId xmlns:p14="http://schemas.microsoft.com/office/powerpoint/2010/main" val="316763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60252"/>
            <a:ext cx="8839200" cy="1938992"/>
          </a:xfrm>
          <a:prstGeom prst="rect">
            <a:avLst/>
          </a:prstGeom>
        </p:spPr>
        <p:txBody>
          <a:bodyPr wrap="square">
            <a:spAutoFit/>
          </a:bodyPr>
          <a:lstStyle/>
          <a:p>
            <a:pPr algn="ctr"/>
            <a:r>
              <a:rPr lang="en-US" sz="4000" dirty="0">
                <a:solidFill>
                  <a:srgbClr val="0000FF"/>
                </a:solidFill>
                <a:effectLst/>
                <a:latin typeface="Comic Sans MS"/>
                <a:ea typeface="Times New Roman"/>
              </a:rPr>
              <a:t>AP STAT</a:t>
            </a:r>
            <a:endParaRPr lang="en-US" sz="4000" dirty="0">
              <a:effectLst/>
              <a:latin typeface="Times New Roman"/>
              <a:ea typeface="Times New Roman"/>
            </a:endParaRPr>
          </a:p>
          <a:p>
            <a:pPr algn="ctr"/>
            <a:r>
              <a:rPr lang="en-US" sz="4000" dirty="0">
                <a:solidFill>
                  <a:srgbClr val="00B050"/>
                </a:solidFill>
                <a:effectLst/>
                <a:latin typeface="Comic Sans MS"/>
                <a:ea typeface="Times New Roman"/>
              </a:rPr>
              <a:t>Ch. 15: Inference for Regression Part I</a:t>
            </a:r>
            <a:endParaRPr lang="en-US" sz="4000" dirty="0">
              <a:effectLst/>
              <a:latin typeface="Times New Roman"/>
              <a:ea typeface="Times New Roman"/>
            </a:endParaRPr>
          </a:p>
        </p:txBody>
      </p:sp>
      <p:sp>
        <p:nvSpPr>
          <p:cNvPr id="3" name="Rectangle 2"/>
          <p:cNvSpPr/>
          <p:nvPr/>
        </p:nvSpPr>
        <p:spPr>
          <a:xfrm>
            <a:off x="457200" y="2967335"/>
            <a:ext cx="8305800" cy="1754326"/>
          </a:xfrm>
          <a:prstGeom prst="rect">
            <a:avLst/>
          </a:prstGeom>
        </p:spPr>
        <p:txBody>
          <a:bodyPr wrap="square">
            <a:spAutoFit/>
          </a:bodyPr>
          <a:lstStyle/>
          <a:p>
            <a:r>
              <a:rPr lang="en-US" sz="3600" b="1" dirty="0">
                <a:solidFill>
                  <a:srgbClr val="0070C0"/>
                </a:solidFill>
                <a:effectLst/>
                <a:latin typeface="Comic Sans MS"/>
                <a:ea typeface="Times New Roman"/>
              </a:rPr>
              <a:t>EQ</a:t>
            </a:r>
            <a:r>
              <a:rPr lang="en-US" sz="3600" dirty="0">
                <a:effectLst/>
                <a:latin typeface="Comic Sans MS"/>
                <a:ea typeface="Times New Roman"/>
              </a:rPr>
              <a:t>:  How do you determine if there is a </a:t>
            </a:r>
            <a:r>
              <a:rPr lang="en-US" sz="3600" b="1" dirty="0">
                <a:solidFill>
                  <a:srgbClr val="7030A0"/>
                </a:solidFill>
                <a:effectLst/>
                <a:latin typeface="Comic Sans MS"/>
                <a:ea typeface="Times New Roman"/>
              </a:rPr>
              <a:t>significant relationship</a:t>
            </a:r>
            <a:r>
              <a:rPr lang="en-US" sz="3600" b="1" dirty="0">
                <a:effectLst/>
                <a:latin typeface="Comic Sans MS"/>
                <a:ea typeface="Times New Roman"/>
              </a:rPr>
              <a:t> </a:t>
            </a:r>
            <a:r>
              <a:rPr lang="en-US" sz="3600" dirty="0">
                <a:effectLst/>
                <a:latin typeface="Comic Sans MS"/>
                <a:ea typeface="Times New Roman"/>
              </a:rPr>
              <a:t>between </a:t>
            </a:r>
            <a:r>
              <a:rPr lang="en-US" sz="3600" b="1" dirty="0">
                <a:solidFill>
                  <a:srgbClr val="FF0000"/>
                </a:solidFill>
                <a:effectLst/>
                <a:latin typeface="Comic Sans MS"/>
                <a:ea typeface="Times New Roman"/>
              </a:rPr>
              <a:t>Y</a:t>
            </a:r>
            <a:r>
              <a:rPr lang="en-US" sz="3600" dirty="0">
                <a:solidFill>
                  <a:srgbClr val="FF0000"/>
                </a:solidFill>
                <a:effectLst/>
                <a:latin typeface="Comic Sans MS"/>
                <a:ea typeface="Times New Roman"/>
              </a:rPr>
              <a:t> </a:t>
            </a:r>
            <a:r>
              <a:rPr lang="en-US" sz="3600" dirty="0">
                <a:effectLst/>
                <a:latin typeface="Comic Sans MS"/>
                <a:ea typeface="Times New Roman"/>
              </a:rPr>
              <a:t>and </a:t>
            </a:r>
            <a:r>
              <a:rPr lang="en-US" sz="3600" b="1" dirty="0">
                <a:solidFill>
                  <a:srgbClr val="FF0000"/>
                </a:solidFill>
                <a:effectLst/>
                <a:latin typeface="Comic Sans MS"/>
                <a:ea typeface="Times New Roman"/>
              </a:rPr>
              <a:t>X</a:t>
            </a:r>
            <a:r>
              <a:rPr lang="en-US" sz="3600" b="1" dirty="0">
                <a:effectLst/>
                <a:latin typeface="Comic Sans MS"/>
                <a:ea typeface="Times New Roman"/>
              </a:rPr>
              <a:t> </a:t>
            </a:r>
            <a:r>
              <a:rPr lang="en-US" sz="3600" dirty="0">
                <a:effectLst/>
                <a:latin typeface="Comic Sans MS"/>
                <a:ea typeface="Times New Roman"/>
              </a:rPr>
              <a:t>in a </a:t>
            </a:r>
            <a:r>
              <a:rPr lang="en-US" sz="3600" b="1" dirty="0">
                <a:solidFill>
                  <a:srgbClr val="0000FF"/>
                </a:solidFill>
                <a:effectLst/>
                <a:latin typeface="Komika Axis"/>
                <a:ea typeface="Times New Roman"/>
              </a:rPr>
              <a:t>LSRL</a:t>
            </a:r>
            <a:r>
              <a:rPr lang="en-US" sz="3600" dirty="0">
                <a:effectLst/>
                <a:latin typeface="Comic Sans MS"/>
                <a:ea typeface="Times New Roman"/>
              </a:rPr>
              <a:t>? </a:t>
            </a:r>
            <a:endParaRPr lang="en-US" sz="3600" dirty="0">
              <a:effectLst/>
              <a:latin typeface="Times New Roman"/>
              <a:ea typeface="Times New Roman"/>
            </a:endParaRPr>
          </a:p>
        </p:txBody>
      </p:sp>
    </p:spTree>
    <p:extLst>
      <p:ext uri="{BB962C8B-B14F-4D97-AF65-F5344CB8AC3E}">
        <p14:creationId xmlns:p14="http://schemas.microsoft.com/office/powerpoint/2010/main" val="1686506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81000" y="2247293"/>
            <a:ext cx="7305675" cy="2686050"/>
          </a:xfrm>
          <a:prstGeom prst="rect">
            <a:avLst/>
          </a:prstGeom>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75583"/>
            <a:ext cx="4343400" cy="2613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1" name="Object 10"/>
          <p:cNvGraphicFramePr>
            <a:graphicFrameLocks noChangeAspect="1"/>
          </p:cNvGraphicFramePr>
          <p:nvPr>
            <p:extLst>
              <p:ext uri="{D42A27DB-BD31-4B8C-83A1-F6EECF244321}">
                <p14:modId xmlns:p14="http://schemas.microsoft.com/office/powerpoint/2010/main" val="1647744934"/>
              </p:ext>
            </p:extLst>
          </p:nvPr>
        </p:nvGraphicFramePr>
        <p:xfrm>
          <a:off x="1565032" y="5537809"/>
          <a:ext cx="3657600" cy="1080654"/>
        </p:xfrm>
        <a:graphic>
          <a:graphicData uri="http://schemas.openxmlformats.org/presentationml/2006/ole">
            <mc:AlternateContent xmlns:mc="http://schemas.openxmlformats.org/markup-compatibility/2006">
              <mc:Choice xmlns:v="urn:schemas-microsoft-com:vml" Requires="v">
                <p:oleObj spid="_x0000_s18545" name="Equation" r:id="rId5" imgW="1676160" imgH="495000" progId="Equation.3">
                  <p:embed/>
                </p:oleObj>
              </mc:Choice>
              <mc:Fallback>
                <p:oleObj name="Equation" r:id="rId5" imgW="1676160" imgH="495000" progId="Equation.3">
                  <p:embed/>
                  <p:pic>
                    <p:nvPicPr>
                      <p:cNvPr id="0" name=""/>
                      <p:cNvPicPr/>
                      <p:nvPr/>
                    </p:nvPicPr>
                    <p:blipFill>
                      <a:blip r:embed="rId6"/>
                      <a:stretch>
                        <a:fillRect/>
                      </a:stretch>
                    </p:blipFill>
                    <p:spPr>
                      <a:xfrm>
                        <a:off x="1565032" y="5537809"/>
                        <a:ext cx="3657600" cy="1080654"/>
                      </a:xfrm>
                      <a:prstGeom prst="rect">
                        <a:avLst/>
                      </a:prstGeom>
                      <a:solidFill>
                        <a:srgbClr val="FFFF00"/>
                      </a:solidFill>
                    </p:spPr>
                  </p:pic>
                </p:oleObj>
              </mc:Fallback>
            </mc:AlternateContent>
          </a:graphicData>
        </a:graphic>
      </p:graphicFrame>
      <p:pic>
        <p:nvPicPr>
          <p:cNvPr id="4" name="Picture 3"/>
          <p:cNvPicPr>
            <a:picLocks noChangeAspect="1"/>
          </p:cNvPicPr>
          <p:nvPr/>
        </p:nvPicPr>
        <p:blipFill>
          <a:blip r:embed="rId7"/>
          <a:stretch>
            <a:fillRect/>
          </a:stretch>
        </p:blipFill>
        <p:spPr>
          <a:xfrm>
            <a:off x="609599" y="4724400"/>
            <a:ext cx="4613033" cy="813409"/>
          </a:xfrm>
          <a:prstGeom prst="rect">
            <a:avLst/>
          </a:prstGeom>
        </p:spPr>
      </p:pic>
    </p:spTree>
    <p:extLst>
      <p:ext uri="{BB962C8B-B14F-4D97-AF65-F5344CB8AC3E}">
        <p14:creationId xmlns:p14="http://schemas.microsoft.com/office/powerpoint/2010/main" val="292925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541715776"/>
              </p:ext>
            </p:extLst>
          </p:nvPr>
        </p:nvGraphicFramePr>
        <p:xfrm>
          <a:off x="361244" y="3204210"/>
          <a:ext cx="4384433" cy="1295400"/>
        </p:xfrm>
        <a:graphic>
          <a:graphicData uri="http://schemas.openxmlformats.org/presentationml/2006/ole">
            <mc:AlternateContent xmlns:mc="http://schemas.openxmlformats.org/markup-compatibility/2006">
              <mc:Choice xmlns:v="urn:schemas-microsoft-com:vml" Requires="v">
                <p:oleObj spid="_x0000_s16551" name="Equation" r:id="rId3" imgW="1676160" imgH="495000" progId="Equation.3">
                  <p:embed/>
                </p:oleObj>
              </mc:Choice>
              <mc:Fallback>
                <p:oleObj name="Equation" r:id="rId3" imgW="1676160" imgH="495000" progId="Equation.3">
                  <p:embed/>
                  <p:pic>
                    <p:nvPicPr>
                      <p:cNvPr id="0" name=""/>
                      <p:cNvPicPr/>
                      <p:nvPr/>
                    </p:nvPicPr>
                    <p:blipFill>
                      <a:blip r:embed="rId4"/>
                      <a:stretch>
                        <a:fillRect/>
                      </a:stretch>
                    </p:blipFill>
                    <p:spPr>
                      <a:xfrm>
                        <a:off x="361244" y="3204210"/>
                        <a:ext cx="4384433" cy="1295400"/>
                      </a:xfrm>
                      <a:prstGeom prst="rect">
                        <a:avLst/>
                      </a:prstGeom>
                      <a:solidFill>
                        <a:srgbClr val="FFFF00"/>
                      </a:solidFill>
                    </p:spPr>
                  </p:pic>
                </p:oleObj>
              </mc:Fallback>
            </mc:AlternateContent>
          </a:graphicData>
        </a:graphic>
      </p:graphicFrame>
      <p:sp>
        <p:nvSpPr>
          <p:cNvPr id="5" name="TextBox 4"/>
          <p:cNvSpPr txBox="1"/>
          <p:nvPr/>
        </p:nvSpPr>
        <p:spPr>
          <a:xfrm>
            <a:off x="361244" y="4800600"/>
            <a:ext cx="8305800" cy="1384995"/>
          </a:xfrm>
          <a:prstGeom prst="rect">
            <a:avLst/>
          </a:prstGeom>
          <a:solidFill>
            <a:schemeClr val="accent3">
              <a:lumMod val="20000"/>
              <a:lumOff val="80000"/>
            </a:schemeClr>
          </a:solidFill>
        </p:spPr>
        <p:txBody>
          <a:bodyPr wrap="square" rtlCol="0">
            <a:spAutoFit/>
          </a:bodyPr>
          <a:lstStyle/>
          <a:p>
            <a:r>
              <a:rPr lang="en-US" sz="2800" b="1" dirty="0">
                <a:solidFill>
                  <a:srgbClr val="0000FF"/>
                </a:solidFill>
              </a:rPr>
              <a:t>We are 95% confident for each additional year in age, the predicted range of motion will increase on average </a:t>
            </a:r>
            <a:r>
              <a:rPr lang="en-US" sz="2800" b="1" dirty="0">
                <a:solidFill>
                  <a:srgbClr val="FF0000"/>
                </a:solidFill>
              </a:rPr>
              <a:t>-</a:t>
            </a:r>
            <a:r>
              <a:rPr lang="en-US" sz="2800" b="1" dirty="0">
                <a:solidFill>
                  <a:srgbClr val="FF0066"/>
                </a:solidFill>
              </a:rPr>
              <a:t>0.0415 to 1.7835 degrees</a:t>
            </a:r>
            <a:r>
              <a:rPr lang="en-US" sz="2800" b="1" dirty="0">
                <a:solidFill>
                  <a:srgbClr val="0000FF"/>
                </a:solidFill>
              </a:rPr>
              <a:t>.</a:t>
            </a:r>
          </a:p>
        </p:txBody>
      </p:sp>
      <p:sp>
        <p:nvSpPr>
          <p:cNvPr id="6" name="TextBox 5"/>
          <p:cNvSpPr txBox="1"/>
          <p:nvPr/>
        </p:nvSpPr>
        <p:spPr>
          <a:xfrm flipH="1">
            <a:off x="5486400" y="3008216"/>
            <a:ext cx="2752725" cy="1569660"/>
          </a:xfrm>
          <a:prstGeom prst="rect">
            <a:avLst/>
          </a:prstGeom>
          <a:solidFill>
            <a:srgbClr val="66FFFF"/>
          </a:solidFill>
        </p:spPr>
        <p:txBody>
          <a:bodyPr wrap="square" rtlCol="0">
            <a:spAutoFit/>
          </a:bodyPr>
          <a:lstStyle/>
          <a:p>
            <a:pPr algn="ctr"/>
            <a:r>
              <a:rPr lang="en-US" sz="3200" b="1" dirty="0">
                <a:solidFill>
                  <a:srgbClr val="7030A0"/>
                </a:solidFill>
              </a:rPr>
              <a:t>Interpret in context of </a:t>
            </a:r>
            <a:r>
              <a:rPr lang="en-US" sz="3200" b="1" dirty="0">
                <a:solidFill>
                  <a:srgbClr val="FF0000"/>
                </a:solidFill>
              </a:rPr>
              <a:t>SLOPE</a:t>
            </a:r>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9127" y="168286"/>
            <a:ext cx="4545537" cy="2734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997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8258992" cy="646331"/>
          </a:xfrm>
          <a:prstGeom prst="rect">
            <a:avLst/>
          </a:prstGeom>
        </p:spPr>
        <p:txBody>
          <a:bodyPr wrap="none">
            <a:spAutoFit/>
          </a:bodyPr>
          <a:lstStyle/>
          <a:p>
            <a:pPr marL="342900" marR="0" lvl="0" indent="-342900">
              <a:spcBef>
                <a:spcPts val="0"/>
              </a:spcBef>
              <a:spcAft>
                <a:spcPts val="0"/>
              </a:spcAft>
              <a:buFont typeface="Wingdings"/>
              <a:buChar char=""/>
            </a:pPr>
            <a:r>
              <a:rPr lang="en-US" sz="3600" dirty="0">
                <a:solidFill>
                  <a:srgbClr val="FF0000"/>
                </a:solidFill>
                <a:effectLst/>
                <a:latin typeface="Comic Sans MS"/>
                <a:ea typeface="Times New Roman"/>
              </a:rPr>
              <a:t>Assignment  p. 901  #8(a, b, d)   #9</a:t>
            </a:r>
            <a:endParaRPr lang="en-US" sz="3600" dirty="0">
              <a:effectLst/>
              <a:latin typeface="Times New Roman"/>
              <a:ea typeface="Times New Roman"/>
            </a:endParaRPr>
          </a:p>
        </p:txBody>
      </p:sp>
      <p:pic>
        <p:nvPicPr>
          <p:cNvPr id="5" name="Picture 4">
            <a:extLst>
              <a:ext uri="{FF2B5EF4-FFF2-40B4-BE49-F238E27FC236}">
                <a16:creationId xmlns:a16="http://schemas.microsoft.com/office/drawing/2014/main" id="{DC50104F-057D-4418-9154-8F6575677929}"/>
              </a:ext>
            </a:extLst>
          </p:cNvPr>
          <p:cNvPicPr>
            <a:picLocks noChangeAspect="1"/>
          </p:cNvPicPr>
          <p:nvPr/>
        </p:nvPicPr>
        <p:blipFill>
          <a:blip r:embed="rId2"/>
          <a:stretch>
            <a:fillRect/>
          </a:stretch>
        </p:blipFill>
        <p:spPr>
          <a:xfrm>
            <a:off x="0" y="2029378"/>
            <a:ext cx="8839200" cy="1456364"/>
          </a:xfrm>
          <a:prstGeom prst="rect">
            <a:avLst/>
          </a:prstGeom>
        </p:spPr>
      </p:pic>
      <p:pic>
        <p:nvPicPr>
          <p:cNvPr id="6" name="Picture 5">
            <a:extLst>
              <a:ext uri="{FF2B5EF4-FFF2-40B4-BE49-F238E27FC236}">
                <a16:creationId xmlns:a16="http://schemas.microsoft.com/office/drawing/2014/main" id="{81226415-D4C8-4AAD-BCC8-C2B5FE17C2E9}"/>
              </a:ext>
            </a:extLst>
          </p:cNvPr>
          <p:cNvPicPr>
            <a:picLocks noChangeAspect="1"/>
          </p:cNvPicPr>
          <p:nvPr/>
        </p:nvPicPr>
        <p:blipFill>
          <a:blip r:embed="rId3"/>
          <a:stretch>
            <a:fillRect/>
          </a:stretch>
        </p:blipFill>
        <p:spPr>
          <a:xfrm>
            <a:off x="-65926" y="2895600"/>
            <a:ext cx="8752152" cy="1609485"/>
          </a:xfrm>
          <a:prstGeom prst="rect">
            <a:avLst/>
          </a:prstGeom>
        </p:spPr>
      </p:pic>
    </p:spTree>
    <p:extLst>
      <p:ext uri="{BB962C8B-B14F-4D97-AF65-F5344CB8AC3E}">
        <p14:creationId xmlns:p14="http://schemas.microsoft.com/office/powerpoint/2010/main" val="4168375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6805" y="192374"/>
            <a:ext cx="8382000" cy="1486625"/>
          </a:xfrm>
          <a:prstGeom prst="rect">
            <a:avLst/>
          </a:prstGeom>
        </p:spPr>
        <p:txBody>
          <a:bodyPr wrap="square">
            <a:spAutoFit/>
          </a:bodyPr>
          <a:lstStyle/>
          <a:p>
            <a:pPr>
              <a:lnSpc>
                <a:spcPct val="150000"/>
              </a:lnSpc>
            </a:pPr>
            <a:r>
              <a:rPr lang="en-US" sz="3200" dirty="0">
                <a:effectLst/>
                <a:highlight>
                  <a:srgbClr val="FFFF00"/>
                </a:highlight>
                <a:latin typeface="Comic Sans MS"/>
                <a:ea typeface="Times New Roman"/>
              </a:rPr>
              <a:t>RECALL SOME (REALLY) </a:t>
            </a:r>
            <a:r>
              <a:rPr lang="en-US" sz="3200" dirty="0">
                <a:solidFill>
                  <a:srgbClr val="FF0000"/>
                </a:solidFill>
                <a:effectLst/>
                <a:highlight>
                  <a:srgbClr val="FFFF00"/>
                </a:highlight>
                <a:latin typeface="Comic Sans MS"/>
                <a:ea typeface="Times New Roman"/>
              </a:rPr>
              <a:t>OLD STUFF</a:t>
            </a:r>
            <a:r>
              <a:rPr lang="en-US" sz="3200" dirty="0">
                <a:effectLst/>
                <a:latin typeface="Comic Sans MS"/>
                <a:ea typeface="Times New Roman"/>
              </a:rPr>
              <a:t>:   </a:t>
            </a:r>
          </a:p>
          <a:p>
            <a:pPr>
              <a:lnSpc>
                <a:spcPct val="150000"/>
              </a:lnSpc>
            </a:pPr>
            <a:r>
              <a:rPr lang="en-US" sz="3200" dirty="0">
                <a:solidFill>
                  <a:srgbClr val="FF0066"/>
                </a:solidFill>
                <a:latin typeface="Comic Sans MS"/>
                <a:ea typeface="Times New Roman"/>
              </a:rPr>
              <a:t>                         </a:t>
            </a:r>
            <a:r>
              <a:rPr lang="en-US" sz="3200" dirty="0">
                <a:solidFill>
                  <a:srgbClr val="FF0066"/>
                </a:solidFill>
                <a:effectLst/>
                <a:latin typeface="Comic Sans MS"/>
                <a:ea typeface="Times New Roman"/>
              </a:rPr>
              <a:t>p. 894 #1</a:t>
            </a:r>
            <a:endParaRPr lang="en-US" sz="3200" dirty="0">
              <a:effectLst/>
              <a:latin typeface="Times New Roman"/>
              <a:ea typeface="Times New Roman"/>
            </a:endParaRPr>
          </a:p>
        </p:txBody>
      </p:sp>
      <p:sp>
        <p:nvSpPr>
          <p:cNvPr id="3" name="Rectangle 2"/>
          <p:cNvSpPr/>
          <p:nvPr/>
        </p:nvSpPr>
        <p:spPr>
          <a:xfrm>
            <a:off x="432412" y="1897183"/>
            <a:ext cx="8534400" cy="954107"/>
          </a:xfrm>
          <a:prstGeom prst="rect">
            <a:avLst/>
          </a:prstGeom>
        </p:spPr>
        <p:txBody>
          <a:bodyPr wrap="square">
            <a:spAutoFit/>
          </a:bodyPr>
          <a:lstStyle/>
          <a:p>
            <a:pPr marL="457200" lvl="0" indent="-457200">
              <a:buFont typeface="Arial" panose="020B0604020202020204" pitchFamily="34" charset="0"/>
              <a:buChar char="•"/>
            </a:pPr>
            <a:r>
              <a:rPr lang="en-US" sz="2800" dirty="0">
                <a:latin typeface="Comic Sans MS" panose="030F0702030302020204" pitchFamily="66" charset="0"/>
              </a:rPr>
              <a:t>Calculate the </a:t>
            </a:r>
            <a:r>
              <a:rPr lang="en-US" sz="2800" b="1" dirty="0">
                <a:solidFill>
                  <a:srgbClr val="0000FF"/>
                </a:solidFill>
                <a:latin typeface="Comic Sans MS" panose="030F0702030302020204" pitchFamily="66" charset="0"/>
              </a:rPr>
              <a:t>LSRL </a:t>
            </a:r>
            <a:r>
              <a:rPr lang="en-US" sz="2800" dirty="0">
                <a:latin typeface="Comic Sans MS" panose="030F0702030302020204" pitchFamily="66" charset="0"/>
              </a:rPr>
              <a:t>for </a:t>
            </a:r>
            <a:r>
              <a:rPr lang="en-US" sz="2800" dirty="0" err="1">
                <a:latin typeface="Comic Sans MS" panose="030F0702030302020204" pitchFamily="66" charset="0"/>
              </a:rPr>
              <a:t>Humerus</a:t>
            </a:r>
            <a:r>
              <a:rPr lang="en-US" sz="2800" dirty="0">
                <a:latin typeface="Comic Sans MS" panose="030F0702030302020204" pitchFamily="66" charset="0"/>
              </a:rPr>
              <a:t> length vs Femur length and write it in context.</a:t>
            </a:r>
          </a:p>
        </p:txBody>
      </p:sp>
      <p:sp>
        <p:nvSpPr>
          <p:cNvPr id="7" name="TextBox 6"/>
          <p:cNvSpPr txBox="1"/>
          <p:nvPr/>
        </p:nvSpPr>
        <p:spPr>
          <a:xfrm>
            <a:off x="474487" y="6203961"/>
            <a:ext cx="8501743" cy="461665"/>
          </a:xfrm>
          <a:prstGeom prst="rect">
            <a:avLst/>
          </a:prstGeom>
          <a:solidFill>
            <a:schemeClr val="accent5">
              <a:lumMod val="20000"/>
              <a:lumOff val="80000"/>
            </a:schemeClr>
          </a:solidFill>
        </p:spPr>
        <p:txBody>
          <a:bodyPr wrap="square" rtlCol="0">
            <a:spAutoFit/>
          </a:bodyPr>
          <a:lstStyle/>
          <a:p>
            <a:r>
              <a:rPr lang="en-US" sz="2400" b="1" i="1" dirty="0" err="1">
                <a:solidFill>
                  <a:srgbClr val="FF0066"/>
                </a:solidFill>
              </a:rPr>
              <a:t>pred</a:t>
            </a:r>
            <a:r>
              <a:rPr lang="en-US" sz="2400" b="1" i="1" dirty="0">
                <a:solidFill>
                  <a:srgbClr val="FF0066"/>
                </a:solidFill>
              </a:rPr>
              <a:t> </a:t>
            </a:r>
            <a:r>
              <a:rPr lang="en-US" sz="2400" b="1" dirty="0"/>
              <a:t>(cm length of </a:t>
            </a:r>
            <a:r>
              <a:rPr lang="en-US" sz="2400" b="1" dirty="0" err="1"/>
              <a:t>humerus</a:t>
            </a:r>
            <a:r>
              <a:rPr lang="en-US" sz="2400" b="1" dirty="0"/>
              <a:t>) = </a:t>
            </a:r>
            <a:r>
              <a:rPr lang="en-US" sz="2400" b="1" dirty="0">
                <a:solidFill>
                  <a:srgbClr val="0000FF"/>
                </a:solidFill>
              </a:rPr>
              <a:t>-3.66 </a:t>
            </a:r>
            <a:r>
              <a:rPr lang="en-US" sz="2400" b="1" dirty="0"/>
              <a:t>+</a:t>
            </a:r>
            <a:r>
              <a:rPr lang="en-US" sz="2400" b="1" dirty="0">
                <a:solidFill>
                  <a:srgbClr val="008000"/>
                </a:solidFill>
              </a:rPr>
              <a:t> </a:t>
            </a:r>
            <a:r>
              <a:rPr lang="en-US" sz="2400" b="1" dirty="0">
                <a:solidFill>
                  <a:srgbClr val="0000FF"/>
                </a:solidFill>
              </a:rPr>
              <a:t>1.1969</a:t>
            </a:r>
            <a:r>
              <a:rPr lang="en-US" sz="2400" b="1" dirty="0"/>
              <a:t>(cm length of femur)</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961815"/>
            <a:ext cx="2539945" cy="24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6463" y="3099123"/>
            <a:ext cx="2528887" cy="2348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722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ppt_x"/>
                                          </p:val>
                                        </p:tav>
                                        <p:tav tm="100000">
                                          <p:val>
                                            <p:strVal val="#ppt_x"/>
                                          </p:val>
                                        </p:tav>
                                      </p:tavLst>
                                    </p:anim>
                                    <p:anim calcmode="lin" valueType="num">
                                      <p:cBhvr additive="base">
                                        <p:cTn id="8"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5"/>
                                        </p:tgtEl>
                                        <p:attrNameLst>
                                          <p:attrName>style.visibility</p:attrName>
                                        </p:attrNameLst>
                                      </p:cBhvr>
                                      <p:to>
                                        <p:strVal val="visible"/>
                                      </p:to>
                                    </p:set>
                                    <p:anim calcmode="lin" valueType="num">
                                      <p:cBhvr additive="base">
                                        <p:cTn id="13" dur="500" fill="hold"/>
                                        <p:tgtEl>
                                          <p:spTgt spid="13315"/>
                                        </p:tgtEl>
                                        <p:attrNameLst>
                                          <p:attrName>ppt_x</p:attrName>
                                        </p:attrNameLst>
                                      </p:cBhvr>
                                      <p:tavLst>
                                        <p:tav tm="0">
                                          <p:val>
                                            <p:strVal val="#ppt_x"/>
                                          </p:val>
                                        </p:tav>
                                        <p:tav tm="100000">
                                          <p:val>
                                            <p:strVal val="#ppt_x"/>
                                          </p:val>
                                        </p:tav>
                                      </p:tavLst>
                                    </p:anim>
                                    <p:anim calcmode="lin" valueType="num">
                                      <p:cBhvr additive="base">
                                        <p:cTn id="14"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609600"/>
            <a:ext cx="5832046" cy="523220"/>
          </a:xfrm>
          <a:prstGeom prst="rect">
            <a:avLst/>
          </a:prstGeom>
        </p:spPr>
        <p:txBody>
          <a:bodyPr wrap="none">
            <a:spAutoFit/>
          </a:bodyPr>
          <a:lstStyle/>
          <a:p>
            <a:pPr marL="342900" marR="0" lvl="0" indent="-342900">
              <a:spcBef>
                <a:spcPts val="0"/>
              </a:spcBef>
              <a:spcAft>
                <a:spcPts val="0"/>
              </a:spcAft>
              <a:buFont typeface="Symbol"/>
              <a:buChar char=""/>
            </a:pPr>
            <a:r>
              <a:rPr lang="en-US" sz="2800" dirty="0">
                <a:effectLst/>
                <a:latin typeface="Comic Sans MS"/>
                <a:ea typeface="Times New Roman"/>
              </a:rPr>
              <a:t>Interpret the </a:t>
            </a:r>
            <a:r>
              <a:rPr lang="en-US" sz="2800" b="1" dirty="0">
                <a:solidFill>
                  <a:srgbClr val="3333FF"/>
                </a:solidFill>
                <a:effectLst/>
                <a:latin typeface="Comic Sans MS"/>
                <a:ea typeface="Times New Roman"/>
              </a:rPr>
              <a:t>slope</a:t>
            </a:r>
            <a:r>
              <a:rPr lang="en-US" sz="2800" b="1" dirty="0">
                <a:effectLst/>
                <a:latin typeface="Comic Sans MS"/>
                <a:ea typeface="Times New Roman"/>
              </a:rPr>
              <a:t> </a:t>
            </a:r>
            <a:r>
              <a:rPr lang="en-US" sz="2800" b="1" dirty="0">
                <a:solidFill>
                  <a:srgbClr val="FF0000"/>
                </a:solidFill>
                <a:effectLst/>
                <a:latin typeface="Comic Sans MS"/>
                <a:ea typeface="Times New Roman"/>
              </a:rPr>
              <a:t>in context</a:t>
            </a:r>
            <a:r>
              <a:rPr lang="en-US" sz="2800" dirty="0">
                <a:effectLst/>
                <a:latin typeface="Comic Sans MS"/>
                <a:ea typeface="Times New Roman"/>
              </a:rPr>
              <a:t>.</a:t>
            </a:r>
            <a:endParaRPr lang="en-US" sz="2800" dirty="0">
              <a:effectLst/>
              <a:latin typeface="Times New Roman"/>
              <a:ea typeface="Times New Roman"/>
            </a:endParaRPr>
          </a:p>
        </p:txBody>
      </p:sp>
      <p:sp>
        <p:nvSpPr>
          <p:cNvPr id="6" name="Rectangle 5"/>
          <p:cNvSpPr/>
          <p:nvPr/>
        </p:nvSpPr>
        <p:spPr>
          <a:xfrm>
            <a:off x="304800" y="2971800"/>
            <a:ext cx="8791189" cy="523220"/>
          </a:xfrm>
          <a:prstGeom prst="rect">
            <a:avLst/>
          </a:prstGeom>
        </p:spPr>
        <p:txBody>
          <a:bodyPr wrap="none">
            <a:spAutoFit/>
          </a:bodyPr>
          <a:lstStyle/>
          <a:p>
            <a:pPr marL="342900" marR="0" lvl="0" indent="-342900">
              <a:spcBef>
                <a:spcPts val="0"/>
              </a:spcBef>
              <a:spcAft>
                <a:spcPts val="0"/>
              </a:spcAft>
              <a:buFont typeface="Symbol"/>
              <a:buChar char=""/>
            </a:pPr>
            <a:r>
              <a:rPr lang="en-US" sz="2800" dirty="0">
                <a:effectLst/>
                <a:latin typeface="Comic Sans MS"/>
                <a:ea typeface="Times New Roman"/>
              </a:rPr>
              <a:t>Interpret the </a:t>
            </a:r>
            <a:r>
              <a:rPr lang="en-US" sz="2800" b="1" dirty="0">
                <a:solidFill>
                  <a:srgbClr val="3333FF"/>
                </a:solidFill>
                <a:effectLst/>
                <a:latin typeface="Comic Sans MS"/>
                <a:ea typeface="Times New Roman"/>
              </a:rPr>
              <a:t>correlation coefficient </a:t>
            </a:r>
            <a:r>
              <a:rPr lang="en-US" sz="2800" b="1" dirty="0">
                <a:solidFill>
                  <a:srgbClr val="FF0000"/>
                </a:solidFill>
                <a:effectLst/>
                <a:latin typeface="Comic Sans MS"/>
                <a:ea typeface="Times New Roman"/>
              </a:rPr>
              <a:t>in context</a:t>
            </a:r>
            <a:endParaRPr lang="en-US" sz="2800" b="1" dirty="0">
              <a:solidFill>
                <a:srgbClr val="FF0000"/>
              </a:solidFill>
              <a:effectLst/>
              <a:latin typeface="Times New Roman"/>
              <a:ea typeface="Times New Roman"/>
            </a:endParaRPr>
          </a:p>
        </p:txBody>
      </p:sp>
      <p:sp>
        <p:nvSpPr>
          <p:cNvPr id="8" name="TextBox 7"/>
          <p:cNvSpPr txBox="1"/>
          <p:nvPr/>
        </p:nvSpPr>
        <p:spPr>
          <a:xfrm>
            <a:off x="152400" y="1371600"/>
            <a:ext cx="6858000" cy="1200329"/>
          </a:xfrm>
          <a:prstGeom prst="rect">
            <a:avLst/>
          </a:prstGeom>
          <a:noFill/>
        </p:spPr>
        <p:txBody>
          <a:bodyPr wrap="square" rtlCol="0">
            <a:spAutoFit/>
          </a:bodyPr>
          <a:lstStyle/>
          <a:p>
            <a:r>
              <a:rPr lang="en-US" sz="2400" b="1" dirty="0">
                <a:solidFill>
                  <a:srgbClr val="C00000"/>
                </a:solidFill>
              </a:rPr>
              <a:t>On average</a:t>
            </a:r>
            <a:r>
              <a:rPr lang="en-US" sz="2400" b="1" dirty="0">
                <a:solidFill>
                  <a:srgbClr val="008000"/>
                </a:solidFill>
              </a:rPr>
              <a:t>, for </a:t>
            </a:r>
            <a:r>
              <a:rPr lang="en-US" sz="2400" b="1" dirty="0">
                <a:solidFill>
                  <a:srgbClr val="C00000"/>
                </a:solidFill>
              </a:rPr>
              <a:t>each additional </a:t>
            </a:r>
            <a:r>
              <a:rPr lang="en-US" sz="2400" b="1" dirty="0">
                <a:solidFill>
                  <a:srgbClr val="008000"/>
                </a:solidFill>
              </a:rPr>
              <a:t>cm length</a:t>
            </a:r>
          </a:p>
          <a:p>
            <a:r>
              <a:rPr lang="en-US" sz="2400" b="1" dirty="0">
                <a:solidFill>
                  <a:srgbClr val="008000"/>
                </a:solidFill>
              </a:rPr>
              <a:t> of the femur, the </a:t>
            </a:r>
            <a:r>
              <a:rPr lang="en-US" sz="2400" b="1" dirty="0">
                <a:solidFill>
                  <a:srgbClr val="C00000"/>
                </a:solidFill>
              </a:rPr>
              <a:t>predicted</a:t>
            </a:r>
            <a:r>
              <a:rPr lang="en-US" sz="2400" b="1" dirty="0">
                <a:solidFill>
                  <a:srgbClr val="008000"/>
                </a:solidFill>
              </a:rPr>
              <a:t> humerus length increases 1.1969 cm.</a:t>
            </a:r>
          </a:p>
        </p:txBody>
      </p:sp>
      <p:sp>
        <p:nvSpPr>
          <p:cNvPr id="9" name="TextBox 8"/>
          <p:cNvSpPr txBox="1"/>
          <p:nvPr/>
        </p:nvSpPr>
        <p:spPr>
          <a:xfrm>
            <a:off x="348168" y="3701562"/>
            <a:ext cx="7239000" cy="1569660"/>
          </a:xfrm>
          <a:prstGeom prst="rect">
            <a:avLst/>
          </a:prstGeom>
          <a:noFill/>
        </p:spPr>
        <p:txBody>
          <a:bodyPr wrap="square" rtlCol="0">
            <a:spAutoFit/>
          </a:bodyPr>
          <a:lstStyle/>
          <a:p>
            <a:r>
              <a:rPr lang="en-US" sz="2400" b="1" dirty="0">
                <a:solidFill>
                  <a:srgbClr val="008000"/>
                </a:solidFill>
              </a:rPr>
              <a:t>The correlation coefficient of 0.994 indicates a </a:t>
            </a:r>
            <a:r>
              <a:rPr lang="en-US" sz="2400" b="1" dirty="0">
                <a:solidFill>
                  <a:srgbClr val="C00000"/>
                </a:solidFill>
              </a:rPr>
              <a:t>strong</a:t>
            </a:r>
            <a:r>
              <a:rPr lang="en-US" sz="2400" b="1" dirty="0">
                <a:solidFill>
                  <a:srgbClr val="008000"/>
                </a:solidFill>
              </a:rPr>
              <a:t>, </a:t>
            </a:r>
            <a:r>
              <a:rPr lang="en-US" sz="2400" b="1" dirty="0">
                <a:solidFill>
                  <a:srgbClr val="C00000"/>
                </a:solidFill>
              </a:rPr>
              <a:t>positive</a:t>
            </a:r>
            <a:r>
              <a:rPr lang="en-US" sz="2400" b="1" dirty="0">
                <a:solidFill>
                  <a:srgbClr val="008000"/>
                </a:solidFill>
              </a:rPr>
              <a:t>, </a:t>
            </a:r>
            <a:r>
              <a:rPr lang="en-US" sz="2400" b="1" dirty="0">
                <a:solidFill>
                  <a:srgbClr val="C00000"/>
                </a:solidFill>
              </a:rPr>
              <a:t>linear</a:t>
            </a:r>
            <a:r>
              <a:rPr lang="en-US" sz="2400" b="1" dirty="0">
                <a:solidFill>
                  <a:srgbClr val="008000"/>
                </a:solidFill>
              </a:rPr>
              <a:t> association between femur length and humerus length. </a:t>
            </a:r>
            <a:r>
              <a:rPr lang="en-US" sz="2400" b="1" dirty="0">
                <a:solidFill>
                  <a:srgbClr val="C00000"/>
                </a:solidFill>
              </a:rPr>
              <a:t>As femur length increases</a:t>
            </a:r>
            <a:r>
              <a:rPr lang="en-US" sz="2400" b="1" dirty="0">
                <a:solidFill>
                  <a:srgbClr val="008000"/>
                </a:solidFill>
              </a:rPr>
              <a:t>, </a:t>
            </a:r>
            <a:r>
              <a:rPr lang="en-US" sz="2400" b="1" dirty="0">
                <a:solidFill>
                  <a:srgbClr val="C00000"/>
                </a:solidFill>
              </a:rPr>
              <a:t>humerus</a:t>
            </a:r>
            <a:r>
              <a:rPr lang="en-US" sz="2400" b="1" dirty="0">
                <a:solidFill>
                  <a:srgbClr val="008000"/>
                </a:solidFill>
              </a:rPr>
              <a:t> </a:t>
            </a:r>
            <a:r>
              <a:rPr lang="en-US" sz="2400" b="1" dirty="0">
                <a:solidFill>
                  <a:srgbClr val="C00000"/>
                </a:solidFill>
              </a:rPr>
              <a:t>length increases</a:t>
            </a:r>
            <a:r>
              <a:rPr lang="en-US" sz="2400" b="1" dirty="0">
                <a:solidFill>
                  <a:srgbClr val="008000"/>
                </a:solidFill>
              </a:rPr>
              <a:t>.</a:t>
            </a:r>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2725" y="304800"/>
            <a:ext cx="2528887" cy="2348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757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493" y="381000"/>
            <a:ext cx="5560507" cy="1384995"/>
          </a:xfrm>
          <a:prstGeom prst="rect">
            <a:avLst/>
          </a:prstGeom>
        </p:spPr>
        <p:txBody>
          <a:bodyPr wrap="square">
            <a:spAutoFit/>
          </a:bodyPr>
          <a:lstStyle/>
          <a:p>
            <a:pPr marL="342900" marR="0" lvl="0" indent="-342900">
              <a:spcBef>
                <a:spcPts val="0"/>
              </a:spcBef>
              <a:spcAft>
                <a:spcPts val="0"/>
              </a:spcAft>
              <a:buFont typeface="Symbol"/>
              <a:buChar char=""/>
            </a:pPr>
            <a:r>
              <a:rPr lang="en-US" sz="2800" dirty="0">
                <a:effectLst/>
                <a:latin typeface="Comic Sans MS"/>
                <a:ea typeface="Times New Roman"/>
              </a:rPr>
              <a:t>Interpret the </a:t>
            </a:r>
            <a:r>
              <a:rPr lang="en-US" sz="2800" b="1" dirty="0">
                <a:solidFill>
                  <a:srgbClr val="3333FF"/>
                </a:solidFill>
                <a:effectLst/>
                <a:latin typeface="Comic Sans MS"/>
                <a:ea typeface="Times New Roman"/>
              </a:rPr>
              <a:t>coefficient of </a:t>
            </a:r>
          </a:p>
          <a:p>
            <a:pPr marR="0" lvl="0">
              <a:spcBef>
                <a:spcPts val="0"/>
              </a:spcBef>
              <a:spcAft>
                <a:spcPts val="0"/>
              </a:spcAft>
            </a:pPr>
            <a:r>
              <a:rPr lang="en-US" sz="2800" b="1" dirty="0">
                <a:solidFill>
                  <a:srgbClr val="3333FF"/>
                </a:solidFill>
                <a:latin typeface="Comic Sans MS"/>
                <a:ea typeface="Times New Roman"/>
              </a:rPr>
              <a:t>d</a:t>
            </a:r>
            <a:r>
              <a:rPr lang="en-US" sz="2800" b="1" dirty="0">
                <a:solidFill>
                  <a:srgbClr val="3333FF"/>
                </a:solidFill>
                <a:effectLst/>
                <a:latin typeface="Comic Sans MS"/>
                <a:ea typeface="Times New Roman"/>
              </a:rPr>
              <a:t>etermination </a:t>
            </a:r>
            <a:r>
              <a:rPr lang="en-US" sz="2800" b="1" dirty="0">
                <a:solidFill>
                  <a:srgbClr val="FF0000"/>
                </a:solidFill>
                <a:effectLst/>
                <a:latin typeface="Comic Sans MS"/>
                <a:ea typeface="Times New Roman"/>
              </a:rPr>
              <a:t>in context</a:t>
            </a:r>
            <a:r>
              <a:rPr lang="en-US" sz="2800" b="1" dirty="0">
                <a:effectLst/>
                <a:latin typeface="Comic Sans MS"/>
                <a:ea typeface="Times New Roman"/>
              </a:rPr>
              <a:t>. </a:t>
            </a:r>
            <a:endParaRPr lang="en-US" sz="2800" b="1" dirty="0">
              <a:effectLst/>
              <a:latin typeface="Times New Roman"/>
              <a:ea typeface="Times New Roman"/>
            </a:endParaRPr>
          </a:p>
          <a:p>
            <a:pPr marL="457200" marR="0">
              <a:spcBef>
                <a:spcPts val="0"/>
              </a:spcBef>
              <a:spcAft>
                <a:spcPts val="0"/>
              </a:spcAft>
            </a:pPr>
            <a:r>
              <a:rPr lang="en-US" sz="2800" dirty="0">
                <a:effectLst/>
                <a:latin typeface="Comic Sans MS"/>
                <a:ea typeface="Times New Roman"/>
              </a:rPr>
              <a:t> </a:t>
            </a:r>
            <a:endParaRPr lang="en-US" sz="2800" dirty="0">
              <a:effectLst/>
              <a:latin typeface="Times New Roman"/>
              <a:ea typeface="Times New Roman"/>
            </a:endParaRPr>
          </a:p>
        </p:txBody>
      </p:sp>
      <p:sp>
        <p:nvSpPr>
          <p:cNvPr id="4" name="TextBox 3"/>
          <p:cNvSpPr txBox="1"/>
          <p:nvPr/>
        </p:nvSpPr>
        <p:spPr>
          <a:xfrm>
            <a:off x="187301" y="3048000"/>
            <a:ext cx="7391400" cy="1200329"/>
          </a:xfrm>
          <a:prstGeom prst="rect">
            <a:avLst/>
          </a:prstGeom>
          <a:noFill/>
        </p:spPr>
        <p:txBody>
          <a:bodyPr wrap="square" rtlCol="0">
            <a:spAutoFit/>
          </a:bodyPr>
          <a:lstStyle/>
          <a:p>
            <a:r>
              <a:rPr lang="en-US" sz="2400" b="1" dirty="0">
                <a:solidFill>
                  <a:srgbClr val="C00000"/>
                </a:solidFill>
              </a:rPr>
              <a:t>On average</a:t>
            </a:r>
            <a:r>
              <a:rPr lang="en-US" sz="2400" b="1" dirty="0">
                <a:solidFill>
                  <a:srgbClr val="008000"/>
                </a:solidFill>
              </a:rPr>
              <a:t>, approximately 98.8% of the </a:t>
            </a:r>
            <a:r>
              <a:rPr lang="en-US" sz="2400" b="1" dirty="0">
                <a:solidFill>
                  <a:srgbClr val="C00000"/>
                </a:solidFill>
              </a:rPr>
              <a:t>variation in </a:t>
            </a:r>
            <a:r>
              <a:rPr lang="en-US" sz="2400" b="1" dirty="0" err="1">
                <a:solidFill>
                  <a:srgbClr val="008000"/>
                </a:solidFill>
              </a:rPr>
              <a:t>humerus</a:t>
            </a:r>
            <a:r>
              <a:rPr lang="en-US" sz="2400" b="1" dirty="0">
                <a:solidFill>
                  <a:srgbClr val="008000"/>
                </a:solidFill>
              </a:rPr>
              <a:t> length </a:t>
            </a:r>
            <a:r>
              <a:rPr lang="en-US" sz="2400" b="1" dirty="0">
                <a:solidFill>
                  <a:srgbClr val="C00000"/>
                </a:solidFill>
              </a:rPr>
              <a:t>is accounted for by the LSRL </a:t>
            </a:r>
            <a:r>
              <a:rPr lang="en-US" sz="2400" b="1" dirty="0">
                <a:solidFill>
                  <a:srgbClr val="008000"/>
                </a:solidFill>
              </a:rPr>
              <a:t>of </a:t>
            </a:r>
            <a:r>
              <a:rPr lang="en-US" sz="2400" b="1" dirty="0" err="1">
                <a:solidFill>
                  <a:srgbClr val="008000"/>
                </a:solidFill>
              </a:rPr>
              <a:t>humerus</a:t>
            </a:r>
            <a:r>
              <a:rPr lang="en-US" sz="2400" b="1" dirty="0">
                <a:solidFill>
                  <a:srgbClr val="008000"/>
                </a:solidFill>
              </a:rPr>
              <a:t> length on femur length.</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2725" y="304800"/>
            <a:ext cx="2528887" cy="2348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013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32546"/>
            <a:ext cx="8153400" cy="1569660"/>
          </a:xfrm>
          <a:prstGeom prst="rect">
            <a:avLst/>
          </a:prstGeom>
        </p:spPr>
        <p:txBody>
          <a:bodyPr wrap="square">
            <a:spAutoFit/>
          </a:bodyPr>
          <a:lstStyle/>
          <a:p>
            <a:pPr marL="342900" marR="0" lvl="0" indent="-342900">
              <a:spcBef>
                <a:spcPts val="0"/>
              </a:spcBef>
              <a:spcAft>
                <a:spcPts val="0"/>
              </a:spcAft>
              <a:buFont typeface="Symbol"/>
              <a:buChar char=""/>
            </a:pPr>
            <a:r>
              <a:rPr lang="en-US" sz="2400" dirty="0">
                <a:effectLst/>
                <a:latin typeface="Comic Sans MS"/>
                <a:ea typeface="Times New Roman"/>
              </a:rPr>
              <a:t>Calculate and graph the </a:t>
            </a:r>
            <a:r>
              <a:rPr lang="en-US" sz="2400" dirty="0">
                <a:solidFill>
                  <a:srgbClr val="3333FF"/>
                </a:solidFill>
                <a:effectLst/>
                <a:latin typeface="Comic Sans MS"/>
                <a:ea typeface="Times New Roman"/>
              </a:rPr>
              <a:t>residuals</a:t>
            </a:r>
            <a:r>
              <a:rPr lang="en-US" sz="2400" dirty="0">
                <a:latin typeface="Comic Sans MS"/>
                <a:ea typeface="Times New Roman"/>
              </a:rPr>
              <a:t>. Using the </a:t>
            </a:r>
            <a:r>
              <a:rPr lang="en-US" sz="2400" dirty="0">
                <a:solidFill>
                  <a:srgbClr val="0000FF"/>
                </a:solidFill>
                <a:latin typeface="Comic Sans MS"/>
                <a:ea typeface="Times New Roman"/>
              </a:rPr>
              <a:t>residuals, scatterplot, and the regression analysis</a:t>
            </a:r>
            <a:r>
              <a:rPr lang="en-US" sz="2400" dirty="0">
                <a:latin typeface="Comic Sans MS"/>
                <a:ea typeface="Times New Roman"/>
              </a:rPr>
              <a:t>, discuss whether you think this linear model is a good fit for this data set.</a:t>
            </a:r>
            <a:endParaRPr lang="en-US" sz="2400" dirty="0">
              <a:effectLst/>
              <a:latin typeface="Times New Roman"/>
              <a:ea typeface="Times New Roman"/>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744" y="1652739"/>
            <a:ext cx="1913292" cy="1782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84899" y="3939299"/>
            <a:ext cx="8534400" cy="2800767"/>
          </a:xfrm>
          <a:prstGeom prst="rect">
            <a:avLst/>
          </a:prstGeom>
          <a:noFill/>
        </p:spPr>
        <p:txBody>
          <a:bodyPr wrap="square" rtlCol="0">
            <a:spAutoFit/>
          </a:bodyPr>
          <a:lstStyle/>
          <a:p>
            <a:r>
              <a:rPr lang="en-US" sz="2200" b="1" dirty="0"/>
              <a:t>If this linear model </a:t>
            </a:r>
            <a:r>
              <a:rPr lang="en-US" sz="2200" b="1" dirty="0">
                <a:solidFill>
                  <a:srgbClr val="FF0000"/>
                </a:solidFill>
              </a:rPr>
              <a:t>best fits </a:t>
            </a:r>
            <a:r>
              <a:rPr lang="en-US" sz="2200" b="1" dirty="0"/>
              <a:t>this data set, we </a:t>
            </a:r>
            <a:r>
              <a:rPr lang="en-US" sz="2200" b="1" dirty="0">
                <a:solidFill>
                  <a:srgbClr val="FF0000"/>
                </a:solidFill>
              </a:rPr>
              <a:t>should see no pattern and/or very small residuals </a:t>
            </a:r>
            <a:r>
              <a:rPr lang="en-US" sz="2200" b="1" dirty="0"/>
              <a:t>in the residual plot . Our </a:t>
            </a:r>
            <a:r>
              <a:rPr lang="en-US" sz="2200" b="1" dirty="0">
                <a:solidFill>
                  <a:srgbClr val="FF0000"/>
                </a:solidFill>
              </a:rPr>
              <a:t>small sample size </a:t>
            </a:r>
            <a:r>
              <a:rPr lang="en-US" sz="2200" b="1" dirty="0"/>
              <a:t>makes it hard to determine from this residual plot whether a pattern is evident or not.  We would </a:t>
            </a:r>
            <a:r>
              <a:rPr lang="en-US" sz="2200" b="1" dirty="0">
                <a:solidFill>
                  <a:srgbClr val="FF0000"/>
                </a:solidFill>
              </a:rPr>
              <a:t>need to rely on the scatterplot and regression statistics </a:t>
            </a:r>
            <a:r>
              <a:rPr lang="en-US" sz="2200" b="1" dirty="0"/>
              <a:t>(coefficient of determination) to help make the decision. Our </a:t>
            </a:r>
            <a:r>
              <a:rPr lang="en-US" sz="2200" b="1" dirty="0">
                <a:solidFill>
                  <a:srgbClr val="FF0000"/>
                </a:solidFill>
              </a:rPr>
              <a:t>scatterplot shows a linear trend </a:t>
            </a:r>
            <a:r>
              <a:rPr lang="en-US" sz="2200" b="1" dirty="0"/>
              <a:t>and the </a:t>
            </a:r>
            <a:r>
              <a:rPr lang="en-US" sz="2200" b="1" dirty="0">
                <a:solidFill>
                  <a:srgbClr val="FF0000"/>
                </a:solidFill>
              </a:rPr>
              <a:t>high coefficient of determination of 0.988 </a:t>
            </a:r>
            <a:r>
              <a:rPr lang="en-US" sz="2200" b="1" dirty="0"/>
              <a:t>indicates </a:t>
            </a:r>
            <a:r>
              <a:rPr lang="en-US" sz="2200" b="1" dirty="0">
                <a:solidFill>
                  <a:srgbClr val="FF0000"/>
                </a:solidFill>
              </a:rPr>
              <a:t>this linear model does fit </a:t>
            </a:r>
            <a:r>
              <a:rPr lang="en-US" sz="2200" b="1" dirty="0"/>
              <a:t>this data set well.</a:t>
            </a: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0833" y="1642332"/>
            <a:ext cx="1874611" cy="1782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0955" y="1685747"/>
            <a:ext cx="1847245" cy="1750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20879" y="3497311"/>
            <a:ext cx="8094520" cy="369332"/>
          </a:xfrm>
          <a:prstGeom prst="rect">
            <a:avLst/>
          </a:prstGeom>
          <a:noFill/>
        </p:spPr>
        <p:txBody>
          <a:bodyPr wrap="square" rtlCol="0">
            <a:spAutoFit/>
          </a:bodyPr>
          <a:lstStyle/>
          <a:p>
            <a:r>
              <a:rPr lang="en-US" b="1">
                <a:solidFill>
                  <a:srgbClr val="0000FF"/>
                </a:solidFill>
              </a:rPr>
              <a:t>     Residual Plot                                    Scatterplot                         </a:t>
            </a:r>
            <a:r>
              <a:rPr lang="en-US" b="1" dirty="0">
                <a:solidFill>
                  <a:srgbClr val="0000FF"/>
                </a:solidFill>
              </a:rPr>
              <a:t>Regression Analysis</a:t>
            </a:r>
          </a:p>
        </p:txBody>
      </p:sp>
      <p:sp>
        <p:nvSpPr>
          <p:cNvPr id="4" name="Arrow: Up 3">
            <a:extLst>
              <a:ext uri="{FF2B5EF4-FFF2-40B4-BE49-F238E27FC236}">
                <a16:creationId xmlns:a16="http://schemas.microsoft.com/office/drawing/2014/main" id="{CCD0A50F-E84F-4934-8B9C-2A50794814B7}"/>
              </a:ext>
            </a:extLst>
          </p:cNvPr>
          <p:cNvSpPr/>
          <p:nvPr/>
        </p:nvSpPr>
        <p:spPr>
          <a:xfrm>
            <a:off x="1748990" y="2888735"/>
            <a:ext cx="304800" cy="1447800"/>
          </a:xfrm>
          <a:prstGeom prst="upArrow">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 8">
            <a:extLst>
              <a:ext uri="{FF2B5EF4-FFF2-40B4-BE49-F238E27FC236}">
                <a16:creationId xmlns:a16="http://schemas.microsoft.com/office/drawing/2014/main" id="{4F5D4DB9-3E0A-4455-AB2E-B18AABED543D}"/>
              </a:ext>
            </a:extLst>
          </p:cNvPr>
          <p:cNvSpPr/>
          <p:nvPr/>
        </p:nvSpPr>
        <p:spPr>
          <a:xfrm>
            <a:off x="4222126" y="3152118"/>
            <a:ext cx="349873" cy="2639082"/>
          </a:xfrm>
          <a:prstGeom prst="upArrow">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 9">
            <a:extLst>
              <a:ext uri="{FF2B5EF4-FFF2-40B4-BE49-F238E27FC236}">
                <a16:creationId xmlns:a16="http://schemas.microsoft.com/office/drawing/2014/main" id="{ED4707B1-33E5-420A-B7FD-6AD8F1D41994}"/>
              </a:ext>
            </a:extLst>
          </p:cNvPr>
          <p:cNvSpPr/>
          <p:nvPr/>
        </p:nvSpPr>
        <p:spPr>
          <a:xfrm>
            <a:off x="7220073" y="2700600"/>
            <a:ext cx="349873" cy="3090600"/>
          </a:xfrm>
          <a:prstGeom prst="upArrow">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843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randombar(horizontal)">
                                      <p:cBhvr>
                                        <p:cTn id="7" dur="5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4339"/>
                                        </p:tgtEl>
                                        <p:attrNameLst>
                                          <p:attrName>style.visibility</p:attrName>
                                        </p:attrNameLst>
                                      </p:cBhvr>
                                      <p:to>
                                        <p:strVal val="visible"/>
                                      </p:to>
                                    </p:set>
                                    <p:animEffect transition="in" filter="randombar(horizontal)">
                                      <p:cBhvr>
                                        <p:cTn id="12" dur="500"/>
                                        <p:tgtEl>
                                          <p:spTgt spid="1433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4340"/>
                                        </p:tgtEl>
                                        <p:attrNameLst>
                                          <p:attrName>style.visibility</p:attrName>
                                        </p:attrNameLst>
                                      </p:cBhvr>
                                      <p:to>
                                        <p:strVal val="visible"/>
                                      </p:to>
                                    </p:set>
                                    <p:animEffect transition="in" filter="randombar(horizontal)">
                                      <p:cBhvr>
                                        <p:cTn id="17" dur="500"/>
                                        <p:tgtEl>
                                          <p:spTgt spid="1434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ppt_x"/>
                                          </p:val>
                                        </p:tav>
                                        <p:tav tm="100000">
                                          <p:val>
                                            <p:strVal val="#ppt_x"/>
                                          </p:val>
                                        </p:tav>
                                      </p:tavLst>
                                    </p:anim>
                                    <p:anim calcmode="lin" valueType="num">
                                      <p:cBhvr additive="base">
                                        <p:cTn id="3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xit" presetSubtype="4" fill="hold" grpId="1" nodeType="clickEffect">
                                  <p:stCondLst>
                                    <p:cond delay="0"/>
                                  </p:stCondLst>
                                  <p:childTnLst>
                                    <p:anim calcmode="lin" valueType="num">
                                      <p:cBhvr additive="base">
                                        <p:cTn id="39" dur="500"/>
                                        <p:tgtEl>
                                          <p:spTgt spid="4"/>
                                        </p:tgtEl>
                                        <p:attrNameLst>
                                          <p:attrName>ppt_x</p:attrName>
                                        </p:attrNameLst>
                                      </p:cBhvr>
                                      <p:tavLst>
                                        <p:tav tm="0">
                                          <p:val>
                                            <p:strVal val="ppt_x"/>
                                          </p:val>
                                        </p:tav>
                                        <p:tav tm="100000">
                                          <p:val>
                                            <p:strVal val="ppt_x"/>
                                          </p:val>
                                        </p:tav>
                                      </p:tavLst>
                                    </p:anim>
                                    <p:anim calcmode="lin" valueType="num">
                                      <p:cBhvr additive="base">
                                        <p:cTn id="40" dur="500"/>
                                        <p:tgtEl>
                                          <p:spTgt spid="4"/>
                                        </p:tgtEl>
                                        <p:attrNameLst>
                                          <p:attrName>ppt_y</p:attrName>
                                        </p:attrNameLst>
                                      </p:cBhvr>
                                      <p:tavLst>
                                        <p:tav tm="0">
                                          <p:val>
                                            <p:strVal val="ppt_y"/>
                                          </p:val>
                                        </p:tav>
                                        <p:tav tm="100000">
                                          <p:val>
                                            <p:strVal val="1+ppt_h/2"/>
                                          </p:val>
                                        </p:tav>
                                      </p:tavLst>
                                    </p:anim>
                                    <p:set>
                                      <p:cBhvr>
                                        <p:cTn id="41" dur="1" fill="hold">
                                          <p:stCondLst>
                                            <p:cond delay="499"/>
                                          </p:stCondLst>
                                        </p:cTn>
                                        <p:tgtEl>
                                          <p:spTgt spid="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xit" presetSubtype="4" fill="hold" grpId="1" nodeType="clickEffect">
                                  <p:stCondLst>
                                    <p:cond delay="0"/>
                                  </p:stCondLst>
                                  <p:childTnLst>
                                    <p:anim calcmode="lin" valueType="num">
                                      <p:cBhvr additive="base">
                                        <p:cTn id="51" dur="500"/>
                                        <p:tgtEl>
                                          <p:spTgt spid="9"/>
                                        </p:tgtEl>
                                        <p:attrNameLst>
                                          <p:attrName>ppt_x</p:attrName>
                                        </p:attrNameLst>
                                      </p:cBhvr>
                                      <p:tavLst>
                                        <p:tav tm="0">
                                          <p:val>
                                            <p:strVal val="ppt_x"/>
                                          </p:val>
                                        </p:tav>
                                        <p:tav tm="100000">
                                          <p:val>
                                            <p:strVal val="ppt_x"/>
                                          </p:val>
                                        </p:tav>
                                      </p:tavLst>
                                    </p:anim>
                                    <p:anim calcmode="lin" valueType="num">
                                      <p:cBhvr additive="base">
                                        <p:cTn id="52" dur="500"/>
                                        <p:tgtEl>
                                          <p:spTgt spid="9"/>
                                        </p:tgtEl>
                                        <p:attrNameLst>
                                          <p:attrName>ppt_y</p:attrName>
                                        </p:attrNameLst>
                                      </p:cBhvr>
                                      <p:tavLst>
                                        <p:tav tm="0">
                                          <p:val>
                                            <p:strVal val="ppt_y"/>
                                          </p:val>
                                        </p:tav>
                                        <p:tav tm="100000">
                                          <p:val>
                                            <p:strVal val="1+ppt_h/2"/>
                                          </p:val>
                                        </p:tav>
                                      </p:tavLst>
                                    </p:anim>
                                    <p:set>
                                      <p:cBhvr>
                                        <p:cTn id="53" dur="1" fill="hold">
                                          <p:stCondLst>
                                            <p:cond delay="499"/>
                                          </p:stCondLst>
                                        </p:cTn>
                                        <p:tgtEl>
                                          <p:spTgt spid="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ppt_x"/>
                                          </p:val>
                                        </p:tav>
                                        <p:tav tm="100000">
                                          <p:val>
                                            <p:strVal val="#ppt_x"/>
                                          </p:val>
                                        </p:tav>
                                      </p:tavLst>
                                    </p:anim>
                                    <p:anim calcmode="lin" valueType="num">
                                      <p:cBhvr additive="base">
                                        <p:cTn id="5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xit" presetSubtype="4" fill="hold" grpId="1" nodeType="clickEffect">
                                  <p:stCondLst>
                                    <p:cond delay="0"/>
                                  </p:stCondLst>
                                  <p:childTnLst>
                                    <p:anim calcmode="lin" valueType="num">
                                      <p:cBhvr additive="base">
                                        <p:cTn id="63" dur="500"/>
                                        <p:tgtEl>
                                          <p:spTgt spid="10"/>
                                        </p:tgtEl>
                                        <p:attrNameLst>
                                          <p:attrName>ppt_x</p:attrName>
                                        </p:attrNameLst>
                                      </p:cBhvr>
                                      <p:tavLst>
                                        <p:tav tm="0">
                                          <p:val>
                                            <p:strVal val="ppt_x"/>
                                          </p:val>
                                        </p:tav>
                                        <p:tav tm="100000">
                                          <p:val>
                                            <p:strVal val="ppt_x"/>
                                          </p:val>
                                        </p:tav>
                                      </p:tavLst>
                                    </p:anim>
                                    <p:anim calcmode="lin" valueType="num">
                                      <p:cBhvr additive="base">
                                        <p:cTn id="64" dur="500"/>
                                        <p:tgtEl>
                                          <p:spTgt spid="10"/>
                                        </p:tgtEl>
                                        <p:attrNameLst>
                                          <p:attrName>ppt_y</p:attrName>
                                        </p:attrNameLst>
                                      </p:cBhvr>
                                      <p:tavLst>
                                        <p:tav tm="0">
                                          <p:val>
                                            <p:strVal val="ppt_y"/>
                                          </p:val>
                                        </p:tav>
                                        <p:tav tm="100000">
                                          <p:val>
                                            <p:strVal val="1+ppt_h/2"/>
                                          </p:val>
                                        </p:tav>
                                      </p:tavLst>
                                    </p:anim>
                                    <p:set>
                                      <p:cBhvr>
                                        <p:cTn id="6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animBg="1"/>
      <p:bldP spid="4" grpId="1" animBg="1"/>
      <p:bldP spid="9" grpId="0" animBg="1"/>
      <p:bldP spid="9" grpId="1" animBg="1"/>
      <p:bldP spid="10" grpId="0" animBg="1"/>
      <p:bldP spid="1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457200"/>
            <a:ext cx="1887055" cy="584775"/>
          </a:xfrm>
          <a:prstGeom prst="rect">
            <a:avLst/>
          </a:prstGeom>
        </p:spPr>
        <p:txBody>
          <a:bodyPr wrap="none">
            <a:spAutoFit/>
          </a:bodyPr>
          <a:lstStyle/>
          <a:p>
            <a:r>
              <a:rPr lang="en-US" sz="3200" b="1" dirty="0">
                <a:solidFill>
                  <a:srgbClr val="FF0000"/>
                </a:solidFill>
                <a:effectLst/>
                <a:latin typeface="Comic Sans MS"/>
                <a:ea typeface="Times New Roman"/>
                <a:cs typeface="Times New Roman"/>
              </a:rPr>
              <a:t>RECALL:</a:t>
            </a:r>
            <a:endParaRPr lang="en-US" sz="3200" b="1" dirty="0">
              <a:solidFill>
                <a:srgbClr val="FF0000"/>
              </a:solidFill>
            </a:endParaRPr>
          </a:p>
        </p:txBody>
      </p:sp>
      <p:sp>
        <p:nvSpPr>
          <p:cNvPr id="3" name="Rectangle 2"/>
          <p:cNvSpPr/>
          <p:nvPr/>
        </p:nvSpPr>
        <p:spPr>
          <a:xfrm>
            <a:off x="822960" y="1295400"/>
            <a:ext cx="6777990" cy="523220"/>
          </a:xfrm>
          <a:prstGeom prst="rect">
            <a:avLst/>
          </a:prstGeom>
          <a:solidFill>
            <a:srgbClr val="FFFF00"/>
          </a:solidFill>
        </p:spPr>
        <p:txBody>
          <a:bodyPr wrap="square">
            <a:spAutoFit/>
          </a:bodyPr>
          <a:lstStyle/>
          <a:p>
            <a:r>
              <a:rPr lang="en-US" sz="2800" b="1" u="sng" dirty="0">
                <a:solidFill>
                  <a:srgbClr val="0000FF"/>
                </a:solidFill>
                <a:effectLst/>
                <a:latin typeface="Comic Sans MS"/>
                <a:ea typeface="Times New Roman"/>
              </a:rPr>
              <a:t> </a:t>
            </a:r>
            <a:r>
              <a:rPr lang="en-US" sz="2800" b="1" u="sng" dirty="0">
                <a:solidFill>
                  <a:srgbClr val="0000FF"/>
                </a:solidFill>
                <a:effectLst/>
                <a:latin typeface="Komika Axis"/>
                <a:ea typeface="Times New Roman"/>
              </a:rPr>
              <a:t>STATISTIC 	               PARAMETER</a:t>
            </a:r>
            <a:r>
              <a:rPr lang="en-US" sz="2800" b="1" u="sng" dirty="0">
                <a:solidFill>
                  <a:srgbClr val="0000FF"/>
                </a:solidFill>
                <a:latin typeface="Komika Axis"/>
                <a:ea typeface="Times New Roman"/>
              </a:rPr>
              <a:t>  </a:t>
            </a:r>
            <a:endParaRPr lang="en-US" sz="2800" b="1" dirty="0">
              <a:solidFill>
                <a:srgbClr val="0000FF"/>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056387"/>
            <a:ext cx="6534150"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8600" y="5029200"/>
            <a:ext cx="8763000" cy="584775"/>
          </a:xfrm>
          <a:prstGeom prst="rect">
            <a:avLst/>
          </a:prstGeom>
          <a:solidFill>
            <a:schemeClr val="accent6">
              <a:lumMod val="60000"/>
              <a:lumOff val="40000"/>
            </a:schemeClr>
          </a:solidFill>
        </p:spPr>
        <p:txBody>
          <a:bodyPr wrap="square">
            <a:spAutoFit/>
          </a:bodyPr>
          <a:lstStyle/>
          <a:p>
            <a:r>
              <a:rPr lang="en-US" sz="3200" b="1" dirty="0">
                <a:solidFill>
                  <a:srgbClr val="7030A0"/>
                </a:solidFill>
                <a:effectLst/>
                <a:latin typeface="Arial Rounded MT Bold"/>
                <a:ea typeface="Times New Roman"/>
              </a:rPr>
              <a:t>Now for our last ones  … drum roll, please!!</a:t>
            </a:r>
            <a:endParaRPr lang="en-US" sz="3200" b="1" dirty="0">
              <a:solidFill>
                <a:srgbClr val="7030A0"/>
              </a:solidFill>
              <a:effectLst/>
              <a:latin typeface="Times New Roman"/>
              <a:ea typeface="Times New Roman"/>
            </a:endParaRPr>
          </a:p>
        </p:txBody>
      </p:sp>
    </p:spTree>
    <p:extLst>
      <p:ext uri="{BB962C8B-B14F-4D97-AF65-F5344CB8AC3E}">
        <p14:creationId xmlns:p14="http://schemas.microsoft.com/office/powerpoint/2010/main" val="271159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barn(inVertical)">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683" y="215246"/>
            <a:ext cx="5004896" cy="584775"/>
          </a:xfrm>
          <a:prstGeom prst="rect">
            <a:avLst/>
          </a:prstGeom>
        </p:spPr>
        <p:txBody>
          <a:bodyPr wrap="none">
            <a:spAutoFit/>
          </a:bodyPr>
          <a:lstStyle/>
          <a:p>
            <a:r>
              <a:rPr lang="en-US" sz="3200" u="sng" dirty="0">
                <a:solidFill>
                  <a:srgbClr val="0000FF"/>
                </a:solidFill>
                <a:effectLst/>
                <a:latin typeface="Comic Sans MS"/>
                <a:ea typeface="Times New Roman"/>
                <a:cs typeface="Times New Roman"/>
              </a:rPr>
              <a:t>True-Regression Line</a:t>
            </a:r>
            <a:r>
              <a:rPr lang="en-US" sz="3200" dirty="0">
                <a:effectLst/>
                <a:latin typeface="Comic Sans MS"/>
                <a:ea typeface="Times New Roman"/>
                <a:cs typeface="Times New Roman"/>
              </a:rPr>
              <a:t> --- </a:t>
            </a:r>
            <a:endParaRPr lang="en-US" sz="32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72507"/>
            <a:ext cx="3048000" cy="863765"/>
          </a:xfrm>
          <a:prstGeom prst="rect">
            <a:avLst/>
          </a:prstGeom>
          <a:solidFill>
            <a:srgbClr val="FFFF00"/>
          </a:solidFill>
          <a:ln>
            <a:noFill/>
          </a:ln>
          <a:extLst/>
        </p:spPr>
      </p:pic>
      <p:sp>
        <p:nvSpPr>
          <p:cNvPr id="6" name="Rectangle 5"/>
          <p:cNvSpPr/>
          <p:nvPr/>
        </p:nvSpPr>
        <p:spPr>
          <a:xfrm>
            <a:off x="1219200" y="3746832"/>
            <a:ext cx="1616148" cy="523220"/>
          </a:xfrm>
          <a:prstGeom prst="rect">
            <a:avLst/>
          </a:prstGeom>
        </p:spPr>
        <p:txBody>
          <a:bodyPr wrap="none">
            <a:spAutoFit/>
          </a:bodyPr>
          <a:lstStyle/>
          <a:p>
            <a:r>
              <a:rPr lang="en-US" sz="2800" dirty="0">
                <a:solidFill>
                  <a:srgbClr val="FF0000"/>
                </a:solidFill>
                <a:effectLst/>
                <a:latin typeface="Comic Sans MS"/>
                <a:ea typeface="Times New Roman"/>
                <a:cs typeface="Times New Roman"/>
              </a:rPr>
              <a:t>RECALL:</a:t>
            </a:r>
            <a:endParaRPr lang="en-US" sz="2800" dirty="0">
              <a:solidFill>
                <a:srgbClr val="FF0000"/>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955946566"/>
              </p:ext>
            </p:extLst>
          </p:nvPr>
        </p:nvGraphicFramePr>
        <p:xfrm>
          <a:off x="3044116" y="3561260"/>
          <a:ext cx="2871296" cy="824049"/>
        </p:xfrm>
        <a:graphic>
          <a:graphicData uri="http://schemas.openxmlformats.org/presentationml/2006/ole">
            <mc:AlternateContent xmlns:mc="http://schemas.openxmlformats.org/markup-compatibility/2006">
              <mc:Choice xmlns:v="urn:schemas-microsoft-com:vml" Requires="v">
                <p:oleObj spid="_x0000_s3380" r:id="rId4" imgW="825500" imgH="241300" progId="">
                  <p:embed/>
                </p:oleObj>
              </mc:Choice>
              <mc:Fallback>
                <p:oleObj r:id="rId4" imgW="825500" imgH="24130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4116" y="3561260"/>
                        <a:ext cx="2871296" cy="824049"/>
                      </a:xfrm>
                      <a:prstGeom prst="rect">
                        <a:avLst/>
                      </a:prstGeom>
                      <a:solidFill>
                        <a:srgbClr val="FFFF00"/>
                      </a:solidFill>
                    </p:spPr>
                  </p:pic>
                </p:oleObj>
              </mc:Fallback>
            </mc:AlternateContent>
          </a:graphicData>
        </a:graphic>
      </p:graphicFrame>
      <p:sp>
        <p:nvSpPr>
          <p:cNvPr id="8" name="Rectangle 7"/>
          <p:cNvSpPr/>
          <p:nvPr/>
        </p:nvSpPr>
        <p:spPr>
          <a:xfrm>
            <a:off x="609600" y="4500567"/>
            <a:ext cx="6629400" cy="461665"/>
          </a:xfrm>
          <a:prstGeom prst="rect">
            <a:avLst/>
          </a:prstGeom>
          <a:solidFill>
            <a:srgbClr val="FFFF00"/>
          </a:solidFill>
        </p:spPr>
        <p:txBody>
          <a:bodyPr wrap="square">
            <a:spAutoFit/>
          </a:bodyPr>
          <a:lstStyle/>
          <a:p>
            <a:r>
              <a:rPr lang="en-US" sz="2400" b="1" u="sng" dirty="0">
                <a:solidFill>
                  <a:srgbClr val="C00000"/>
                </a:solidFill>
                <a:effectLst/>
                <a:latin typeface="Comic Sans MS"/>
                <a:ea typeface="Times New Roman"/>
              </a:rPr>
              <a:t> </a:t>
            </a:r>
            <a:r>
              <a:rPr lang="en-US" sz="2400" b="1" u="sng" dirty="0">
                <a:solidFill>
                  <a:srgbClr val="C00000"/>
                </a:solidFill>
                <a:effectLst/>
                <a:latin typeface="Komika Axis"/>
                <a:ea typeface="Times New Roman"/>
              </a:rPr>
              <a:t>STATISTIC			     PARAMETER</a:t>
            </a:r>
            <a:r>
              <a:rPr lang="en-US" sz="2400" b="1" u="sng" dirty="0">
                <a:solidFill>
                  <a:srgbClr val="C00000"/>
                </a:solidFill>
                <a:latin typeface="Komika Axis"/>
                <a:ea typeface="Times New Roman"/>
              </a:rPr>
              <a:t>	</a:t>
            </a:r>
            <a:endParaRPr lang="en-US" sz="2400" b="1" dirty="0">
              <a:solidFill>
                <a:srgbClr val="C00000"/>
              </a:solidFill>
            </a:endParaRPr>
          </a:p>
        </p:txBody>
      </p:sp>
      <p:pic>
        <p:nvPicPr>
          <p:cNvPr id="308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287" y="5013847"/>
            <a:ext cx="5838825"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7"/>
          <a:stretch>
            <a:fillRect/>
          </a:stretch>
        </p:blipFill>
        <p:spPr>
          <a:xfrm>
            <a:off x="252412" y="978192"/>
            <a:ext cx="8053388" cy="2433774"/>
          </a:xfrm>
          <a:prstGeom prst="rect">
            <a:avLst/>
          </a:prstGeom>
        </p:spPr>
      </p:pic>
      <p:sp>
        <p:nvSpPr>
          <p:cNvPr id="3" name="Arrow: Up 2">
            <a:extLst>
              <a:ext uri="{FF2B5EF4-FFF2-40B4-BE49-F238E27FC236}">
                <a16:creationId xmlns:a16="http://schemas.microsoft.com/office/drawing/2014/main" id="{723EF660-1F7F-4BC9-AD2A-A5FE91C43DAF}"/>
              </a:ext>
            </a:extLst>
          </p:cNvPr>
          <p:cNvSpPr/>
          <p:nvPr/>
        </p:nvSpPr>
        <p:spPr>
          <a:xfrm rot="1152564">
            <a:off x="6480868" y="630922"/>
            <a:ext cx="533400" cy="4427797"/>
          </a:xfrm>
          <a:prstGeom prst="upArrow">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 9">
            <a:extLst>
              <a:ext uri="{FF2B5EF4-FFF2-40B4-BE49-F238E27FC236}">
                <a16:creationId xmlns:a16="http://schemas.microsoft.com/office/drawing/2014/main" id="{DBF6E2B7-4AA5-4BCC-9364-EF02CD79BDE0}"/>
              </a:ext>
            </a:extLst>
          </p:cNvPr>
          <p:cNvSpPr/>
          <p:nvPr/>
        </p:nvSpPr>
        <p:spPr>
          <a:xfrm rot="4366599">
            <a:off x="3078144" y="2812749"/>
            <a:ext cx="533400" cy="4021222"/>
          </a:xfrm>
          <a:prstGeom prst="upArrow">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Up 10">
            <a:extLst>
              <a:ext uri="{FF2B5EF4-FFF2-40B4-BE49-F238E27FC236}">
                <a16:creationId xmlns:a16="http://schemas.microsoft.com/office/drawing/2014/main" id="{381DC42F-D2A0-4F9E-95D0-54CDBC236424}"/>
              </a:ext>
            </a:extLst>
          </p:cNvPr>
          <p:cNvSpPr/>
          <p:nvPr/>
        </p:nvSpPr>
        <p:spPr>
          <a:xfrm rot="3340910">
            <a:off x="2601890" y="3496297"/>
            <a:ext cx="533400" cy="3358083"/>
          </a:xfrm>
          <a:prstGeom prst="upArrow">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Up 11">
            <a:extLst>
              <a:ext uri="{FF2B5EF4-FFF2-40B4-BE49-F238E27FC236}">
                <a16:creationId xmlns:a16="http://schemas.microsoft.com/office/drawing/2014/main" id="{9974951E-0E4C-40E1-9251-8E5BAD5C1E8D}"/>
              </a:ext>
            </a:extLst>
          </p:cNvPr>
          <p:cNvSpPr/>
          <p:nvPr/>
        </p:nvSpPr>
        <p:spPr>
          <a:xfrm rot="565737">
            <a:off x="6020692" y="610800"/>
            <a:ext cx="533400" cy="5518778"/>
          </a:xfrm>
          <a:prstGeom prst="upArrow">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086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arn(inVertical)">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081"/>
                                        </p:tgtEl>
                                        <p:attrNameLst>
                                          <p:attrName>style.visibility</p:attrName>
                                        </p:attrNameLst>
                                      </p:cBhvr>
                                      <p:to>
                                        <p:strVal val="visible"/>
                                      </p:to>
                                    </p:set>
                                    <p:anim calcmode="lin" valueType="num">
                                      <p:cBhvr additive="base">
                                        <p:cTn id="34" dur="500" fill="hold"/>
                                        <p:tgtEl>
                                          <p:spTgt spid="3081"/>
                                        </p:tgtEl>
                                        <p:attrNameLst>
                                          <p:attrName>ppt_x</p:attrName>
                                        </p:attrNameLst>
                                      </p:cBhvr>
                                      <p:tavLst>
                                        <p:tav tm="0">
                                          <p:val>
                                            <p:strVal val="#ppt_x"/>
                                          </p:val>
                                        </p:tav>
                                        <p:tav tm="100000">
                                          <p:val>
                                            <p:strVal val="#ppt_x"/>
                                          </p:val>
                                        </p:tav>
                                      </p:tavLst>
                                    </p:anim>
                                    <p:anim calcmode="lin" valueType="num">
                                      <p:cBhvr additive="base">
                                        <p:cTn id="35" dur="500" fill="hold"/>
                                        <p:tgtEl>
                                          <p:spTgt spid="308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barn(inVertical)">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xit" presetSubtype="21" fill="hold" grpId="1" nodeType="clickEffect">
                                  <p:stCondLst>
                                    <p:cond delay="0"/>
                                  </p:stCondLst>
                                  <p:childTnLst>
                                    <p:animEffect transition="out" filter="barn(inVertical)">
                                      <p:cBhvr>
                                        <p:cTn id="49" dur="500"/>
                                        <p:tgtEl>
                                          <p:spTgt spid="10"/>
                                        </p:tgtEl>
                                      </p:cBhvr>
                                    </p:animEffect>
                                    <p:set>
                                      <p:cBhvr>
                                        <p:cTn id="50" dur="1" fill="hold">
                                          <p:stCondLst>
                                            <p:cond delay="499"/>
                                          </p:stCondLst>
                                        </p:cTn>
                                        <p:tgtEl>
                                          <p:spTgt spid="1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6" presetClass="exit" presetSubtype="21" fill="hold" grpId="1" nodeType="clickEffect">
                                  <p:stCondLst>
                                    <p:cond delay="0"/>
                                  </p:stCondLst>
                                  <p:childTnLst>
                                    <p:animEffect transition="out" filter="barn(inVertical)">
                                      <p:cBhvr>
                                        <p:cTn id="54" dur="500"/>
                                        <p:tgtEl>
                                          <p:spTgt spid="3"/>
                                        </p:tgtEl>
                                      </p:cBhvr>
                                    </p:animEffect>
                                    <p:set>
                                      <p:cBhvr>
                                        <p:cTn id="55" dur="1" fill="hold">
                                          <p:stCondLst>
                                            <p:cond delay="499"/>
                                          </p:stCondLst>
                                        </p:cTn>
                                        <p:tgtEl>
                                          <p:spTgt spid="3"/>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barn(inVertical)">
                                      <p:cBhvr>
                                        <p:cTn id="60" dur="5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barn(inVertical)">
                                      <p:cBhvr>
                                        <p:cTn id="65" dur="500"/>
                                        <p:tgtEl>
                                          <p:spTgt spid="12"/>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xit" presetSubtype="21" fill="hold" grpId="1" nodeType="clickEffect">
                                  <p:stCondLst>
                                    <p:cond delay="0"/>
                                  </p:stCondLst>
                                  <p:childTnLst>
                                    <p:animEffect transition="out" filter="barn(inVertical)">
                                      <p:cBhvr>
                                        <p:cTn id="69" dur="500"/>
                                        <p:tgtEl>
                                          <p:spTgt spid="11"/>
                                        </p:tgtEl>
                                      </p:cBhvr>
                                    </p:animEffect>
                                    <p:set>
                                      <p:cBhvr>
                                        <p:cTn id="70" dur="1" fill="hold">
                                          <p:stCondLst>
                                            <p:cond delay="499"/>
                                          </p:stCondLst>
                                        </p:cTn>
                                        <p:tgtEl>
                                          <p:spTgt spid="11"/>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6" presetClass="exit" presetSubtype="21" fill="hold" grpId="1" nodeType="clickEffect">
                                  <p:stCondLst>
                                    <p:cond delay="0"/>
                                  </p:stCondLst>
                                  <p:childTnLst>
                                    <p:animEffect transition="out" filter="barn(inVertical)">
                                      <p:cBhvr>
                                        <p:cTn id="74" dur="500"/>
                                        <p:tgtEl>
                                          <p:spTgt spid="12"/>
                                        </p:tgtEl>
                                      </p:cBhvr>
                                    </p:animEffect>
                                    <p:set>
                                      <p:cBhvr>
                                        <p:cTn id="75"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3" grpId="0" animBg="1"/>
      <p:bldP spid="3" grpId="1" animBg="1"/>
      <p:bldP spid="10" grpId="0" animBg="1"/>
      <p:bldP spid="10" grpId="1" animBg="1"/>
      <p:bldP spid="11" grpId="0" animBg="1"/>
      <p:bldP spid="11" grpId="1" animBg="1"/>
      <p:bldP spid="12" grpId="0" animBg="1"/>
      <p:bldP spid="12"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3095</TotalTime>
  <Words>1646</Words>
  <Application>Microsoft Office PowerPoint</Application>
  <PresentationFormat>On-screen Show (4:3)</PresentationFormat>
  <Paragraphs>144</Paragraphs>
  <Slides>32</Slides>
  <Notes>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4" baseType="lpstr">
      <vt:lpstr>Arial</vt:lpstr>
      <vt:lpstr>Arial Black</vt:lpstr>
      <vt:lpstr>Arial Rounded MT Bold</vt:lpstr>
      <vt:lpstr>Calibri</vt:lpstr>
      <vt:lpstr>Comic Sans MS</vt:lpstr>
      <vt:lpstr>Courier New</vt:lpstr>
      <vt:lpstr>Komika Axis</vt:lpstr>
      <vt:lpstr>Symbol</vt:lpstr>
      <vt:lpstr>Times New Roman</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dc:creator>
  <cp:lastModifiedBy>odillon@dsfw.boe.oconee</cp:lastModifiedBy>
  <cp:revision>287</cp:revision>
  <dcterms:created xsi:type="dcterms:W3CDTF">2014-04-20T21:05:46Z</dcterms:created>
  <dcterms:modified xsi:type="dcterms:W3CDTF">2020-03-27T15:50:09Z</dcterms:modified>
</cp:coreProperties>
</file>