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8" r:id="rId3"/>
    <p:sldId id="281" r:id="rId4"/>
    <p:sldId id="256" r:id="rId5"/>
    <p:sldId id="257" r:id="rId6"/>
    <p:sldId id="258" r:id="rId7"/>
    <p:sldId id="276" r:id="rId8"/>
    <p:sldId id="259" r:id="rId9"/>
    <p:sldId id="277" r:id="rId10"/>
    <p:sldId id="260" r:id="rId11"/>
    <p:sldId id="261" r:id="rId12"/>
    <p:sldId id="280" r:id="rId13"/>
    <p:sldId id="262" r:id="rId14"/>
    <p:sldId id="285" r:id="rId15"/>
    <p:sldId id="263" r:id="rId16"/>
    <p:sldId id="265" r:id="rId17"/>
    <p:sldId id="266" r:id="rId18"/>
    <p:sldId id="264" r:id="rId19"/>
    <p:sldId id="267" r:id="rId20"/>
    <p:sldId id="268" r:id="rId21"/>
    <p:sldId id="269" r:id="rId22"/>
    <p:sldId id="270" r:id="rId23"/>
    <p:sldId id="286" r:id="rId24"/>
    <p:sldId id="273" r:id="rId25"/>
    <p:sldId id="274" r:id="rId26"/>
    <p:sldId id="271" r:id="rId27"/>
    <p:sldId id="287" r:id="rId28"/>
    <p:sldId id="288" r:id="rId29"/>
    <p:sldId id="283" r:id="rId30"/>
    <p:sldId id="272" r:id="rId31"/>
    <p:sldId id="289" r:id="rId32"/>
    <p:sldId id="284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BA2846-CAEB-499A-B3AD-C56B4FBB9B42}">
          <p14:sldIdLst>
            <p14:sldId id="290"/>
            <p14:sldId id="278"/>
            <p14:sldId id="281"/>
            <p14:sldId id="256"/>
            <p14:sldId id="257"/>
            <p14:sldId id="258"/>
            <p14:sldId id="276"/>
            <p14:sldId id="259"/>
            <p14:sldId id="277"/>
            <p14:sldId id="260"/>
            <p14:sldId id="261"/>
            <p14:sldId id="280"/>
            <p14:sldId id="262"/>
            <p14:sldId id="285"/>
            <p14:sldId id="263"/>
            <p14:sldId id="265"/>
            <p14:sldId id="266"/>
            <p14:sldId id="264"/>
            <p14:sldId id="267"/>
            <p14:sldId id="268"/>
          </p14:sldIdLst>
        </p14:section>
        <p14:section name="Untitled Section" id="{43E80761-E652-4292-B4E5-A0CA149832D3}">
          <p14:sldIdLst>
            <p14:sldId id="269"/>
            <p14:sldId id="270"/>
            <p14:sldId id="286"/>
            <p14:sldId id="273"/>
            <p14:sldId id="274"/>
            <p14:sldId id="271"/>
            <p14:sldId id="287"/>
            <p14:sldId id="288"/>
            <p14:sldId id="283"/>
            <p14:sldId id="272"/>
            <p14:sldId id="289"/>
            <p14:sldId id="28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8000"/>
    <a:srgbClr val="FF0066"/>
    <a:srgbClr val="66FFFF"/>
    <a:srgbClr val="00FFFF"/>
    <a:srgbClr val="FF6600"/>
    <a:srgbClr val="6600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437" autoAdjust="0"/>
  </p:normalViewPr>
  <p:slideViewPr>
    <p:cSldViewPr>
      <p:cViewPr varScale="1">
        <p:scale>
          <a:sx n="83" d="100"/>
          <a:sy n="83" d="100"/>
        </p:scale>
        <p:origin x="6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6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8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5BF2-543F-4C5B-9F10-D5B5E2EF2A8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71AE-95C6-4647-92DD-45E0E303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png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99" y="30480"/>
            <a:ext cx="7620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Day 68 Agenda:</a:t>
            </a:r>
            <a:endParaRPr lang="en-US" sz="2800" u="sng" dirty="0" smtClean="0">
              <a:solidFill>
                <a:srgbClr val="0066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30 minute workday on Hypothesis Test --- you have 9 worksheets to use as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66"/>
                </a:solidFill>
              </a:rPr>
              <a:t>Begin </a:t>
            </a:r>
            <a:r>
              <a:rPr lang="en-US" sz="2800" dirty="0" err="1" smtClean="0">
                <a:solidFill>
                  <a:srgbClr val="FF0066"/>
                </a:solidFill>
              </a:rPr>
              <a:t>Ch</a:t>
            </a:r>
            <a:r>
              <a:rPr lang="en-US" sz="2800" dirty="0" smtClean="0">
                <a:solidFill>
                  <a:srgbClr val="FF0066"/>
                </a:solidFill>
              </a:rPr>
              <a:t> 15 (last topic)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87915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1887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RECALL: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1295400"/>
            <a:ext cx="677799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effectLst/>
                <a:latin typeface="Komika Axis"/>
                <a:ea typeface="Times New Roman"/>
              </a:rPr>
              <a:t>STATISTIC 	               PARAMETER</a:t>
            </a:r>
            <a:r>
              <a:rPr lang="en-US" sz="2800" b="1" u="sng" dirty="0">
                <a:solidFill>
                  <a:srgbClr val="0000FF"/>
                </a:solidFill>
                <a:latin typeface="Komika Axis"/>
                <a:ea typeface="Times New Roman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Komika Axis"/>
                <a:ea typeface="Times New Roman"/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6387"/>
            <a:ext cx="65341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029200"/>
            <a:ext cx="876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/>
                <a:latin typeface="Arial Rounded MT Bold"/>
                <a:ea typeface="Times New Roman"/>
              </a:rPr>
              <a:t>Now for our last ones  … drum roll, please!!</a:t>
            </a:r>
            <a:endParaRPr lang="en-US" sz="32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15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83" y="215246"/>
            <a:ext cx="5004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True-Regression Line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 --- 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2507"/>
            <a:ext cx="3048000" cy="8637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1219200" y="3746832"/>
            <a:ext cx="1616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RECALL: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946566"/>
              </p:ext>
            </p:extLst>
          </p:nvPr>
        </p:nvGraphicFramePr>
        <p:xfrm>
          <a:off x="3044116" y="3561260"/>
          <a:ext cx="2871296" cy="82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r:id="rId4" imgW="825500" imgH="241300" progId="">
                  <p:embed/>
                </p:oleObj>
              </mc:Choice>
              <mc:Fallback>
                <p:oleObj r:id="rId4" imgW="825500" imgH="2413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116" y="3561260"/>
                        <a:ext cx="2871296" cy="8240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4500567"/>
            <a:ext cx="66294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effectLst/>
                <a:latin typeface="Komika Axis"/>
                <a:ea typeface="Times New Roman"/>
              </a:rPr>
              <a:t>STATISTIC			     PARAMETER</a:t>
            </a:r>
            <a:r>
              <a:rPr lang="en-US" sz="2400" b="1" u="sng" dirty="0">
                <a:solidFill>
                  <a:srgbClr val="C00000"/>
                </a:solidFill>
                <a:latin typeface="Komika Axis"/>
                <a:ea typeface="Times New Roman"/>
              </a:rPr>
              <a:t>	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5013847"/>
            <a:ext cx="5838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12" y="978192"/>
            <a:ext cx="8053388" cy="24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Day </a:t>
            </a:r>
            <a:r>
              <a:rPr lang="en-US" sz="3600" u="sng" dirty="0" smtClean="0"/>
              <a:t>69 </a:t>
            </a:r>
            <a:r>
              <a:rPr lang="en-US" sz="3600" u="sng" dirty="0" smtClean="0"/>
              <a:t>Agenda</a:t>
            </a:r>
            <a:r>
              <a:rPr lang="en-US" sz="3600" u="sng" dirty="0" smtClean="0"/>
              <a:t>:</a:t>
            </a:r>
            <a:endParaRPr lang="en-US" sz="3600" u="sng" dirty="0" smtClean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752600"/>
            <a:ext cx="87915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939" y="182879"/>
            <a:ext cx="35365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/>
                <a:latin typeface="Comic Sans MS"/>
                <a:ea typeface="Times New Roman"/>
                <a:cs typeface="Times New Roman"/>
              </a:rPr>
              <a:t>See Ex 1 p. </a:t>
            </a:r>
            <a:r>
              <a:rPr lang="en-US" sz="3200" b="1" dirty="0" smtClean="0">
                <a:latin typeface="Comic Sans MS"/>
                <a:ea typeface="Times New Roman"/>
                <a:cs typeface="Times New Roman"/>
              </a:rPr>
              <a:t>890</a:t>
            </a:r>
            <a:endParaRPr lang="en-US" sz="3200" b="1" dirty="0"/>
          </a:p>
        </p:txBody>
      </p:sp>
      <p:pic>
        <p:nvPicPr>
          <p:cNvPr id="4098" name="Picture 1" descr="Yates_3e_Ch15_p88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93" y="225772"/>
            <a:ext cx="3025657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" descr="Yates_3e_Ch15_p8860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3" y="810547"/>
            <a:ext cx="3565522" cy="29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" descr="Yates_3e_Ch15_p8860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782302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5105400"/>
            <a:ext cx="4572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364" y="5715000"/>
            <a:ext cx="323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Interpret the selected data point in context of the problem.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1239" y="5598288"/>
            <a:ext cx="407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What is the model that we might use to predict IQ from crying?</a:t>
            </a:r>
            <a:endParaRPr lang="en-US" b="1" dirty="0">
              <a:solidFill>
                <a:srgbClr val="FF0066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774894"/>
              </p:ext>
            </p:extLst>
          </p:nvPr>
        </p:nvGraphicFramePr>
        <p:xfrm>
          <a:off x="1143000" y="6397019"/>
          <a:ext cx="6736477" cy="43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6" imgW="3136680" imgH="203040" progId="Equation.DSMT4">
                  <p:embed/>
                </p:oleObj>
              </mc:Choice>
              <mc:Fallback>
                <p:oleObj name="Equation" r:id="rId6" imgW="313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6397019"/>
                        <a:ext cx="6736477" cy="436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7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 descr="Yates_3e_Ch15_p886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5" y="304800"/>
            <a:ext cx="782302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09800"/>
            <a:ext cx="84582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Based on this output, what are some statements you can make about the relationship between predicted IQ at three years of age and intensity of their crying as infants?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15" y="3886200"/>
            <a:ext cx="5776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Discuss Scatterplot :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Discuss Regression Analysis: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20946484">
            <a:off x="1295400" y="1676400"/>
            <a:ext cx="381000" cy="2209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430689">
            <a:off x="4116627" y="555425"/>
            <a:ext cx="381000" cy="44517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576644">
            <a:off x="2665692" y="1567980"/>
            <a:ext cx="381000" cy="4611527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424934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RECALL: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424934"/>
            <a:ext cx="466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effectLst/>
                <a:latin typeface="Comic Sans MS"/>
                <a:ea typeface="Times New Roman"/>
                <a:cs typeface="Times New Roman"/>
              </a:rPr>
              <a:t>Reading Computer Printout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41000" y="1143000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Refer to p. 895  #2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0" y="1575426"/>
            <a:ext cx="8439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8798364">
            <a:off x="749719" y="3550431"/>
            <a:ext cx="25146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15345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Y-intercept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4147670">
            <a:off x="2936154" y="4221748"/>
            <a:ext cx="2203610" cy="685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8910" y="5534049"/>
            <a:ext cx="344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Coefficient of determination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2185024">
            <a:off x="4313425" y="4578300"/>
            <a:ext cx="220361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0" y="567292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slope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267200" y="2743200"/>
            <a:ext cx="434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8798364">
            <a:off x="2592838" y="4267891"/>
            <a:ext cx="2514600" cy="685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09348" y="5688556"/>
            <a:ext cx="89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</a:rPr>
              <a:t>s</a:t>
            </a:r>
            <a:r>
              <a:rPr lang="en-US" sz="3600" b="1" i="1" dirty="0" smtClean="0">
                <a:solidFill>
                  <a:srgbClr val="FF0066"/>
                </a:solidFill>
              </a:rPr>
              <a:t>e</a:t>
            </a:r>
            <a:r>
              <a:rPr lang="en-US" sz="3600" b="1" baseline="-25000" dirty="0" smtClean="0">
                <a:solidFill>
                  <a:srgbClr val="FF0066"/>
                </a:solidFill>
              </a:rPr>
              <a:t>b</a:t>
            </a:r>
            <a:endParaRPr lang="en-US" sz="3600" b="1" baseline="-25000" dirty="0"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6187" y="5476624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</a:t>
            </a:r>
            <a:r>
              <a:rPr lang="en-US" sz="3600" b="1" dirty="0" smtClean="0">
                <a:solidFill>
                  <a:srgbClr val="0000FF"/>
                </a:solidFill>
              </a:rPr>
              <a:t>ritical value</a:t>
            </a:r>
            <a:endParaRPr lang="en-US" sz="3600" b="1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910" y="5864274"/>
            <a:ext cx="24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66"/>
                </a:solidFill>
              </a:rPr>
              <a:t>p-value</a:t>
            </a:r>
            <a:endParaRPr lang="en-US" sz="3600" b="1" i="1" baseline="-25000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7560" y="2209800"/>
            <a:ext cx="348267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ZOMBIES</a:t>
            </a:r>
            <a:endParaRPr 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5940894">
            <a:off x="176807" y="4962314"/>
            <a:ext cx="1702659" cy="4939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95180" y="5699213"/>
            <a:ext cx="335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Standard deviation of the Residuals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193228" y="4216984"/>
            <a:ext cx="36893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74916" y="3876307"/>
            <a:ext cx="320731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ZOMBIES</a:t>
            </a:r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8299377">
            <a:off x="4913701" y="4217000"/>
            <a:ext cx="2255052" cy="709889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8299377">
            <a:off x="6632333" y="4382061"/>
            <a:ext cx="2255052" cy="70988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4" grpId="0" animBg="1"/>
      <p:bldP spid="14" grpId="1" animBg="1"/>
      <p:bldP spid="15" grpId="0"/>
      <p:bldP spid="15" grpId="1"/>
      <p:bldP spid="17" grpId="0"/>
      <p:bldP spid="17" grpId="1"/>
      <p:bldP spid="19" grpId="0"/>
      <p:bldP spid="19" grpId="1"/>
      <p:bldP spid="13" grpId="0" animBg="1"/>
      <p:bldP spid="7" grpId="0" animBg="1"/>
      <p:bldP spid="18" grpId="0"/>
      <p:bldP spid="24" grpId="0" animBg="1"/>
      <p:bldP spid="20" grpId="0" animBg="1"/>
      <p:bldP spid="20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424934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RECALL: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424934"/>
            <a:ext cx="466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effectLst/>
                <a:latin typeface="Comic Sans MS"/>
                <a:ea typeface="Times New Roman"/>
                <a:cs typeface="Times New Roman"/>
              </a:rPr>
              <a:t>Reading Computer Printout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3337" y="1143000"/>
            <a:ext cx="844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Refer to p. 895  #2 (follow the questions on the notes)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0" y="1575426"/>
            <a:ext cx="8439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267200" y="2743200"/>
            <a:ext cx="434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450" y="5464116"/>
            <a:ext cx="934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0000FF"/>
                </a:solidFill>
              </a:rPr>
              <a:t>p</a:t>
            </a:r>
            <a:r>
              <a:rPr lang="en-US" sz="2700" dirty="0" err="1" smtClean="0">
                <a:solidFill>
                  <a:srgbClr val="0000FF"/>
                </a:solidFill>
              </a:rPr>
              <a:t>red</a:t>
            </a:r>
            <a:r>
              <a:rPr lang="en-US" sz="2700" dirty="0" smtClean="0">
                <a:solidFill>
                  <a:srgbClr val="0000FF"/>
                </a:solidFill>
              </a:rPr>
              <a:t> (height in inches)  = 11.547 + 0.84042(</a:t>
            </a:r>
            <a:r>
              <a:rPr lang="en-US" sz="2700" dirty="0" err="1" smtClean="0">
                <a:solidFill>
                  <a:srgbClr val="0000FF"/>
                </a:solidFill>
              </a:rPr>
              <a:t>armspan</a:t>
            </a:r>
            <a:r>
              <a:rPr lang="en-US" sz="2700" dirty="0" smtClean="0">
                <a:solidFill>
                  <a:srgbClr val="0000FF"/>
                </a:solidFill>
              </a:rPr>
              <a:t> in inches)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296" y="4825356"/>
            <a:ext cx="8053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1</a:t>
            </a:r>
            <a:r>
              <a:rPr lang="en-US" sz="3600" b="1" dirty="0" smtClean="0"/>
              <a:t>) </a:t>
            </a:r>
            <a:r>
              <a:rPr lang="en-US" sz="3600" b="1" dirty="0" smtClean="0">
                <a:solidFill>
                  <a:srgbClr val="0033CC"/>
                </a:solidFill>
                <a:effectLst/>
                <a:latin typeface="Comic Sans MS"/>
                <a:ea typeface="Times New Roman"/>
              </a:rPr>
              <a:t>State the equation of the </a:t>
            </a:r>
            <a:r>
              <a:rPr lang="en-US" sz="3600" b="1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LSRL</a:t>
            </a:r>
            <a:r>
              <a:rPr lang="en-US" sz="3600" b="1" dirty="0" smtClean="0">
                <a:effectLst/>
                <a:latin typeface="Comic Sans MS"/>
                <a:ea typeface="Times New Roman"/>
              </a:rPr>
              <a:t>.</a:t>
            </a:r>
            <a:endParaRPr lang="en-US" sz="2000" b="1" dirty="0" smtClean="0">
              <a:effectLst/>
              <a:latin typeface="Times New Roman"/>
              <a:ea typeface="Times New Roman"/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91200" y="3505200"/>
            <a:ext cx="3232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11360" y="4267200"/>
            <a:ext cx="3232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0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95" y="76200"/>
            <a:ext cx="8565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</a:rPr>
              <a:t>2) What is your estimate of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sym typeface="Symbol"/>
              </a:rPr>
              <a:t>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</a:rPr>
              <a:t>for the true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</a:rPr>
              <a:t>regression line from the data? Interpret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</a:rPr>
              <a:t>in context of the problem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122" y="1699987"/>
            <a:ext cx="86867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My estimate for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800" b="1" dirty="0" smtClean="0">
                <a:sym typeface="Symbol"/>
              </a:rPr>
              <a:t> for the true regression line is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0.84042</a:t>
            </a:r>
            <a:r>
              <a:rPr lang="en-US" sz="2800" b="1" dirty="0" smtClean="0">
                <a:sym typeface="Symbol"/>
              </a:rPr>
              <a:t>. </a:t>
            </a:r>
          </a:p>
          <a:p>
            <a:r>
              <a:rPr lang="en-US" sz="2800" b="1" dirty="0" smtClean="0">
                <a:sym typeface="Symbol"/>
              </a:rPr>
              <a:t>On average, for each additional inch in armspan</a:t>
            </a:r>
            <a:r>
              <a:rPr lang="en-US" sz="2800" b="1" dirty="0">
                <a:sym typeface="Symbol"/>
              </a:rPr>
              <a:t> </a:t>
            </a:r>
            <a:r>
              <a:rPr lang="en-US" sz="2800" b="1" dirty="0" smtClean="0">
                <a:sym typeface="Symbol"/>
              </a:rPr>
              <a:t>length,</a:t>
            </a:r>
          </a:p>
          <a:p>
            <a:r>
              <a:rPr lang="en-US" sz="2800" b="1" dirty="0" smtClean="0">
                <a:sym typeface="Symbol"/>
              </a:rPr>
              <a:t> the predicted height increases 0.84042 inches.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67122" y="3438792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3) What is your estimate of the intercept </a:t>
            </a:r>
            <a:r>
              <a:rPr lang="en-US" sz="4000" b="1" dirty="0" smtClean="0">
                <a:solidFill>
                  <a:srgbClr val="FF0000"/>
                </a:solidFill>
                <a:effectLst/>
                <a:ea typeface="Times New Roman"/>
              </a:rPr>
              <a:t>α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 for the true regression line from the data?</a:t>
            </a:r>
            <a:r>
              <a:rPr lang="en-US" sz="3200" dirty="0">
                <a:solidFill>
                  <a:srgbClr val="C00000"/>
                </a:solidFill>
                <a:latin typeface="Comic Sans MS"/>
                <a:ea typeface="Times New Roman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</a:rPr>
              <a:t>Interpret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in 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</a:rPr>
              <a:t>context of the problem.</a:t>
            </a:r>
            <a:endParaRPr lang="en-US" sz="3200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67" y="5223763"/>
            <a:ext cx="8487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 estimate of the intercept 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</a:rPr>
              <a:t>α </a:t>
            </a:r>
            <a:r>
              <a:rPr lang="en-US" sz="2800" b="1" dirty="0" smtClean="0">
                <a:ea typeface="Times New Roman"/>
              </a:rPr>
              <a:t>for the true regression line is 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</a:rPr>
              <a:t>11.547 inches</a:t>
            </a:r>
            <a:r>
              <a:rPr lang="en-US" sz="2800" b="1" dirty="0" smtClean="0">
                <a:ea typeface="Times New Roman"/>
              </a:rPr>
              <a:t>.</a:t>
            </a:r>
            <a:r>
              <a:rPr lang="en-US" sz="2800" b="1" dirty="0" smtClean="0"/>
              <a:t> On average, when </a:t>
            </a:r>
            <a:r>
              <a:rPr lang="en-US" sz="2800" b="1" dirty="0" smtClean="0">
                <a:solidFill>
                  <a:srgbClr val="FF0000"/>
                </a:solidFill>
              </a:rPr>
              <a:t>armspan = 0 </a:t>
            </a:r>
            <a:r>
              <a:rPr lang="en-US" sz="2800" b="1" dirty="0" smtClean="0"/>
              <a:t>inches, the predicted height will be </a:t>
            </a:r>
            <a:r>
              <a:rPr lang="en-US" sz="2800" b="1" dirty="0" smtClean="0">
                <a:solidFill>
                  <a:srgbClr val="FF0000"/>
                </a:solidFill>
              </a:rPr>
              <a:t>11.547 inches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487" y="5916261"/>
            <a:ext cx="756370" cy="7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7247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554124"/>
              </p:ext>
            </p:extLst>
          </p:nvPr>
        </p:nvGraphicFramePr>
        <p:xfrm>
          <a:off x="2895600" y="1143000"/>
          <a:ext cx="344424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Equation" r:id="rId4" imgW="1434960" imgH="444240" progId="Equation.3">
                  <p:embed/>
                </p:oleObj>
              </mc:Choice>
              <mc:Fallback>
                <p:oleObj name="Equation" r:id="rId4" imgW="14349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1143000"/>
                        <a:ext cx="3444240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2423160"/>
            <a:ext cx="832866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" y="47244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Yes</a:t>
            </a:r>
            <a:r>
              <a:rPr lang="en-US" sz="2400" dirty="0" smtClean="0">
                <a:solidFill>
                  <a:srgbClr val="0000FF"/>
                </a:solidFill>
              </a:rPr>
              <a:t>, the least-squares line is an appropriate model for the data because the </a:t>
            </a:r>
            <a:r>
              <a:rPr lang="en-US" sz="2400" dirty="0" smtClean="0">
                <a:solidFill>
                  <a:srgbClr val="FF0000"/>
                </a:solidFill>
              </a:rPr>
              <a:t>residual plot shows a random scatter </a:t>
            </a:r>
            <a:r>
              <a:rPr lang="en-US" sz="2400" dirty="0" smtClean="0">
                <a:solidFill>
                  <a:srgbClr val="0000FF"/>
                </a:solidFill>
              </a:rPr>
              <a:t>of points about the zero reference line. Since </a:t>
            </a:r>
            <a:r>
              <a:rPr lang="en-US" sz="2400" dirty="0" smtClean="0">
                <a:solidFill>
                  <a:srgbClr val="FF0000"/>
                </a:solidFill>
              </a:rPr>
              <a:t>76 is in within the data </a:t>
            </a:r>
            <a:r>
              <a:rPr lang="en-US" sz="2400" dirty="0" smtClean="0">
                <a:solidFill>
                  <a:srgbClr val="0000FF"/>
                </a:solidFill>
              </a:rPr>
              <a:t>of arm spans examined for this class, </a:t>
            </a:r>
            <a:r>
              <a:rPr lang="en-US" sz="2400" dirty="0" smtClean="0">
                <a:solidFill>
                  <a:srgbClr val="FF0000"/>
                </a:solidFill>
              </a:rPr>
              <a:t>it is reasonable to predict </a:t>
            </a:r>
            <a:r>
              <a:rPr lang="en-US" sz="2400" dirty="0" smtClean="0">
                <a:solidFill>
                  <a:srgbClr val="0000FF"/>
                </a:solidFill>
              </a:rPr>
              <a:t>the height of a student with 76 in arm span.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323968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In Class Example: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The following output was created from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20 data samples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pairing number of grams of sugar in a cereal with its</a:t>
            </a:r>
            <a:r>
              <a:rPr kumimoji="0" lang="en-US" altLang="en-US" sz="26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 nutritional rating.</a:t>
            </a:r>
            <a:endParaRPr kumimoji="0" lang="en-US" alt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05361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effectLst/>
                <a:latin typeface="Comic Sans MS"/>
                <a:ea typeface="Times New Roman"/>
                <a:cs typeface="Times New Roman"/>
              </a:rPr>
              <a:t>What is your estimate, in </a:t>
            </a:r>
            <a:r>
              <a:rPr lang="en-US" sz="2800" b="1" dirty="0" smtClean="0">
                <a:effectLst/>
                <a:latin typeface="Comic Sans MS"/>
                <a:ea typeface="Times New Roman"/>
                <a:cs typeface="Times New Roman"/>
              </a:rPr>
              <a:t>context, for </a:t>
            </a:r>
            <a:r>
              <a:rPr lang="en-US" sz="2800" b="1" dirty="0" smtClean="0">
                <a:effectLst/>
                <a:latin typeface="Comic Sans MS"/>
                <a:ea typeface="Times New Roman"/>
                <a:cs typeface="Times New Roman"/>
              </a:rPr>
              <a:t>the 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slope</a:t>
            </a:r>
            <a:r>
              <a:rPr lang="en-US" sz="2800" b="1" dirty="0" smtClean="0">
                <a:effectLst/>
                <a:latin typeface="Comic Sans MS"/>
                <a:ea typeface="Times New Roman"/>
                <a:cs typeface="Times New Roman"/>
              </a:rPr>
              <a:t>, </a:t>
            </a:r>
            <a:r>
              <a:rPr lang="en-US" sz="3600" b="1" dirty="0" smtClean="0">
                <a:solidFill>
                  <a:srgbClr val="0000FF"/>
                </a:solidFill>
                <a:sym typeface="Symbol"/>
              </a:rPr>
              <a:t> </a:t>
            </a:r>
            <a:r>
              <a:rPr lang="en-US" sz="3600" b="1" dirty="0" smtClean="0">
                <a:sym typeface="Symbol"/>
              </a:rPr>
              <a:t>,</a:t>
            </a:r>
            <a:r>
              <a:rPr lang="en-US" sz="3600" b="1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en-US" sz="2800" b="1" dirty="0" smtClean="0">
                <a:effectLst/>
                <a:latin typeface="Comic Sans MS"/>
                <a:ea typeface="Times New Roman"/>
                <a:cs typeface="Times New Roman"/>
              </a:rPr>
              <a:t>of</a:t>
            </a:r>
            <a:r>
              <a:rPr lang="en-US" sz="2800" b="1" dirty="0" smtClean="0"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2800" b="1" dirty="0" smtClean="0">
                <a:effectLst/>
                <a:latin typeface="Comic Sans MS"/>
                <a:ea typeface="Times New Roman"/>
                <a:cs typeface="Times New Roman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true regression line</a:t>
            </a:r>
            <a:r>
              <a:rPr lang="en-US" sz="2800" b="1" dirty="0" smtClean="0">
                <a:effectLst/>
                <a:latin typeface="Comic Sans MS"/>
                <a:ea typeface="Times New Roman"/>
                <a:cs typeface="Times New Roman"/>
              </a:rPr>
              <a:t>?</a:t>
            </a:r>
            <a:endParaRPr lang="en-US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4" y="1738610"/>
            <a:ext cx="805399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641" y="5130828"/>
            <a:ext cx="9196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My estimate for 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</a:t>
            </a:r>
            <a:r>
              <a:rPr lang="en-US" sz="2800" b="1" dirty="0" smtClean="0">
                <a:sym typeface="Symbol"/>
              </a:rPr>
              <a:t> for the true regression line is </a:t>
            </a:r>
            <a:r>
              <a:rPr lang="en-US" sz="2800" b="1" dirty="0" smtClean="0">
                <a:solidFill>
                  <a:srgbClr val="0000FF"/>
                </a:solidFill>
                <a:sym typeface="Symbol"/>
              </a:rPr>
              <a:t>-2.4008</a:t>
            </a:r>
            <a:r>
              <a:rPr lang="en-US" sz="2800" b="1" dirty="0" smtClean="0">
                <a:sym typeface="Symbol"/>
              </a:rPr>
              <a:t>. </a:t>
            </a:r>
          </a:p>
          <a:p>
            <a:r>
              <a:rPr lang="en-US" sz="2800" b="1" dirty="0" smtClean="0">
                <a:sym typeface="Symbol"/>
              </a:rPr>
              <a:t>On average, for each 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additional 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gram of 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sugar</a:t>
            </a:r>
            <a:r>
              <a:rPr lang="en-US" sz="2800" b="1" dirty="0" smtClean="0">
                <a:sym typeface="Symbol"/>
              </a:rPr>
              <a:t>, the 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predicted </a:t>
            </a:r>
          </a:p>
          <a:p>
            <a:r>
              <a:rPr lang="en-US" sz="2800" b="1" i="1" dirty="0">
                <a:solidFill>
                  <a:srgbClr val="FF0000"/>
                </a:solidFill>
                <a:sym typeface="Symbol"/>
              </a:rPr>
              <a:t>n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utritional rating </a:t>
            </a:r>
            <a:r>
              <a:rPr lang="en-US" sz="2800" b="1" dirty="0" smtClean="0">
                <a:sym typeface="Symbol"/>
              </a:rPr>
              <a:t>decreases 2.4008 </a:t>
            </a:r>
            <a:r>
              <a:rPr lang="en-US" sz="2800" b="1" dirty="0" smtClean="0">
                <a:sym typeface="Symbol"/>
              </a:rPr>
              <a:t>points.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07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75583"/>
              </p:ext>
            </p:extLst>
          </p:nvPr>
        </p:nvGraphicFramePr>
        <p:xfrm>
          <a:off x="457200" y="2309503"/>
          <a:ext cx="3592749" cy="436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r:id="rId3" imgW="32899350" imgH="38195250" progId="">
                  <p:embed/>
                </p:oleObj>
              </mc:Choice>
              <mc:Fallback>
                <p:oleObj r:id="rId3" imgW="32899350" imgH="381952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09503"/>
                        <a:ext cx="3592749" cy="4361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746861"/>
            <a:ext cx="35433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46207"/>
            <a:ext cx="7315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Here are 2 examples of the cut scores needed to make a 1, 2, 3, 4, or 5.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224" y="1713711"/>
            <a:ext cx="33147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2012 AP Stat Exam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971800"/>
            <a:ext cx="33147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2015 AP Stat Exam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12467"/>
            <a:ext cx="3581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In Class Example: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925" y="3050969"/>
            <a:ext cx="8278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2. What is your estimate, in context, for the </a:t>
            </a:r>
            <a:r>
              <a:rPr lang="en-US" sz="2800" b="1" dirty="0" smtClean="0">
                <a:solidFill>
                  <a:srgbClr val="FF0066"/>
                </a:solidFill>
                <a:effectLst/>
                <a:latin typeface="Comic Sans MS"/>
                <a:ea typeface="Times New Roman"/>
                <a:cs typeface="Times New Roman"/>
              </a:rPr>
              <a:t>intercept</a:t>
            </a:r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 of the true regression line?</a:t>
            </a:r>
            <a:endParaRPr lang="en-US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5" y="980703"/>
            <a:ext cx="73818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520" y="4343400"/>
            <a:ext cx="8487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 estimate of the intercept 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</a:rPr>
              <a:t>α </a:t>
            </a:r>
            <a:r>
              <a:rPr lang="en-US" sz="2800" b="1" dirty="0" smtClean="0">
                <a:ea typeface="Times New Roman"/>
              </a:rPr>
              <a:t>for the true regression line is 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</a:rPr>
              <a:t>59.284 units</a:t>
            </a:r>
            <a:r>
              <a:rPr lang="en-US" sz="2800" b="1" dirty="0" smtClean="0">
                <a:ea typeface="Times New Roman"/>
              </a:rPr>
              <a:t>.</a:t>
            </a:r>
            <a:r>
              <a:rPr lang="en-US" sz="2800" b="1" dirty="0" smtClean="0"/>
              <a:t> On average, when </a:t>
            </a:r>
            <a:r>
              <a:rPr lang="en-US" sz="2800" b="1" dirty="0" smtClean="0">
                <a:solidFill>
                  <a:srgbClr val="FF0000"/>
                </a:solidFill>
              </a:rPr>
              <a:t>sugars = </a:t>
            </a:r>
            <a:r>
              <a:rPr lang="en-US" sz="2800" b="1" smtClean="0">
                <a:solidFill>
                  <a:srgbClr val="FF0000"/>
                </a:solidFill>
              </a:rPr>
              <a:t>0 g</a:t>
            </a:r>
            <a:r>
              <a:rPr lang="en-US" sz="2800" b="1" smtClean="0"/>
              <a:t>, </a:t>
            </a: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predicted </a:t>
            </a:r>
            <a:r>
              <a:rPr lang="en-US" sz="2800" b="1" dirty="0" smtClean="0">
                <a:solidFill>
                  <a:srgbClr val="FF0000"/>
                </a:solidFill>
              </a:rPr>
              <a:t>nutritional rating </a:t>
            </a:r>
            <a:r>
              <a:rPr lang="en-US" sz="2800" b="1" dirty="0" smtClean="0"/>
              <a:t>will </a:t>
            </a:r>
            <a:r>
              <a:rPr lang="en-US" sz="2800" b="1" dirty="0" smtClean="0"/>
              <a:t>be </a:t>
            </a:r>
            <a:r>
              <a:rPr lang="en-US" sz="2800" b="1" dirty="0" smtClean="0">
                <a:solidFill>
                  <a:srgbClr val="FF0000"/>
                </a:solidFill>
              </a:rPr>
              <a:t>59.284 units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77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605" y="3167694"/>
            <a:ext cx="3212571" cy="144880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12467"/>
            <a:ext cx="4191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In Class Example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71133"/>
            <a:ext cx="7928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3.  Calculate the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missing values </a:t>
            </a:r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in the output.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02313"/>
              </p:ext>
            </p:extLst>
          </p:nvPr>
        </p:nvGraphicFramePr>
        <p:xfrm>
          <a:off x="185603" y="3375201"/>
          <a:ext cx="3448835" cy="96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" name="Equation" r:id="rId4" imgW="1587240" imgH="444240" progId="Equation.3">
                  <p:embed/>
                </p:oleObj>
              </mc:Choice>
              <mc:Fallback>
                <p:oleObj name="Equation" r:id="rId4" imgW="15872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603" y="3375201"/>
                        <a:ext cx="3448835" cy="96567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7829" y="5257800"/>
            <a:ext cx="78038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</a:t>
            </a:r>
            <a:r>
              <a:rPr lang="en-US" sz="3200" b="1" i="1" dirty="0" smtClean="0">
                <a:solidFill>
                  <a:srgbClr val="FF0066"/>
                </a:solidFill>
              </a:rPr>
              <a:t>tcdf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7030A0"/>
                </a:solidFill>
              </a:rPr>
              <a:t>LB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66"/>
                </a:solidFill>
              </a:rPr>
              <a:t>HB</a:t>
            </a:r>
            <a:r>
              <a:rPr lang="en-US" sz="3200" dirty="0" smtClean="0"/>
              <a:t>, </a:t>
            </a:r>
            <a:r>
              <a:rPr lang="en-US" sz="3200" b="1" i="1" dirty="0" smtClean="0">
                <a:solidFill>
                  <a:srgbClr val="0000FF"/>
                </a:solidFill>
              </a:rPr>
              <a:t>df</a:t>
            </a:r>
            <a:r>
              <a:rPr lang="en-US" sz="3200" dirty="0" smtClean="0"/>
              <a:t>)  to calculate the </a:t>
            </a:r>
            <a:r>
              <a:rPr lang="en-US" sz="3200" b="1" dirty="0" smtClean="0">
                <a:solidFill>
                  <a:srgbClr val="006600"/>
                </a:solidFill>
              </a:rPr>
              <a:t>p-value</a:t>
            </a:r>
            <a:endParaRPr lang="en-US" sz="3200" b="1" dirty="0">
              <a:solidFill>
                <a:srgbClr val="006600"/>
              </a:solidFill>
            </a:endParaRPr>
          </a:p>
        </p:txBody>
      </p:sp>
      <p:pic>
        <p:nvPicPr>
          <p:cNvPr id="925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2" y="838200"/>
            <a:ext cx="6800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603" y="4589842"/>
            <a:ext cx="79683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NOTE:  </a:t>
            </a:r>
            <a:r>
              <a:rPr lang="en-US" sz="2800" b="1" i="1" dirty="0" smtClean="0">
                <a:solidFill>
                  <a:srgbClr val="7030A0"/>
                </a:solidFill>
              </a:rPr>
              <a:t>df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for Inference for Regression is </a:t>
            </a:r>
            <a:r>
              <a:rPr lang="en-US" sz="2800" b="1" i="1" dirty="0" smtClean="0">
                <a:solidFill>
                  <a:srgbClr val="7030A0"/>
                </a:solidFill>
              </a:rPr>
              <a:t>df</a:t>
            </a:r>
            <a:r>
              <a:rPr lang="en-US" sz="2800" b="1" dirty="0" smtClean="0">
                <a:solidFill>
                  <a:srgbClr val="7030A0"/>
                </a:solidFill>
              </a:rPr>
              <a:t> = n - 2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82" y="5943600"/>
            <a:ext cx="4409185" cy="523220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66"/>
                </a:solidFill>
              </a:rPr>
              <a:t>tcdf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7030A0"/>
                </a:solidFill>
              </a:rPr>
              <a:t>-100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FF0066"/>
                </a:solidFill>
              </a:rPr>
              <a:t>-10.12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00FF"/>
                </a:solidFill>
              </a:rPr>
              <a:t>18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611" y="3295378"/>
            <a:ext cx="5123783" cy="12010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53000" y="1752600"/>
            <a:ext cx="1828800" cy="45720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6878" y="1429434"/>
            <a:ext cx="20416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Common MC ? Is to leave values blank.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92849"/>
              </p:ext>
            </p:extLst>
          </p:nvPr>
        </p:nvGraphicFramePr>
        <p:xfrm>
          <a:off x="304801" y="3343953"/>
          <a:ext cx="1115298" cy="94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Equation" r:id="rId8" imgW="507960" imgH="431640" progId="Equation.DSMT4">
                  <p:embed/>
                </p:oleObj>
              </mc:Choice>
              <mc:Fallback>
                <p:oleObj name="Equation" r:id="rId8" imgW="50796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1" y="3343953"/>
                        <a:ext cx="1115298" cy="94658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7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4" grpId="0" animBg="1"/>
      <p:bldP spid="9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35" y="152400"/>
            <a:ext cx="6246939" cy="375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550" y="381000"/>
            <a:ext cx="26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In Class Ex. 2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0386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Regression Equation: </a:t>
            </a:r>
            <a:endParaRPr lang="en-US" sz="2400" dirty="0" smtClean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  <a:p>
            <a:r>
              <a:rPr lang="en-US" sz="24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 </a:t>
            </a:r>
            <a:endParaRPr lang="en-US" sz="2400" dirty="0" smtClean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  <a:p>
            <a:r>
              <a:rPr lang="en-US" sz="24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 </a:t>
            </a:r>
            <a:endParaRPr lang="en-US" sz="2400" dirty="0" smtClean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  <a:p>
            <a:r>
              <a:rPr lang="en-US" sz="24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 </a:t>
            </a:r>
            <a:endParaRPr lang="en-US" sz="2400" dirty="0" smtClean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  <a:p>
            <a:r>
              <a:rPr lang="en-US" sz="2400" i="1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S = ___________	                   SE</a:t>
            </a:r>
            <a:r>
              <a:rPr lang="en-US" sz="2400" i="1" baseline="-250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b</a:t>
            </a:r>
            <a:r>
              <a:rPr lang="en-US" sz="2400" i="1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 =__________</a:t>
            </a:r>
            <a:endParaRPr lang="en-US" sz="2400" dirty="0" smtClean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  <a:p>
            <a:r>
              <a:rPr lang="en-US" sz="2400" i="1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 </a:t>
            </a:r>
            <a:endParaRPr lang="en-US" sz="2400" dirty="0" smtClean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  <a:p>
            <a:r>
              <a:rPr lang="en-US" sz="2400" i="1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df = n – 2 = ____                  therefore n = ___</a:t>
            </a:r>
            <a:endParaRPr lang="en-US" sz="2400" dirty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10668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344049">
            <a:off x="7391400" y="792034"/>
            <a:ext cx="1524000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ZOMBIES!!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702781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pred</a:t>
            </a:r>
            <a:r>
              <a:rPr lang="en-US" sz="2800" b="1" dirty="0" smtClean="0">
                <a:solidFill>
                  <a:srgbClr val="0000FF"/>
                </a:solidFill>
              </a:rPr>
              <a:t>(range of motion) = 107.58 + 0.8710(age)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2393" y="5377428"/>
            <a:ext cx="14184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10.42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377428"/>
            <a:ext cx="14184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0.4146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0131" y="6089118"/>
            <a:ext cx="837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0403" y="6087880"/>
            <a:ext cx="837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13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738237" y="18288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344049">
            <a:off x="7516156" y="1597967"/>
            <a:ext cx="1524000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ZOMBIES!!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3505200"/>
            <a:ext cx="381000" cy="40582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" y="158758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Estimate</a:t>
            </a:r>
            <a:r>
              <a:rPr lang="en-US" sz="2800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the slope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sym typeface="Symbol"/>
              </a:rPr>
              <a:t>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2800" dirty="0" smtClean="0">
                <a:effectLst/>
                <a:latin typeface="Comic Sans MS"/>
                <a:ea typeface="Times New Roman"/>
              </a:rPr>
              <a:t>of the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true regression line</a:t>
            </a:r>
            <a:r>
              <a:rPr lang="en-US" sz="2800" dirty="0" smtClean="0">
                <a:effectLst/>
                <a:latin typeface="Comic Sans MS"/>
                <a:ea typeface="Times New Roman"/>
              </a:rPr>
              <a:t>: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56" y="941135"/>
            <a:ext cx="3104444" cy="96606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926226" y="1066699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Confidence Interval</a:t>
            </a:r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: </a:t>
            </a:r>
            <a:endParaRPr lang="en-US" sz="2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2209800"/>
            <a:ext cx="7963719" cy="49244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Conditions for Inference for Regression: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8110" y="3075902"/>
            <a:ext cx="78207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984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1.	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 Observations are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independent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50390" y="3860732"/>
            <a:ext cx="683513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Can’t have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multiple data points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about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the same subject.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1299" y="5049183"/>
            <a:ext cx="76572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984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2.	The true relationship is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linear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3838" y="5884805"/>
            <a:ext cx="7025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Check scatterplot for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linear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 trend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7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400" y="533400"/>
            <a:ext cx="898137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984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3. The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standard deviation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of the response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en-US" sz="3200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about the line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is consistent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1752600"/>
            <a:ext cx="6442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Check</a:t>
            </a:r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residual plot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for no pattern.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18110" y="2510135"/>
            <a:ext cx="57641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984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4.	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Check for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Normalcy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0094" y="3810000"/>
            <a:ext cx="8153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Make histogram of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residuals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 and check for skewness or outliers (influential points which can alter the slope of the LSRL). </a:t>
            </a:r>
          </a:p>
        </p:txBody>
      </p:sp>
    </p:spTree>
    <p:extLst>
      <p:ext uri="{BB962C8B-B14F-4D97-AF65-F5344CB8AC3E}">
        <p14:creationId xmlns:p14="http://schemas.microsoft.com/office/powerpoint/2010/main" val="24706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87630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 the AP Stat Exam, they will probably tell you the conditions for Inference for Regression have been met.  You will simply </a:t>
            </a:r>
            <a:r>
              <a:rPr lang="en-US" sz="3200" b="1" dirty="0"/>
              <a:t>need to </a:t>
            </a:r>
            <a:r>
              <a:rPr lang="en-US" sz="3200" b="1" dirty="0" smtClean="0">
                <a:solidFill>
                  <a:srgbClr val="0000FF"/>
                </a:solidFill>
              </a:rPr>
              <a:t>ACKNOWLEDGE</a:t>
            </a:r>
            <a:r>
              <a:rPr lang="en-US" sz="3200" b="1" dirty="0" smtClean="0"/>
              <a:t> the </a:t>
            </a:r>
            <a:r>
              <a:rPr lang="en-US" sz="3200" b="1" u="sng" dirty="0" smtClean="0"/>
              <a:t>four conditions</a:t>
            </a:r>
            <a:r>
              <a:rPr lang="en-US" sz="3200" b="1" dirty="0" smtClean="0"/>
              <a:t>.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endParaRPr lang="en-US" sz="3200" b="1" dirty="0" smtClean="0"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946" y="3352800"/>
            <a:ext cx="8418653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Independence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linear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relationship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spread about line stays the same, </a:t>
            </a:r>
            <a:r>
              <a:rPr lang="en-US" sz="4000" b="1" dirty="0"/>
              <a:t>and </a:t>
            </a:r>
            <a:r>
              <a:rPr lang="en-US" sz="4000" b="1" dirty="0">
                <a:solidFill>
                  <a:srgbClr val="FF0000"/>
                </a:solidFill>
              </a:rPr>
              <a:t>Normality</a:t>
            </a:r>
            <a:r>
              <a:rPr lang="en-US" sz="4000" b="1" dirty="0"/>
              <a:t> are stated in problem as having been met”.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275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325040" cy="241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191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State: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252001"/>
            <a:ext cx="7186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will create a </a:t>
            </a:r>
            <a:r>
              <a:rPr lang="en-US" sz="2800" dirty="0" smtClean="0">
                <a:solidFill>
                  <a:srgbClr val="FF0000"/>
                </a:solidFill>
              </a:rPr>
              <a:t>90% confidence interval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estimate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FF0000"/>
                </a:solidFill>
              </a:rPr>
              <a:t>true slope of the regression line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FF0000"/>
                </a:solidFill>
              </a:rPr>
              <a:t>predicted </a:t>
            </a:r>
            <a:r>
              <a:rPr lang="en-US" sz="2800" dirty="0" smtClean="0">
                <a:solidFill>
                  <a:srgbClr val="FF0000"/>
                </a:solidFill>
              </a:rPr>
              <a:t>in of </a:t>
            </a:r>
            <a:r>
              <a:rPr lang="en-US" sz="2800" dirty="0" smtClean="0">
                <a:solidFill>
                  <a:srgbClr val="FF0000"/>
                </a:solidFill>
              </a:rPr>
              <a:t>height </a:t>
            </a:r>
            <a:r>
              <a:rPr lang="en-US" sz="2800" dirty="0" smtClean="0"/>
              <a:t>versus </a:t>
            </a:r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of </a:t>
            </a:r>
            <a:r>
              <a:rPr lang="en-US" sz="2800" dirty="0" err="1" smtClean="0">
                <a:solidFill>
                  <a:srgbClr val="FF0000"/>
                </a:solidFill>
              </a:rPr>
              <a:t>armspan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79965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Plan: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79965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</a:t>
            </a:r>
            <a:r>
              <a:rPr lang="en-US" sz="2800" dirty="0" smtClean="0">
                <a:latin typeface="Times New Roman"/>
                <a:ea typeface="Times New Roman"/>
                <a:sym typeface="Symbol"/>
              </a:rPr>
              <a:t> =  </a:t>
            </a:r>
            <a:r>
              <a:rPr lang="en-US" sz="2800" dirty="0" smtClean="0">
                <a:solidFill>
                  <a:srgbClr val="FF0000"/>
                </a:solidFill>
              </a:rPr>
              <a:t>true slope </a:t>
            </a:r>
            <a:r>
              <a:rPr lang="en-US" sz="2800" dirty="0">
                <a:solidFill>
                  <a:srgbClr val="FF0000"/>
                </a:solidFill>
              </a:rPr>
              <a:t>of the </a:t>
            </a:r>
            <a:r>
              <a:rPr lang="en-US" sz="2800" dirty="0" smtClean="0">
                <a:solidFill>
                  <a:srgbClr val="FF0000"/>
                </a:solidFill>
              </a:rPr>
              <a:t>regression </a:t>
            </a:r>
            <a:r>
              <a:rPr lang="en-US" sz="2800" dirty="0">
                <a:solidFill>
                  <a:srgbClr val="FF0000"/>
                </a:solidFill>
              </a:rPr>
              <a:t>line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FF0000"/>
                </a:solidFill>
              </a:rPr>
              <a:t>predicted </a:t>
            </a:r>
            <a:r>
              <a:rPr lang="en-US" sz="2800" dirty="0" smtClean="0">
                <a:solidFill>
                  <a:srgbClr val="FF0000"/>
                </a:solidFill>
              </a:rPr>
              <a:t>in of </a:t>
            </a:r>
            <a:r>
              <a:rPr lang="en-US" sz="2800" dirty="0" smtClean="0">
                <a:solidFill>
                  <a:srgbClr val="FF0000"/>
                </a:solidFill>
              </a:rPr>
              <a:t>height </a:t>
            </a:r>
            <a:r>
              <a:rPr lang="en-US" sz="2800" dirty="0"/>
              <a:t>versus </a:t>
            </a:r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err="1">
                <a:solidFill>
                  <a:srgbClr val="FF0000"/>
                </a:solidFill>
              </a:rPr>
              <a:t>armspan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1" y="118800"/>
            <a:ext cx="8186858" cy="14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965625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Conditions</a:t>
            </a:r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: 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"/>
            <a:ext cx="6325040" cy="241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48913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Plan: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4810" y="3528987"/>
            <a:ext cx="8296275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The problem states that the conditions for inference </a:t>
            </a:r>
            <a:r>
              <a:rPr lang="en-US" sz="3200" b="1" dirty="0" smtClean="0">
                <a:solidFill>
                  <a:srgbClr val="FF0066"/>
                </a:solidFill>
              </a:rPr>
              <a:t>– independence, linearity, standard deviation constant, and Normality </a:t>
            </a:r>
            <a:r>
              <a:rPr lang="en-US" sz="3200" b="1" dirty="0" smtClean="0">
                <a:solidFill>
                  <a:srgbClr val="0000FF"/>
                </a:solidFill>
              </a:rPr>
              <a:t>have been met.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50" y="3647029"/>
            <a:ext cx="2724150" cy="8477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1097280" y="2677008"/>
            <a:ext cx="75133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df = </a:t>
            </a:r>
            <a:r>
              <a:rPr lang="en-US" sz="3200" b="1" dirty="0" smtClean="0">
                <a:solidFill>
                  <a:srgbClr val="FF0066"/>
                </a:solidFill>
              </a:rPr>
              <a:t>20 – 2 = 18      </a:t>
            </a:r>
            <a:r>
              <a:rPr lang="en-US" sz="3200" b="1" dirty="0" smtClean="0">
                <a:solidFill>
                  <a:srgbClr val="FF0066"/>
                </a:solidFill>
              </a:rPr>
              <a:t>t*= 1.734  </a:t>
            </a:r>
            <a:r>
              <a:rPr lang="en-US" sz="3200" b="1" dirty="0" smtClean="0">
                <a:solidFill>
                  <a:srgbClr val="FF0066"/>
                </a:solidFill>
              </a:rPr>
              <a:t>       CL </a:t>
            </a:r>
            <a:r>
              <a:rPr lang="en-US" sz="3200" b="1" dirty="0" smtClean="0">
                <a:solidFill>
                  <a:srgbClr val="FF0066"/>
                </a:solidFill>
              </a:rPr>
              <a:t>= .90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325040" cy="241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48913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Do: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66700" y="3647029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Confidence Interval</a:t>
            </a:r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22331"/>
              </p:ext>
            </p:extLst>
          </p:nvPr>
        </p:nvGraphicFramePr>
        <p:xfrm>
          <a:off x="1876962" y="4724400"/>
          <a:ext cx="465137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5" imgW="1511280" imgH="431640" progId="Equation.3">
                  <p:embed/>
                </p:oleObj>
              </mc:Choice>
              <mc:Fallback>
                <p:oleObj name="Equation" r:id="rId5" imgW="1511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6962" y="4724400"/>
                        <a:ext cx="4651375" cy="1328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7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00999"/>
              </p:ext>
            </p:extLst>
          </p:nvPr>
        </p:nvGraphicFramePr>
        <p:xfrm>
          <a:off x="381000" y="3088391"/>
          <a:ext cx="465137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Equation" r:id="rId3" imgW="1511280" imgH="431640" progId="Equation.3">
                  <p:embed/>
                </p:oleObj>
              </mc:Choice>
              <mc:Fallback>
                <p:oleObj name="Equation" r:id="rId3" imgW="1511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088391"/>
                        <a:ext cx="4651375" cy="1328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028703"/>
            <a:ext cx="8305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With 90% confidence, we can estimate that for each </a:t>
            </a:r>
            <a:r>
              <a:rPr lang="en-US" sz="2800" b="1" dirty="0" smtClean="0">
                <a:solidFill>
                  <a:srgbClr val="FF0000"/>
                </a:solidFill>
              </a:rPr>
              <a:t>additional inch in arm span</a:t>
            </a:r>
            <a:r>
              <a:rPr lang="en-US" sz="2800" b="1" dirty="0" smtClean="0">
                <a:solidFill>
                  <a:srgbClr val="0000FF"/>
                </a:solidFill>
              </a:rPr>
              <a:t>, the predicted height will increase on average between </a:t>
            </a:r>
            <a:r>
              <a:rPr lang="en-US" sz="2800" b="1" dirty="0" smtClean="0">
                <a:solidFill>
                  <a:srgbClr val="FF0000"/>
                </a:solidFill>
              </a:rPr>
              <a:t>0.7001 to 0.9807 inches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410200" y="3088391"/>
            <a:ext cx="2752725" cy="156966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Interpret in context of </a:t>
            </a:r>
            <a:r>
              <a:rPr lang="en-US" sz="3200" b="1" dirty="0" smtClean="0">
                <a:solidFill>
                  <a:srgbClr val="FF0000"/>
                </a:solidFill>
              </a:rPr>
              <a:t>SLOPE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325040" cy="241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9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6324600" cy="5806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486400"/>
            <a:ext cx="3829050" cy="1143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667000"/>
            <a:ext cx="2752725" cy="22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" y="106323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latin typeface="Comic Sans MS"/>
                <a:ea typeface="Times New Roman"/>
              </a:rPr>
              <a:t>Ex 4  Find a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95% confidence interval</a:t>
            </a:r>
            <a:r>
              <a:rPr lang="en-US" sz="2800" dirty="0" smtClean="0">
                <a:effectLst/>
                <a:latin typeface="Comic Sans MS"/>
                <a:ea typeface="Times New Roman"/>
              </a:rPr>
              <a:t> for the slope of the true regression line for the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age</a:t>
            </a:r>
            <a:r>
              <a:rPr lang="en-US" sz="2800" dirty="0" smtClean="0">
                <a:effectLst/>
                <a:latin typeface="Comic Sans MS"/>
                <a:ea typeface="Times New Roman"/>
              </a:rPr>
              <a:t> and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range of motion </a:t>
            </a:r>
            <a:r>
              <a:rPr lang="en-US" sz="2800" dirty="0" smtClean="0">
                <a:effectLst/>
                <a:latin typeface="Comic Sans MS"/>
                <a:ea typeface="Times New Roman"/>
              </a:rPr>
              <a:t>problem.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90" y="1491318"/>
            <a:ext cx="4545537" cy="27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270" y="457179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State: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66105" y="4343400"/>
            <a:ext cx="7186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will create a </a:t>
            </a:r>
            <a:r>
              <a:rPr lang="en-US" sz="2800" dirty="0" smtClean="0">
                <a:solidFill>
                  <a:srgbClr val="FF0000"/>
                </a:solidFill>
              </a:rPr>
              <a:t>95% confidence interval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estimate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FF0000"/>
                </a:solidFill>
              </a:rPr>
              <a:t>true slope of the regression line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FF0000"/>
                </a:solidFill>
              </a:rPr>
              <a:t>predicted range of motion </a:t>
            </a:r>
            <a:r>
              <a:rPr lang="en-US" sz="2800" dirty="0" smtClean="0"/>
              <a:t>versus </a:t>
            </a:r>
            <a:r>
              <a:rPr lang="en-US" sz="2800" dirty="0" smtClean="0">
                <a:solidFill>
                  <a:srgbClr val="FF0000"/>
                </a:solidFill>
              </a:rPr>
              <a:t>age in years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79965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Plan: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92775" y="575590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</a:t>
            </a:r>
            <a:r>
              <a:rPr lang="en-US" sz="2800" dirty="0" smtClean="0">
                <a:latin typeface="Times New Roman"/>
                <a:ea typeface="Times New Roman"/>
                <a:sym typeface="Symbol"/>
              </a:rPr>
              <a:t> =  </a:t>
            </a:r>
            <a:r>
              <a:rPr lang="en-US" sz="2800" dirty="0" smtClean="0">
                <a:solidFill>
                  <a:srgbClr val="FF0000"/>
                </a:solidFill>
              </a:rPr>
              <a:t>true slope </a:t>
            </a:r>
            <a:r>
              <a:rPr lang="en-US" sz="2800" dirty="0">
                <a:solidFill>
                  <a:srgbClr val="FF0000"/>
                </a:solidFill>
              </a:rPr>
              <a:t>of the </a:t>
            </a:r>
            <a:r>
              <a:rPr lang="en-US" sz="2800" dirty="0" smtClean="0">
                <a:solidFill>
                  <a:srgbClr val="FF0000"/>
                </a:solidFill>
              </a:rPr>
              <a:t>regression </a:t>
            </a:r>
            <a:r>
              <a:rPr lang="en-US" sz="2800" dirty="0">
                <a:solidFill>
                  <a:srgbClr val="FF0000"/>
                </a:solidFill>
              </a:rPr>
              <a:t>line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FF0000"/>
                </a:solidFill>
              </a:rPr>
              <a:t>predicted </a:t>
            </a:r>
            <a:r>
              <a:rPr lang="en-US" sz="2800" dirty="0" smtClean="0">
                <a:solidFill>
                  <a:srgbClr val="FF0000"/>
                </a:solidFill>
              </a:rPr>
              <a:t>range of motion </a:t>
            </a:r>
            <a:r>
              <a:rPr lang="en-US" sz="2800" dirty="0" smtClean="0"/>
              <a:t>versus </a:t>
            </a:r>
            <a:r>
              <a:rPr lang="en-US" sz="2800" dirty="0" smtClean="0">
                <a:solidFill>
                  <a:srgbClr val="FF0000"/>
                </a:solidFill>
              </a:rPr>
              <a:t>age in years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76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47293"/>
            <a:ext cx="7305675" cy="26860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583"/>
            <a:ext cx="4343400" cy="26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44934"/>
              </p:ext>
            </p:extLst>
          </p:nvPr>
        </p:nvGraphicFramePr>
        <p:xfrm>
          <a:off x="1565032" y="5537809"/>
          <a:ext cx="3657600" cy="108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5" imgW="1676160" imgH="495000" progId="Equation.3">
                  <p:embed/>
                </p:oleObj>
              </mc:Choice>
              <mc:Fallback>
                <p:oleObj name="Equation" r:id="rId5" imgW="16761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5032" y="5537809"/>
                        <a:ext cx="3657600" cy="10806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" y="4724400"/>
            <a:ext cx="4613033" cy="8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15776"/>
              </p:ext>
            </p:extLst>
          </p:nvPr>
        </p:nvGraphicFramePr>
        <p:xfrm>
          <a:off x="361244" y="3204210"/>
          <a:ext cx="438443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3" imgW="1676160" imgH="495000" progId="Equation.3">
                  <p:embed/>
                </p:oleObj>
              </mc:Choice>
              <mc:Fallback>
                <p:oleObj name="Equation" r:id="rId3" imgW="16761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244" y="3204210"/>
                        <a:ext cx="4384433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1244" y="4800600"/>
            <a:ext cx="8305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We are 95% confident for each additional year in age, the predicted range of motion will increase on average </a:t>
            </a:r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66"/>
                </a:solidFill>
              </a:rPr>
              <a:t>0.0415 to 1.7835 degrees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486400" y="3008216"/>
            <a:ext cx="2752725" cy="156966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Interpret in context of </a:t>
            </a:r>
            <a:r>
              <a:rPr lang="en-US" sz="3200" b="1" dirty="0" smtClean="0">
                <a:solidFill>
                  <a:srgbClr val="FF0000"/>
                </a:solidFill>
              </a:rPr>
              <a:t>SLOPE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27" y="168286"/>
            <a:ext cx="4545537" cy="27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691" y="762000"/>
            <a:ext cx="8258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36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Assignment  p. 901  #8(a, b, d)   #9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828800"/>
            <a:ext cx="87915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ish-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838200"/>
            <a:ext cx="643721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1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60252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AP STAT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</a:rPr>
              <a:t>Ch. 15: Inference for Regression Part I</a:t>
            </a:r>
            <a:endParaRPr lang="en-US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67335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/>
                <a:latin typeface="Comic Sans MS"/>
                <a:ea typeface="Times New Roman"/>
              </a:rPr>
              <a:t>EQ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:  How do you determine if there is a 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significant relationship</a:t>
            </a:r>
            <a:r>
              <a:rPr lang="en-US" sz="3600" b="1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between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Y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X</a:t>
            </a:r>
            <a:r>
              <a:rPr lang="en-US" sz="3600" b="1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in a </a:t>
            </a:r>
            <a:r>
              <a:rPr lang="en-US" sz="3600" b="1" dirty="0" smtClean="0">
                <a:solidFill>
                  <a:srgbClr val="0000FF"/>
                </a:solidFill>
                <a:effectLst/>
                <a:latin typeface="Komika Axis"/>
                <a:ea typeface="Times New Roman"/>
              </a:rPr>
              <a:t>LSRL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? 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65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805" y="192374"/>
            <a:ext cx="8382000" cy="148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/>
                <a:highlight>
                  <a:srgbClr val="FFFF00"/>
                </a:highlight>
                <a:latin typeface="Comic Sans MS"/>
                <a:ea typeface="Times New Roman"/>
              </a:rPr>
              <a:t>RECALL SOME (REALLY) </a:t>
            </a:r>
            <a:r>
              <a:rPr lang="en-US" sz="32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mic Sans MS"/>
                <a:ea typeface="Times New Roman"/>
              </a:rPr>
              <a:t>OLD STUFF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: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66"/>
                </a:solidFill>
                <a:latin typeface="Comic Sans MS"/>
                <a:ea typeface="Times New Roman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Comic Sans MS"/>
                <a:ea typeface="Times New Roman"/>
              </a:rPr>
              <a:t>                        </a:t>
            </a:r>
            <a:r>
              <a:rPr lang="en-US" sz="32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p. 894 #1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412" y="189718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Calculate the </a:t>
            </a:r>
            <a:r>
              <a:rPr 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LSRL </a:t>
            </a:r>
            <a:r>
              <a:rPr lang="en-US" sz="2800" dirty="0">
                <a:latin typeface="Comic Sans MS" panose="030F0702030302020204" pitchFamily="66" charset="0"/>
              </a:rPr>
              <a:t>for </a:t>
            </a:r>
            <a:r>
              <a:rPr lang="en-US" sz="2800" dirty="0" err="1">
                <a:latin typeface="Comic Sans MS" panose="030F0702030302020204" pitchFamily="66" charset="0"/>
              </a:rPr>
              <a:t>Humerus</a:t>
            </a:r>
            <a:r>
              <a:rPr lang="en-US" sz="2800" dirty="0">
                <a:latin typeface="Comic Sans MS" panose="030F0702030302020204" pitchFamily="66" charset="0"/>
              </a:rPr>
              <a:t> length vs Femur length and write it in context.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732" y="5943600"/>
            <a:ext cx="850174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66"/>
                </a:solidFill>
              </a:rPr>
              <a:t>p</a:t>
            </a:r>
            <a:r>
              <a:rPr lang="en-US" sz="2400" b="1" i="1" dirty="0" err="1" smtClean="0">
                <a:solidFill>
                  <a:srgbClr val="FF0066"/>
                </a:solidFill>
              </a:rPr>
              <a:t>red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smtClean="0"/>
              <a:t>(cm length of </a:t>
            </a:r>
            <a:r>
              <a:rPr lang="en-US" sz="2400" b="1" dirty="0" err="1" smtClean="0"/>
              <a:t>humerus</a:t>
            </a:r>
            <a:r>
              <a:rPr lang="en-US" sz="2400" b="1" dirty="0" smtClean="0"/>
              <a:t>) = </a:t>
            </a:r>
            <a:r>
              <a:rPr lang="en-US" sz="2400" b="1" dirty="0" smtClean="0">
                <a:solidFill>
                  <a:srgbClr val="0000FF"/>
                </a:solidFill>
              </a:rPr>
              <a:t>-3.66 </a:t>
            </a:r>
            <a:r>
              <a:rPr lang="en-US" sz="2400" b="1" dirty="0" smtClean="0"/>
              <a:t>+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1.1969</a:t>
            </a:r>
            <a:r>
              <a:rPr lang="en-US" sz="2400" b="1" dirty="0" smtClean="0"/>
              <a:t>(cm length of femur)</a:t>
            </a:r>
            <a:endParaRPr 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9741"/>
            <a:ext cx="2539945" cy="247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63" y="3099123"/>
            <a:ext cx="2528887" cy="234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09600"/>
            <a:ext cx="5832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Comic Sans MS"/>
                <a:ea typeface="Times New Roman"/>
              </a:rPr>
              <a:t>Interpret the </a:t>
            </a:r>
            <a:r>
              <a:rPr lang="en-US" sz="2800" b="1" dirty="0" smtClean="0">
                <a:solidFill>
                  <a:srgbClr val="3333FF"/>
                </a:solidFill>
                <a:effectLst/>
                <a:latin typeface="Comic Sans MS"/>
                <a:ea typeface="Times New Roman"/>
              </a:rPr>
              <a:t>slope</a:t>
            </a:r>
            <a:r>
              <a:rPr lang="en-US" sz="2800" b="1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in context</a:t>
            </a:r>
            <a:r>
              <a:rPr lang="en-US" sz="2800" dirty="0" smtClean="0">
                <a:effectLst/>
                <a:latin typeface="Comic Sans MS"/>
                <a:ea typeface="Times New Roman"/>
              </a:rPr>
              <a:t>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971800"/>
            <a:ext cx="8791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Comic Sans MS"/>
                <a:ea typeface="Times New Roman"/>
              </a:rPr>
              <a:t>Interpret the </a:t>
            </a:r>
            <a:r>
              <a:rPr lang="en-US" sz="2800" b="1" dirty="0" smtClean="0">
                <a:solidFill>
                  <a:srgbClr val="3333FF"/>
                </a:solidFill>
                <a:effectLst/>
                <a:latin typeface="Comic Sans MS"/>
                <a:ea typeface="Times New Roman"/>
              </a:rPr>
              <a:t>correlation coefficient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in context</a:t>
            </a:r>
            <a:endParaRPr lang="en-US" sz="28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371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On average</a:t>
            </a:r>
            <a:r>
              <a:rPr lang="en-US" sz="2400" b="1" dirty="0" smtClean="0">
                <a:solidFill>
                  <a:srgbClr val="008000"/>
                </a:solidFill>
              </a:rPr>
              <a:t>, for </a:t>
            </a:r>
            <a:r>
              <a:rPr lang="en-US" sz="2400" b="1" dirty="0" smtClean="0">
                <a:solidFill>
                  <a:srgbClr val="C00000"/>
                </a:solidFill>
              </a:rPr>
              <a:t>each additional </a:t>
            </a:r>
            <a:r>
              <a:rPr lang="en-US" sz="2400" b="1" dirty="0" smtClean="0">
                <a:solidFill>
                  <a:srgbClr val="008000"/>
                </a:solidFill>
              </a:rPr>
              <a:t>cm of length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 for the femur, the </a:t>
            </a:r>
            <a:r>
              <a:rPr lang="en-US" sz="2400" b="1" dirty="0" smtClean="0">
                <a:solidFill>
                  <a:srgbClr val="C00000"/>
                </a:solidFill>
              </a:rPr>
              <a:t>predicted</a:t>
            </a:r>
            <a:r>
              <a:rPr lang="en-US" sz="2400" b="1" dirty="0" smtClean="0">
                <a:solidFill>
                  <a:srgbClr val="008000"/>
                </a:solidFill>
              </a:rPr>
              <a:t> humerus length increases 1.1969 cm.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68" y="3701562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The correlation coefficient of 0.994 indicates a </a:t>
            </a:r>
            <a:r>
              <a:rPr lang="en-US" sz="2400" b="1" dirty="0" smtClean="0">
                <a:solidFill>
                  <a:srgbClr val="C00000"/>
                </a:solidFill>
              </a:rPr>
              <a:t>strong</a:t>
            </a:r>
            <a:r>
              <a:rPr lang="en-US" sz="2400" b="1" dirty="0" smtClean="0">
                <a:solidFill>
                  <a:srgbClr val="008000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positive</a:t>
            </a:r>
            <a:r>
              <a:rPr lang="en-US" sz="2400" b="1" dirty="0" smtClean="0">
                <a:solidFill>
                  <a:srgbClr val="008000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linear</a:t>
            </a:r>
            <a:r>
              <a:rPr lang="en-US" sz="2400" b="1" dirty="0" smtClean="0">
                <a:solidFill>
                  <a:srgbClr val="008000"/>
                </a:solidFill>
              </a:rPr>
              <a:t> association between femur length and humerus length. </a:t>
            </a:r>
            <a:r>
              <a:rPr lang="en-US" sz="2400" b="1" dirty="0" smtClean="0">
                <a:solidFill>
                  <a:srgbClr val="C00000"/>
                </a:solidFill>
              </a:rPr>
              <a:t>As femur length increases</a:t>
            </a:r>
            <a:r>
              <a:rPr lang="en-US" sz="2400" b="1" dirty="0" smtClean="0">
                <a:solidFill>
                  <a:srgbClr val="008000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humerus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length increases</a:t>
            </a:r>
            <a:r>
              <a:rPr lang="en-US" sz="2400" b="1" dirty="0" smtClean="0">
                <a:solidFill>
                  <a:srgbClr val="008000"/>
                </a:solidFill>
              </a:rPr>
              <a:t>.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25" y="304800"/>
            <a:ext cx="2528887" cy="234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493" y="381000"/>
            <a:ext cx="5560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Comic Sans MS"/>
                <a:ea typeface="Times New Roman"/>
              </a:rPr>
              <a:t>Interpret the </a:t>
            </a:r>
            <a:r>
              <a:rPr lang="en-US" sz="2800" b="1" dirty="0" smtClean="0">
                <a:solidFill>
                  <a:srgbClr val="3333FF"/>
                </a:solidFill>
                <a:effectLst/>
                <a:latin typeface="Comic Sans MS"/>
                <a:ea typeface="Times New Roman"/>
              </a:rPr>
              <a:t>coefficient of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3333FF"/>
                </a:solidFill>
                <a:latin typeface="Comic Sans MS"/>
                <a:ea typeface="Times New Roman"/>
              </a:rPr>
              <a:t>d</a:t>
            </a:r>
            <a:r>
              <a:rPr lang="en-US" sz="2800" b="1" dirty="0" smtClean="0">
                <a:solidFill>
                  <a:srgbClr val="3333FF"/>
                </a:solidFill>
                <a:effectLst/>
                <a:latin typeface="Comic Sans MS"/>
                <a:ea typeface="Times New Roman"/>
              </a:rPr>
              <a:t>etermination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in context</a:t>
            </a:r>
            <a:r>
              <a:rPr lang="en-US" sz="2800" b="1" dirty="0" smtClean="0">
                <a:effectLst/>
                <a:latin typeface="Comic Sans MS"/>
                <a:ea typeface="Times New Roman"/>
              </a:rPr>
              <a:t>. </a:t>
            </a:r>
            <a:endParaRPr lang="en-US" sz="2800" b="1" dirty="0" smtClean="0">
              <a:effectLst/>
              <a:latin typeface="Times New Roman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Comic Sans MS"/>
                <a:ea typeface="Times New Roman"/>
              </a:rPr>
              <a:t> 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301" y="3048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On average</a:t>
            </a:r>
            <a:r>
              <a:rPr lang="en-US" sz="2400" b="1" dirty="0" smtClean="0">
                <a:solidFill>
                  <a:srgbClr val="008000"/>
                </a:solidFill>
              </a:rPr>
              <a:t>, approximately 98.8% of the </a:t>
            </a:r>
            <a:r>
              <a:rPr lang="en-US" sz="2400" b="1" dirty="0" smtClean="0">
                <a:solidFill>
                  <a:srgbClr val="C00000"/>
                </a:solidFill>
              </a:rPr>
              <a:t>variation in predicted</a:t>
            </a:r>
            <a:r>
              <a:rPr lang="en-US" sz="2400" b="1" dirty="0" smtClean="0">
                <a:solidFill>
                  <a:srgbClr val="008000"/>
                </a:solidFill>
              </a:rPr>
              <a:t> humerus length </a:t>
            </a:r>
            <a:r>
              <a:rPr lang="en-US" sz="2400" b="1" dirty="0" smtClean="0">
                <a:solidFill>
                  <a:srgbClr val="C00000"/>
                </a:solidFill>
              </a:rPr>
              <a:t>is accounted for by the LSRL </a:t>
            </a:r>
            <a:r>
              <a:rPr lang="en-US" sz="2400" b="1" dirty="0" smtClean="0">
                <a:solidFill>
                  <a:srgbClr val="008000"/>
                </a:solidFill>
              </a:rPr>
              <a:t>of </a:t>
            </a:r>
            <a:r>
              <a:rPr lang="en-US" sz="2400" b="1" dirty="0" err="1" smtClean="0">
                <a:solidFill>
                  <a:srgbClr val="008000"/>
                </a:solidFill>
              </a:rPr>
              <a:t>humerus</a:t>
            </a:r>
            <a:r>
              <a:rPr lang="en-US" sz="2400" b="1" dirty="0" smtClean="0">
                <a:solidFill>
                  <a:srgbClr val="008000"/>
                </a:solidFill>
              </a:rPr>
              <a:t> length on femur length.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25" y="304800"/>
            <a:ext cx="2528887" cy="234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32546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ffectLst/>
                <a:latin typeface="Comic Sans MS"/>
                <a:ea typeface="Times New Roman"/>
              </a:rPr>
              <a:t>Calculate and graph the </a:t>
            </a:r>
            <a:r>
              <a:rPr lang="en-US" sz="2400" dirty="0" smtClean="0">
                <a:solidFill>
                  <a:srgbClr val="3333FF"/>
                </a:solidFill>
                <a:effectLst/>
                <a:latin typeface="Comic Sans MS"/>
                <a:ea typeface="Times New Roman"/>
              </a:rPr>
              <a:t>residuals</a:t>
            </a:r>
            <a:r>
              <a:rPr lang="en-US" sz="2400" dirty="0" smtClean="0">
                <a:latin typeface="Comic Sans MS"/>
                <a:ea typeface="Times New Roman"/>
              </a:rPr>
              <a:t>. Using the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ea typeface="Times New Roman"/>
              </a:rPr>
              <a:t>residuals, scatterplot, and the regression analysis</a:t>
            </a:r>
            <a:r>
              <a:rPr lang="en-US" sz="2400" dirty="0" smtClean="0">
                <a:latin typeface="Comic Sans MS"/>
                <a:ea typeface="Times New Roman"/>
              </a:rPr>
              <a:t>, discuss whether you think this linear model is a good fit for this data set.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44" y="1652739"/>
            <a:ext cx="1913292" cy="178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899" y="3939299"/>
            <a:ext cx="853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If this linear model best fits this data set, we </a:t>
            </a:r>
            <a:r>
              <a:rPr lang="en-US" sz="2200" b="1" dirty="0" smtClean="0">
                <a:solidFill>
                  <a:srgbClr val="FF0000"/>
                </a:solidFill>
              </a:rPr>
              <a:t>should see no pattern </a:t>
            </a:r>
            <a:r>
              <a:rPr lang="en-US" sz="2200" b="1" dirty="0" smtClean="0"/>
              <a:t>in the residual plot . Our </a:t>
            </a:r>
            <a:r>
              <a:rPr lang="en-US" sz="2200" b="1" dirty="0">
                <a:solidFill>
                  <a:srgbClr val="FF0000"/>
                </a:solidFill>
              </a:rPr>
              <a:t>s</a:t>
            </a:r>
            <a:r>
              <a:rPr lang="en-US" sz="2200" b="1" dirty="0" smtClean="0">
                <a:solidFill>
                  <a:srgbClr val="FF0000"/>
                </a:solidFill>
              </a:rPr>
              <a:t>mall sample size </a:t>
            </a:r>
            <a:r>
              <a:rPr lang="en-US" sz="2200" b="1" dirty="0" smtClean="0"/>
              <a:t>makes it hard to determine from this residual plot whether a pattern is evident or not.  We would </a:t>
            </a:r>
            <a:r>
              <a:rPr lang="en-US" sz="2200" b="1" dirty="0" smtClean="0">
                <a:solidFill>
                  <a:srgbClr val="FF0000"/>
                </a:solidFill>
              </a:rPr>
              <a:t>need to rely on the scatterplot and regression statistics </a:t>
            </a:r>
            <a:r>
              <a:rPr lang="en-US" sz="2200" b="1" dirty="0" smtClean="0"/>
              <a:t>(coefficient of determination) to help make the decision. Our </a:t>
            </a:r>
            <a:r>
              <a:rPr lang="en-US" sz="2200" b="1" dirty="0" smtClean="0">
                <a:solidFill>
                  <a:srgbClr val="FF0000"/>
                </a:solidFill>
              </a:rPr>
              <a:t>scatterplot shows a linear trend </a:t>
            </a:r>
            <a:r>
              <a:rPr lang="en-US" sz="2200" b="1" dirty="0" smtClean="0"/>
              <a:t>and the </a:t>
            </a:r>
            <a:r>
              <a:rPr lang="en-US" sz="2200" b="1" dirty="0" smtClean="0">
                <a:solidFill>
                  <a:srgbClr val="FF0000"/>
                </a:solidFill>
              </a:rPr>
              <a:t>high coefficient of determination of 0.988 </a:t>
            </a:r>
            <a:r>
              <a:rPr lang="en-US" sz="2200" b="1" dirty="0" smtClean="0"/>
              <a:t>indicates </a:t>
            </a:r>
            <a:r>
              <a:rPr lang="en-US" sz="2200" b="1" dirty="0" smtClean="0">
                <a:solidFill>
                  <a:srgbClr val="FF0000"/>
                </a:solidFill>
              </a:rPr>
              <a:t>this linear model does fit </a:t>
            </a:r>
            <a:r>
              <a:rPr lang="en-US" sz="2200" b="1" dirty="0" smtClean="0"/>
              <a:t>this data set well.</a:t>
            </a:r>
            <a:endParaRPr lang="en-US" sz="2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33" y="1642332"/>
            <a:ext cx="1874611" cy="178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55" y="1685747"/>
            <a:ext cx="1847245" cy="17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0879" y="3497311"/>
            <a:ext cx="809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     Residual Plot                                    Scatterplot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Regression Analysis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1296</Words>
  <Application>Microsoft Office PowerPoint</Application>
  <PresentationFormat>On-screen Show (4:3)</PresentationFormat>
  <Paragraphs>132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 Black</vt:lpstr>
      <vt:lpstr>Arial Rounded MT Bold</vt:lpstr>
      <vt:lpstr>Calibri</vt:lpstr>
      <vt:lpstr>Comic Sans MS</vt:lpstr>
      <vt:lpstr>Courier New</vt:lpstr>
      <vt:lpstr>Komika Axis</vt:lpstr>
      <vt:lpstr>Symbol</vt:lpstr>
      <vt:lpstr>Times New Roman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temp</cp:lastModifiedBy>
  <cp:revision>235</cp:revision>
  <dcterms:created xsi:type="dcterms:W3CDTF">2014-04-20T21:05:46Z</dcterms:created>
  <dcterms:modified xsi:type="dcterms:W3CDTF">2018-04-23T17:34:38Z</dcterms:modified>
</cp:coreProperties>
</file>