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92" r:id="rId5"/>
    <p:sldId id="259" r:id="rId6"/>
    <p:sldId id="280" r:id="rId7"/>
    <p:sldId id="281" r:id="rId8"/>
    <p:sldId id="282" r:id="rId9"/>
    <p:sldId id="283" r:id="rId10"/>
    <p:sldId id="260" r:id="rId11"/>
    <p:sldId id="261" r:id="rId12"/>
    <p:sldId id="271" r:id="rId13"/>
    <p:sldId id="276" r:id="rId14"/>
    <p:sldId id="264" r:id="rId15"/>
    <p:sldId id="265" r:id="rId16"/>
    <p:sldId id="266" r:id="rId17"/>
    <p:sldId id="268" r:id="rId18"/>
    <p:sldId id="272" r:id="rId19"/>
    <p:sldId id="269" r:id="rId20"/>
    <p:sldId id="273" r:id="rId21"/>
    <p:sldId id="270" r:id="rId22"/>
    <p:sldId id="275" r:id="rId23"/>
    <p:sldId id="267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99FF"/>
    <a:srgbClr val="0066FF"/>
    <a:srgbClr val="008000"/>
    <a:srgbClr val="8000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E30D8-0CD1-4A1F-B2AF-64AE47B56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91A57-6F26-4040-9519-999C04C78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91A57-6F26-4040-9519-999C04C78C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2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DF73-2880-4372-A2C8-9FEAC2EF40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D9A0-D8BD-4BB8-BC2B-2DCDA4D0C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22960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AP STAT</a:t>
            </a:r>
            <a:endParaRPr lang="en-US" sz="4000" dirty="0">
              <a:ea typeface="Calibri"/>
              <a:cs typeface="Times New Roman"/>
            </a:endParaRPr>
          </a:p>
          <a:p>
            <a:r>
              <a:rPr lang="en-US" sz="40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Ch. 15: Inference for Regression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       </a:t>
            </a:r>
            <a:r>
              <a:rPr lang="en-US" sz="40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              Part II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012635"/>
            <a:ext cx="83820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omic Sans MS"/>
                <a:ea typeface="Calibri"/>
                <a:cs typeface="Times New Roman"/>
              </a:rPr>
              <a:t>EQ</a:t>
            </a:r>
            <a:r>
              <a:rPr lang="en-US" sz="3600" dirty="0">
                <a:effectLst/>
                <a:latin typeface="Comic Sans MS"/>
                <a:ea typeface="Calibri"/>
                <a:cs typeface="Times New Roman"/>
              </a:rPr>
              <a:t>:  How do you spot a </a:t>
            </a:r>
            <a:r>
              <a:rPr lang="en-US" sz="36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meaningless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           </a:t>
            </a:r>
            <a:r>
              <a:rPr lang="en-US" sz="3600" dirty="0">
                <a:effectLst/>
                <a:latin typeface="Comic Sans MS"/>
                <a:ea typeface="Calibri"/>
                <a:cs typeface="Times New Roman"/>
              </a:rPr>
              <a:t> regression analysis?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8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17" y="320816"/>
            <a:ext cx="8534400" cy="72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</a:pPr>
            <a:r>
              <a:rPr lang="en-US" sz="36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In Class p. 904 #7 </a:t>
            </a:r>
            <a:r>
              <a:rPr lang="en-US" sz="3600" dirty="0">
                <a:latin typeface="Comic Sans MS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BEER &amp; BAC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8006"/>
            <a:ext cx="80772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>
                <a:latin typeface="Comic Sans MS"/>
                <a:ea typeface="Calibri"/>
                <a:cs typeface="Times New Roman"/>
              </a:rPr>
              <a:t>Place data </a:t>
            </a:r>
            <a:r>
              <a:rPr lang="en-US" sz="3200" dirty="0">
                <a:effectLst/>
                <a:latin typeface="Comic Sans MS"/>
                <a:ea typeface="Calibri"/>
                <a:cs typeface="Times New Roman"/>
              </a:rPr>
              <a:t>into L</a:t>
            </a:r>
            <a:r>
              <a:rPr lang="en-US" sz="3200" baseline="-25000" dirty="0">
                <a:effectLst/>
                <a:latin typeface="Comic Sans MS"/>
                <a:ea typeface="Calibri"/>
                <a:cs typeface="Times New Roman"/>
              </a:rPr>
              <a:t>1</a:t>
            </a:r>
            <a:r>
              <a:rPr lang="en-US" sz="3200" dirty="0">
                <a:effectLst/>
                <a:latin typeface="Comic Sans MS"/>
                <a:ea typeface="Calibri"/>
                <a:cs typeface="Times New Roman"/>
              </a:rPr>
              <a:t> and L</a:t>
            </a:r>
            <a:r>
              <a:rPr lang="en-US" sz="3200" baseline="-25000" dirty="0">
                <a:effectLst/>
                <a:latin typeface="Comic Sans MS"/>
                <a:ea typeface="Calibri"/>
                <a:cs typeface="Times New Roman"/>
              </a:rPr>
              <a:t>2 </a:t>
            </a:r>
            <a:r>
              <a:rPr lang="en-US" sz="3200" dirty="0">
                <a:latin typeface="Comic Sans MS"/>
                <a:ea typeface="Calibri"/>
                <a:cs typeface="Times New Roman"/>
              </a:rPr>
              <a:t> if you deleted these lists</a:t>
            </a:r>
            <a:r>
              <a:rPr lang="en-US" sz="3200" dirty="0">
                <a:effectLst/>
                <a:latin typeface="Comic Sans MS"/>
                <a:ea typeface="Calibri"/>
                <a:cs typeface="Times New Roman"/>
              </a:rPr>
              <a:t>.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14800"/>
            <a:ext cx="8332763" cy="127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State the LSRL for this data.</a:t>
            </a:r>
            <a:endParaRPr lang="en-US" sz="3200" dirty="0">
              <a:ea typeface="Calibri"/>
              <a:cs typeface="Times New Roman"/>
            </a:endParaRPr>
          </a:p>
          <a:p>
            <a:r>
              <a:rPr lang="en-US" sz="32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_______________________________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522957"/>
            <a:ext cx="884763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effectLst/>
                <a:latin typeface="Comic Sans MS"/>
                <a:ea typeface="Calibri"/>
                <a:cs typeface="Times New Roman"/>
              </a:rPr>
              <a:t>Verify that your information matches that found in the Minitab output on p. 905.</a:t>
            </a:r>
            <a:endParaRPr lang="en-US" sz="32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54" y="4754462"/>
            <a:ext cx="9372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</a:rPr>
              <a:t>pred</a:t>
            </a:r>
            <a:r>
              <a:rPr lang="en-US" sz="3200" dirty="0">
                <a:solidFill>
                  <a:srgbClr val="FF0000"/>
                </a:solidFill>
              </a:rPr>
              <a:t>(BAC) = -0.0127 + 0.0180 (# of Beers consumed)</a:t>
            </a:r>
          </a:p>
        </p:txBody>
      </p:sp>
    </p:spTree>
    <p:extLst>
      <p:ext uri="{BB962C8B-B14F-4D97-AF65-F5344CB8AC3E}">
        <p14:creationId xmlns:p14="http://schemas.microsoft.com/office/powerpoint/2010/main" val="4160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280"/>
            <a:ext cx="847725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We want to test the claim</a:t>
            </a:r>
            <a:r>
              <a:rPr lang="en-US" sz="32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0033CC"/>
                </a:solidFill>
                <a:effectLst/>
                <a:latin typeface="Comic Sans MS"/>
                <a:ea typeface="Calibri"/>
                <a:cs typeface="Times New Roman"/>
              </a:rPr>
              <a:t>“the number of beers consumed </a:t>
            </a:r>
            <a:r>
              <a:rPr lang="en-US" sz="3200" i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has no effect </a:t>
            </a:r>
            <a:r>
              <a:rPr lang="en-US" sz="32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on BAC </a:t>
            </a:r>
            <a:r>
              <a:rPr lang="en-US" sz="3200" dirty="0">
                <a:effectLst/>
                <a:latin typeface="Comic Sans MS"/>
                <a:ea typeface="Calibri"/>
                <a:cs typeface="Times New Roman"/>
              </a:rPr>
              <a:t>vs </a:t>
            </a:r>
            <a:r>
              <a:rPr lang="en-US" sz="3200" dirty="0">
                <a:solidFill>
                  <a:srgbClr val="0033CC"/>
                </a:solidFill>
                <a:effectLst/>
                <a:latin typeface="Comic Sans MS"/>
                <a:ea typeface="Calibri"/>
                <a:cs typeface="Times New Roman"/>
              </a:rPr>
              <a:t>the number of beers consumed </a:t>
            </a:r>
            <a:r>
              <a:rPr lang="en-US" sz="3200" i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increases</a:t>
            </a:r>
            <a:r>
              <a:rPr lang="en-US" sz="32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 BAC</a:t>
            </a:r>
            <a:r>
              <a:rPr lang="en-US" sz="32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”.</a:t>
            </a:r>
            <a:endParaRPr lang="en-US" sz="32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309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4375"/>
            <a:ext cx="8562466" cy="39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0425" y="3429000"/>
            <a:ext cx="825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 </a:t>
            </a:r>
            <a:r>
              <a:rPr lang="en-US" sz="2400" b="1" i="1" dirty="0">
                <a:solidFill>
                  <a:srgbClr val="0033CC"/>
                </a:solidFill>
              </a:rPr>
              <a:t>no</a:t>
            </a:r>
            <a:r>
              <a:rPr lang="en-US" sz="2400" dirty="0">
                <a:solidFill>
                  <a:srgbClr val="FF0000"/>
                </a:solidFill>
              </a:rPr>
              <a:t> true linear relationship between # of beers consumed and BAC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there is a </a:t>
            </a:r>
            <a:r>
              <a:rPr lang="en-US" sz="2400" b="1" i="1" dirty="0">
                <a:solidFill>
                  <a:srgbClr val="0033CC"/>
                </a:solidFill>
              </a:rPr>
              <a:t>positive</a:t>
            </a:r>
            <a:r>
              <a:rPr lang="en-US" sz="2400" dirty="0">
                <a:solidFill>
                  <a:srgbClr val="FF0000"/>
                </a:solidFill>
              </a:rPr>
              <a:t> true linear relationship between # of beers consumed and BAC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4998660"/>
            <a:ext cx="1905000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400" dirty="0">
                <a:latin typeface="Times New Roman"/>
                <a:ea typeface="Calibri"/>
                <a:cs typeface="Times New Roman"/>
              </a:rPr>
              <a:t>β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= 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</a:t>
            </a:r>
          </a:p>
          <a:p>
            <a:pPr>
              <a:spcAft>
                <a:spcPts val="1000"/>
              </a:spcAft>
            </a:pPr>
            <a:r>
              <a:rPr lang="en-US" sz="4400" dirty="0">
                <a:latin typeface="Times New Roman"/>
                <a:ea typeface="Calibri"/>
                <a:cs typeface="Times New Roman"/>
              </a:rPr>
              <a:t>β &gt; 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</a:t>
            </a:r>
            <a:endParaRPr lang="en-US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19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2" y="110644"/>
            <a:ext cx="714375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515225" cy="2249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2687" y="665673"/>
            <a:ext cx="137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46" y="3352800"/>
            <a:ext cx="8418653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Independence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linear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relationship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spread about line stays the same, </a:t>
            </a:r>
            <a:r>
              <a:rPr lang="en-US" sz="4000" b="1" dirty="0"/>
              <a:t>and </a:t>
            </a:r>
            <a:r>
              <a:rPr lang="en-US" sz="4000" b="1" dirty="0">
                <a:solidFill>
                  <a:srgbClr val="FF0000"/>
                </a:solidFill>
              </a:rPr>
              <a:t>Normality</a:t>
            </a:r>
            <a:r>
              <a:rPr lang="en-US" sz="4000" b="1" dirty="0"/>
              <a:t> are stated in problem as having been met”.</a:t>
            </a:r>
          </a:p>
        </p:txBody>
      </p:sp>
    </p:spTree>
    <p:extLst>
      <p:ext uri="{BB962C8B-B14F-4D97-AF65-F5344CB8AC3E}">
        <p14:creationId xmlns:p14="http://schemas.microsoft.com/office/powerpoint/2010/main" val="28369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0" y="747489"/>
            <a:ext cx="8115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9089" y="747489"/>
            <a:ext cx="49332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solidFill>
                  <a:srgbClr val="FF0000"/>
                </a:solidFill>
              </a:rPr>
              <a:t>t </a:t>
            </a:r>
            <a:r>
              <a:rPr lang="en-US" sz="3400" dirty="0">
                <a:solidFill>
                  <a:srgbClr val="FF0000"/>
                </a:solidFill>
              </a:rPr>
              <a:t>test for slope (regression)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3" y="2027736"/>
            <a:ext cx="8734540" cy="732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875" y="1883376"/>
            <a:ext cx="6463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7030A0"/>
                </a:solidFill>
                <a:latin typeface="Cambria" panose="02040503050406030204" pitchFamily="18" charset="0"/>
              </a:rPr>
              <a:t>β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</a:rPr>
              <a:t> =  the true average rate of change between # of beers consumed and BAC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09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Plan:</a:t>
            </a:r>
          </a:p>
        </p:txBody>
      </p:sp>
    </p:spTree>
    <p:extLst>
      <p:ext uri="{BB962C8B-B14F-4D97-AF65-F5344CB8AC3E}">
        <p14:creationId xmlns:p14="http://schemas.microsoft.com/office/powerpoint/2010/main" val="42846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1000"/>
            <a:ext cx="875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6667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03907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 or BEER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or BAC</a:t>
            </a:r>
          </a:p>
        </p:txBody>
      </p:sp>
    </p:spTree>
    <p:extLst>
      <p:ext uri="{BB962C8B-B14F-4D97-AF65-F5344CB8AC3E}">
        <p14:creationId xmlns:p14="http://schemas.microsoft.com/office/powerpoint/2010/main" val="5490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39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2" y="3740604"/>
            <a:ext cx="709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5715000"/>
            <a:ext cx="7029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862" y="9429"/>
            <a:ext cx="72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Compare your output to that on page 905.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7.479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1961" y="1235363"/>
            <a:ext cx="18284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0.0000015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8758" y="1333041"/>
            <a:ext cx="7026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9554" y="1990840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-0.0127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316" y="2000250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0.0179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9695" y="1980282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0.0204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2634179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0.7998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752" y="2650704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0.8943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1" y="4406643"/>
            <a:ext cx="2438400" cy="116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944811"/>
              </p:ext>
            </p:extLst>
          </p:nvPr>
        </p:nvGraphicFramePr>
        <p:xfrm>
          <a:off x="4346575" y="4422775"/>
          <a:ext cx="29003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7" imgW="1193760" imgH="431640" progId="Equation.3">
                  <p:embed/>
                </p:oleObj>
              </mc:Choice>
              <mc:Fallback>
                <p:oleObj name="Equation" r:id="rId7" imgW="1193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6575" y="4422775"/>
                        <a:ext cx="2900363" cy="1047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82977" y="3659166"/>
            <a:ext cx="13688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0.0024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2960" y="5713622"/>
            <a:ext cx="519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&gt; 7.479              0.0000015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0417" y="2645631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2" y="281623"/>
            <a:ext cx="8857253" cy="3073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709" y="5846816"/>
            <a:ext cx="5554726" cy="69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</a:pPr>
            <a:r>
              <a:rPr lang="en-US" sz="3600" dirty="0">
                <a:solidFill>
                  <a:srgbClr val="C00000"/>
                </a:solidFill>
                <a:effectLst/>
                <a:latin typeface="Comic Sans MS"/>
                <a:ea typeface="Calibri"/>
                <a:cs typeface="Times New Roman"/>
              </a:rPr>
              <a:t>In class p. 908  #11, 12</a:t>
            </a:r>
            <a:endParaRPr lang="en-US" sz="3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639" y="231290"/>
            <a:ext cx="5191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0.00002         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85800"/>
            <a:ext cx="99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0.05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947" y="1386493"/>
            <a:ext cx="12802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01005"/>
            <a:ext cx="861060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u="sng" dirty="0">
                <a:solidFill>
                  <a:srgbClr val="FF0000"/>
                </a:solidFill>
              </a:rPr>
              <a:t>there is a </a:t>
            </a:r>
            <a:r>
              <a:rPr lang="en-US" sz="3400" u="sng" dirty="0">
                <a:solidFill>
                  <a:srgbClr val="0000FF"/>
                </a:solidFill>
              </a:rPr>
              <a:t>true positive linear relationship </a:t>
            </a:r>
            <a:r>
              <a:rPr lang="en-US" sz="3400" u="sng" dirty="0">
                <a:solidFill>
                  <a:srgbClr val="FF0000"/>
                </a:solidFill>
              </a:rPr>
              <a:t>between number of beers consumed and BAC. We have </a:t>
            </a:r>
            <a:r>
              <a:rPr lang="en-US" sz="3400" u="sng" dirty="0">
                <a:solidFill>
                  <a:srgbClr val="0000FF"/>
                </a:solidFill>
              </a:rPr>
              <a:t>evidence </a:t>
            </a:r>
            <a:r>
              <a:rPr lang="en-US" sz="3400" u="sng" dirty="0">
                <a:solidFill>
                  <a:srgbClr val="FF0000"/>
                </a:solidFill>
              </a:rPr>
              <a:t>to conclude </a:t>
            </a:r>
            <a:r>
              <a:rPr lang="en-US" sz="3400" u="sng" dirty="0">
                <a:solidFill>
                  <a:srgbClr val="0000FF"/>
                </a:solidFill>
              </a:rPr>
              <a:t>it is possible that an increased number of beers consumed </a:t>
            </a:r>
            <a:r>
              <a:rPr lang="en-US" sz="3400" b="1" u="sng" dirty="0"/>
              <a:t>does</a:t>
            </a:r>
            <a:r>
              <a:rPr lang="en-US" sz="3400" u="sng" dirty="0"/>
              <a:t> </a:t>
            </a:r>
            <a:r>
              <a:rPr lang="en-US" sz="3400" b="1" u="sng" dirty="0"/>
              <a:t>increase</a:t>
            </a:r>
            <a:r>
              <a:rPr lang="en-US" sz="3400" u="sng" dirty="0"/>
              <a:t> </a:t>
            </a:r>
            <a:r>
              <a:rPr lang="en-US" sz="3400" u="sng" dirty="0">
                <a:solidFill>
                  <a:srgbClr val="0000FF"/>
                </a:solidFill>
              </a:rPr>
              <a:t>BAC</a:t>
            </a:r>
            <a:r>
              <a:rPr lang="en-US" sz="3400" u="sng" dirty="0">
                <a:solidFill>
                  <a:srgbClr val="FF0000"/>
                </a:solidFill>
              </a:rPr>
              <a:t>. Our data is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18675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3999" y="297006"/>
            <a:ext cx="18288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#11 a) 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      b)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74" y="3140693"/>
            <a:ext cx="9296473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c) Given n = 5, then </a:t>
            </a:r>
            <a:r>
              <a:rPr lang="en-US" sz="2800" dirty="0" err="1">
                <a:latin typeface="Comic Sans MS"/>
                <a:ea typeface="Calibri"/>
                <a:cs typeface="Times New Roman"/>
              </a:rPr>
              <a:t>df</a:t>
            </a:r>
            <a:r>
              <a:rPr lang="en-US" sz="2800" dirty="0">
                <a:latin typeface="Comic Sans MS"/>
                <a:ea typeface="Calibri"/>
                <a:cs typeface="Times New Roman"/>
              </a:rPr>
              <a:t> = _____ ?  Use the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   t-distribution function to calculate a p-value.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endParaRPr lang="en-US" sz="2800" dirty="0">
              <a:latin typeface="Comic Sans MS"/>
              <a:ea typeface="Calibri"/>
              <a:cs typeface="Times New Roman"/>
            </a:endParaRPr>
          </a:p>
          <a:p>
            <a:r>
              <a:rPr lang="en-US" sz="2800" dirty="0">
                <a:latin typeface="Comic Sans MS"/>
                <a:ea typeface="Calibri"/>
                <a:cs typeface="Times New Roman"/>
              </a:rPr>
              <a:t>  d)  Interpret your p-value in context of the problem.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64801" y="893172"/>
            <a:ext cx="773207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pred</a:t>
            </a:r>
            <a:r>
              <a:rPr lang="en-US" sz="2400" dirty="0">
                <a:solidFill>
                  <a:srgbClr val="FF0000"/>
                </a:solidFill>
              </a:rPr>
              <a:t>(length of </a:t>
            </a:r>
            <a:r>
              <a:rPr lang="en-US" sz="2400" dirty="0" err="1">
                <a:solidFill>
                  <a:srgbClr val="FF0000"/>
                </a:solidFill>
              </a:rPr>
              <a:t>humerus</a:t>
            </a:r>
            <a:r>
              <a:rPr lang="en-US" sz="2400" dirty="0">
                <a:solidFill>
                  <a:srgbClr val="FF0000"/>
                </a:solidFill>
              </a:rPr>
              <a:t>) = -3.6596 + 1.1969(length of femur)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80" y="1524000"/>
            <a:ext cx="2438400" cy="116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102090"/>
              </p:ext>
            </p:extLst>
          </p:nvPr>
        </p:nvGraphicFramePr>
        <p:xfrm>
          <a:off x="4168775" y="1582738"/>
          <a:ext cx="3302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4" imgW="1358640" imgH="431640" progId="Equation.DSMT4">
                  <p:embed/>
                </p:oleObj>
              </mc:Choice>
              <mc:Fallback>
                <p:oleObj name="Equation" r:id="rId4" imgW="1358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8775" y="1582738"/>
                        <a:ext cx="3302000" cy="1047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2997434"/>
            <a:ext cx="7026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80" y="5295308"/>
            <a:ext cx="3085625" cy="52322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66"/>
                </a:solidFill>
              </a:rPr>
              <a:t>tcdf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7030A0"/>
                </a:solidFill>
              </a:rPr>
              <a:t>15.94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66"/>
                </a:solidFill>
              </a:rPr>
              <a:t>100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0000FF"/>
                </a:solidFill>
              </a:rPr>
              <a:t>3</a:t>
            </a:r>
            <a:r>
              <a:rPr lang="en-US" sz="2800" b="1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367" y="4145814"/>
            <a:ext cx="2133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P(t &gt; 15.94)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044" y="4145814"/>
            <a:ext cx="34147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P(t &gt; 15.94) =0.00027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1303" y="4218090"/>
            <a:ext cx="4458198" cy="107721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Recall:  </a:t>
            </a:r>
            <a:r>
              <a:rPr lang="en-US" sz="3200" b="1" i="1" dirty="0" err="1"/>
              <a:t>df</a:t>
            </a:r>
            <a:r>
              <a:rPr lang="en-US" sz="3200" b="1" dirty="0"/>
              <a:t> for regression</a:t>
            </a:r>
          </a:p>
          <a:p>
            <a:r>
              <a:rPr lang="en-US" sz="3200" b="1" dirty="0"/>
              <a:t>                      is n - 2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4317" y="21358"/>
            <a:ext cx="5554726" cy="69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</a:pPr>
            <a:r>
              <a:rPr lang="en-US" sz="3600" dirty="0">
                <a:solidFill>
                  <a:srgbClr val="C00000"/>
                </a:solidFill>
                <a:effectLst/>
                <a:latin typeface="Comic Sans MS"/>
                <a:ea typeface="Calibri"/>
                <a:cs typeface="Times New Roman"/>
              </a:rPr>
              <a:t>In class p. 908  #11, 12</a:t>
            </a:r>
            <a:endParaRPr lang="en-US" sz="3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2" y="152400"/>
            <a:ext cx="87630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#11 d) Interpret your p-value in context of the problem</a:t>
            </a:r>
            <a:endParaRPr lang="en-US" sz="2800" dirty="0"/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        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019" y="914400"/>
            <a:ext cx="34147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P(t &gt; 15.94) =0.00027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731294"/>
            <a:ext cx="863814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Since our p-value of 0.00027 is smaller than any significance level (i.e. </a:t>
            </a:r>
            <a:r>
              <a:rPr lang="el-GR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α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= .01), we have evidence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reject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the null.  We have evidence that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it may be plausible that there is a positive linear relationship between length of femur and length of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humerus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. That is, that </a:t>
            </a:r>
            <a:r>
              <a:rPr lang="en-US" sz="2800" b="1" u="sng" dirty="0">
                <a:latin typeface="Comic Sans MS" panose="030F0702030302020204" pitchFamily="66" charset="0"/>
              </a:rPr>
              <a:t>the line may be useful 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in predicting the length of the </a:t>
            </a:r>
            <a:r>
              <a:rPr lang="en-US" sz="28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humerus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 when given the length of the femur.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Our data is statistically significant</a:t>
            </a:r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e)  Calculate and interpret a 99% confidence interval for the true slope if the regression line.   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640" y="1589767"/>
            <a:ext cx="4782783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i="1" dirty="0" err="1">
                <a:solidFill>
                  <a:srgbClr val="0033CC"/>
                </a:solidFill>
              </a:rPr>
              <a:t>df</a:t>
            </a:r>
            <a:r>
              <a:rPr lang="en-US" sz="3400" i="1" dirty="0">
                <a:solidFill>
                  <a:srgbClr val="0033CC"/>
                </a:solidFill>
              </a:rPr>
              <a:t> </a:t>
            </a:r>
            <a:r>
              <a:rPr lang="en-US" sz="3400" dirty="0">
                <a:solidFill>
                  <a:srgbClr val="0033CC"/>
                </a:solidFill>
              </a:rPr>
              <a:t>= 3                </a:t>
            </a:r>
            <a:r>
              <a:rPr lang="en-US" sz="3400" i="1" dirty="0">
                <a:solidFill>
                  <a:srgbClr val="0033CC"/>
                </a:solidFill>
              </a:rPr>
              <a:t>t* = </a:t>
            </a:r>
            <a:r>
              <a:rPr lang="en-US" sz="3400" dirty="0">
                <a:solidFill>
                  <a:srgbClr val="0033CC"/>
                </a:solidFill>
              </a:rPr>
              <a:t>5.841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80046"/>
              </p:ext>
            </p:extLst>
          </p:nvPr>
        </p:nvGraphicFramePr>
        <p:xfrm>
          <a:off x="3200400" y="2672063"/>
          <a:ext cx="43386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3" imgW="1409400" imgH="431640" progId="Equation.3">
                  <p:embed/>
                </p:oleObj>
              </mc:Choice>
              <mc:Fallback>
                <p:oleObj name="Equation" r:id="rId3" imgW="1409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672063"/>
                        <a:ext cx="4338638" cy="1328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5486400" y="2205320"/>
            <a:ext cx="762000" cy="27476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126868"/>
            <a:ext cx="4419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From </a:t>
            </a:r>
            <a:r>
              <a:rPr lang="en-US" sz="3200" b="1" i="1" dirty="0">
                <a:solidFill>
                  <a:schemeClr val="bg1"/>
                </a:solidFill>
              </a:rPr>
              <a:t>t</a:t>
            </a:r>
            <a:r>
              <a:rPr lang="en-US" sz="3200" b="1" dirty="0">
                <a:solidFill>
                  <a:schemeClr val="bg1"/>
                </a:solidFill>
              </a:rPr>
              <a:t>-distribution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77F23-F738-466E-AEDB-1986BD85759B}"/>
              </a:ext>
            </a:extLst>
          </p:cNvPr>
          <p:cNvSpPr txBox="1"/>
          <p:nvPr/>
        </p:nvSpPr>
        <p:spPr>
          <a:xfrm>
            <a:off x="228600" y="278293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There is not a conf int function on your calculator for this. You must calculate long hand.</a:t>
            </a:r>
          </a:p>
        </p:txBody>
      </p:sp>
    </p:spTree>
    <p:extLst>
      <p:ext uri="{BB962C8B-B14F-4D97-AF65-F5344CB8AC3E}">
        <p14:creationId xmlns:p14="http://schemas.microsoft.com/office/powerpoint/2010/main" val="15915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8445"/>
            <a:ext cx="646042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33CC"/>
                </a:solidFill>
                <a:effectLst/>
                <a:latin typeface="Komika Axis"/>
                <a:ea typeface="Calibri"/>
                <a:cs typeface="Times New Roman"/>
              </a:rPr>
              <a:t>Hypotheses for </a:t>
            </a:r>
            <a:r>
              <a:rPr lang="en-US" sz="4000" dirty="0" err="1">
                <a:solidFill>
                  <a:srgbClr val="0033CC"/>
                </a:solidFill>
                <a:effectLst/>
                <a:latin typeface="Komika Axis"/>
                <a:ea typeface="Calibri"/>
                <a:cs typeface="Times New Roman"/>
              </a:rPr>
              <a:t>Inf</a:t>
            </a:r>
            <a:r>
              <a:rPr lang="en-US" sz="4000" dirty="0">
                <a:solidFill>
                  <a:srgbClr val="0033CC"/>
                </a:solidFill>
                <a:effectLst/>
                <a:latin typeface="Komika Axis"/>
                <a:ea typeface="Calibri"/>
                <a:cs typeface="Times New Roman"/>
              </a:rPr>
              <a:t> for </a:t>
            </a:r>
            <a:r>
              <a:rPr lang="en-US" sz="4000" dirty="0" err="1">
                <a:solidFill>
                  <a:srgbClr val="0033CC"/>
                </a:solidFill>
                <a:effectLst/>
                <a:latin typeface="Komika Axis"/>
                <a:ea typeface="Calibri"/>
                <a:cs typeface="Times New Roman"/>
              </a:rPr>
              <a:t>Reg</a:t>
            </a:r>
            <a:r>
              <a:rPr lang="en-US" sz="4000" dirty="0">
                <a:solidFill>
                  <a:srgbClr val="0033CC"/>
                </a:solidFill>
                <a:effectLst/>
                <a:latin typeface="Komika Axis"/>
                <a:ea typeface="Calibri"/>
                <a:cs typeface="Times New Roman"/>
              </a:rPr>
              <a:t>: </a:t>
            </a:r>
            <a:endParaRPr lang="en-US" sz="4000" dirty="0">
              <a:solidFill>
                <a:srgbClr val="0033CC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465" y="1078225"/>
            <a:ext cx="849454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H</a:t>
            </a:r>
            <a:r>
              <a:rPr lang="en-US" sz="3600" baseline="-250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0 </a:t>
            </a:r>
            <a:r>
              <a:rPr lang="en-US" sz="3600" dirty="0">
                <a:effectLst/>
                <a:latin typeface="Comic Sans MS"/>
                <a:ea typeface="Calibri"/>
                <a:cs typeface="Times New Roman"/>
              </a:rPr>
              <a:t>: 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there </a:t>
            </a:r>
            <a:r>
              <a:rPr lang="en-US" sz="3600" i="1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is no true </a:t>
            </a:r>
            <a:r>
              <a:rPr lang="en-US" sz="3600" i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linear relationship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    between </a:t>
            </a:r>
            <a:r>
              <a:rPr lang="en-US" sz="3600" i="1" dirty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x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and </a:t>
            </a:r>
            <a:r>
              <a:rPr lang="en-US" sz="3600" i="1" dirty="0">
                <a:solidFill>
                  <a:srgbClr val="7030A0"/>
                </a:solidFill>
                <a:effectLst/>
                <a:latin typeface="Comic Sans MS"/>
                <a:ea typeface="Calibri"/>
                <a:cs typeface="Times New Roman"/>
              </a:rPr>
              <a:t>y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155" y="2406794"/>
            <a:ext cx="86211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996633"/>
                </a:solidFill>
                <a:effectLst/>
                <a:latin typeface="Comic Sans MS"/>
                <a:ea typeface="Calibri"/>
                <a:cs typeface="Times New Roman"/>
              </a:rPr>
              <a:t>H</a:t>
            </a:r>
            <a:r>
              <a:rPr lang="en-US" sz="3600" baseline="-25000" dirty="0">
                <a:solidFill>
                  <a:srgbClr val="996633"/>
                </a:solidFill>
                <a:effectLst/>
                <a:latin typeface="Comic Sans MS"/>
                <a:ea typeface="Calibri"/>
                <a:cs typeface="Times New Roman"/>
              </a:rPr>
              <a:t>a</a:t>
            </a:r>
            <a:r>
              <a:rPr lang="en-US" sz="3600" dirty="0">
                <a:effectLst/>
                <a:latin typeface="Comic Sans MS"/>
                <a:ea typeface="Calibri"/>
                <a:cs typeface="Times New Roman"/>
              </a:rPr>
              <a:t> : 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there 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/>
                <a:latin typeface="Comic Sans MS"/>
                <a:ea typeface="Calibri"/>
                <a:cs typeface="Times New Roman"/>
              </a:rPr>
              <a:t>is a true </a:t>
            </a:r>
            <a:r>
              <a:rPr lang="en-US" sz="3600" i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linear relationship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between </a:t>
            </a:r>
            <a:r>
              <a:rPr lang="en-US" sz="3600" i="1" dirty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x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and </a:t>
            </a:r>
            <a:r>
              <a:rPr lang="en-US" sz="3600" i="1" dirty="0">
                <a:solidFill>
                  <a:srgbClr val="7030A0"/>
                </a:solidFill>
                <a:effectLst/>
                <a:latin typeface="Comic Sans MS"/>
                <a:ea typeface="Calibri"/>
                <a:cs typeface="Times New Roman"/>
              </a:rPr>
              <a:t>y</a:t>
            </a:r>
            <a:r>
              <a:rPr lang="en-US" sz="3600" i="1" dirty="0">
                <a:effectLst/>
                <a:latin typeface="Comic Sans MS"/>
                <a:ea typeface="Calibri"/>
                <a:cs typeface="Times New Roman"/>
              </a:rPr>
              <a:t>   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15" y="6019800"/>
            <a:ext cx="8494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Komika Axis"/>
                <a:ea typeface="Calibri"/>
                <a:cs typeface="Times New Roman"/>
              </a:rPr>
              <a:t>NOTE</a:t>
            </a:r>
            <a:r>
              <a:rPr lang="en-US" sz="3200" dirty="0">
                <a:effectLst/>
                <a:latin typeface="Komika Axis"/>
                <a:ea typeface="Calibri"/>
                <a:cs typeface="Times New Roman"/>
              </a:rPr>
              <a:t>: </a:t>
            </a:r>
            <a:r>
              <a:rPr lang="en-US" sz="3200" b="1" dirty="0">
                <a:solidFill>
                  <a:srgbClr val="0066FF"/>
                </a:solidFill>
                <a:effectLst/>
                <a:latin typeface="Komika Axis"/>
                <a:ea typeface="Calibri"/>
                <a:cs typeface="Times New Roman"/>
              </a:rPr>
              <a:t>You will have to </a:t>
            </a:r>
            <a:r>
              <a:rPr lang="en-US" sz="3200" b="1" dirty="0">
                <a:solidFill>
                  <a:srgbClr val="FF0000"/>
                </a:solidFill>
                <a:effectLst/>
                <a:latin typeface="Komika Axis"/>
                <a:ea typeface="Calibri"/>
                <a:cs typeface="Times New Roman"/>
              </a:rPr>
              <a:t>decide direction</a:t>
            </a:r>
            <a:r>
              <a:rPr lang="en-US" sz="3200" dirty="0">
                <a:effectLst/>
                <a:latin typeface="Komika Axis"/>
                <a:ea typeface="Calibri"/>
                <a:cs typeface="Times New Roman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73403" y="4977610"/>
            <a:ext cx="863890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996633"/>
                </a:solidFill>
                <a:effectLst/>
                <a:latin typeface="Comic Sans MS"/>
                <a:ea typeface="Calibri"/>
                <a:cs typeface="Times New Roman"/>
              </a:rPr>
              <a:t>H</a:t>
            </a:r>
            <a:r>
              <a:rPr lang="en-US" sz="4000" baseline="-25000" dirty="0">
                <a:solidFill>
                  <a:srgbClr val="996633"/>
                </a:solidFill>
                <a:effectLst/>
                <a:latin typeface="Comic Sans MS"/>
                <a:ea typeface="Calibri"/>
                <a:cs typeface="Times New Roman"/>
              </a:rPr>
              <a:t>a</a:t>
            </a:r>
            <a:r>
              <a:rPr lang="en-US" sz="4000" dirty="0">
                <a:effectLst/>
                <a:latin typeface="Comic Sans MS"/>
                <a:ea typeface="Calibri"/>
                <a:cs typeface="Times New Roman"/>
              </a:rPr>
              <a:t>: </a:t>
            </a:r>
            <a:r>
              <a:rPr lang="en-US" sz="4800" dirty="0">
                <a:effectLst/>
                <a:latin typeface="Times New Roman"/>
                <a:ea typeface="Calibri"/>
                <a:cs typeface="Times New Roman"/>
              </a:rPr>
              <a:t>β</a:t>
            </a:r>
            <a:r>
              <a:rPr lang="en-US" sz="4000" dirty="0">
                <a:effectLst/>
                <a:latin typeface="Times New Roman"/>
                <a:ea typeface="Calibri"/>
                <a:cs typeface="Times New Roman"/>
              </a:rPr>
              <a:t> &gt;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0      </a:t>
            </a:r>
            <a:r>
              <a:rPr lang="en-US" sz="4000" dirty="0">
                <a:effectLst/>
                <a:latin typeface="Times New Roman"/>
                <a:ea typeface="Calibri"/>
                <a:cs typeface="Times New Roman"/>
              </a:rPr>
              <a:t>or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  </a:t>
            </a:r>
            <a:r>
              <a:rPr lang="en-US" sz="4800" dirty="0">
                <a:effectLst/>
                <a:latin typeface="Times New Roman"/>
                <a:ea typeface="Calibri"/>
                <a:cs typeface="Times New Roman"/>
              </a:rPr>
              <a:t>β</a:t>
            </a:r>
            <a:r>
              <a:rPr lang="en-US" sz="4000" dirty="0">
                <a:effectLst/>
                <a:latin typeface="Times New Roman"/>
                <a:ea typeface="Calibri"/>
                <a:cs typeface="Times New Roman"/>
              </a:rPr>
              <a:t> &lt;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0     </a:t>
            </a:r>
            <a:r>
              <a:rPr lang="en-US" sz="4000" dirty="0">
                <a:effectLst/>
                <a:latin typeface="Times New Roman"/>
                <a:ea typeface="Calibri"/>
                <a:cs typeface="Times New Roman"/>
              </a:rPr>
              <a:t> or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   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>
                <a:effectLst/>
                <a:latin typeface="Times New Roman"/>
                <a:ea typeface="Calibri"/>
                <a:cs typeface="Times New Roman"/>
              </a:rPr>
              <a:t>β </a:t>
            </a:r>
            <a:r>
              <a:rPr lang="en-US" sz="4000" dirty="0">
                <a:effectLst/>
                <a:latin typeface="Century Schoolbook"/>
                <a:ea typeface="Calibri"/>
                <a:cs typeface="Times New Roman"/>
              </a:rPr>
              <a:t>≠</a:t>
            </a:r>
            <a:r>
              <a:rPr lang="en-US" sz="40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0   </a:t>
            </a:r>
            <a:endParaRPr lang="en-US" sz="40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5" y="3950547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000" dirty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H</a:t>
            </a:r>
            <a:r>
              <a:rPr lang="en-US" sz="4000" baseline="-25000" dirty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0</a:t>
            </a:r>
            <a:r>
              <a:rPr lang="en-US" sz="4000" dirty="0">
                <a:latin typeface="Comic Sans MS"/>
                <a:ea typeface="Calibri"/>
                <a:cs typeface="Times New Roman"/>
              </a:rPr>
              <a:t>: </a:t>
            </a:r>
            <a:r>
              <a:rPr lang="en-US" sz="4800" dirty="0">
                <a:latin typeface="Times New Roman"/>
                <a:ea typeface="Calibri"/>
                <a:cs typeface="Times New Roman"/>
              </a:rPr>
              <a:t>β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=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1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54" y="228600"/>
            <a:ext cx="8458200" cy="614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e)  Calculate and interpret a 99% confidence interval for the true slope if the regression line.   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Calibri"/>
                <a:cs typeface="Times New Roman"/>
              </a:rPr>
              <a:t>Interpret:  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REMEMBER YOU ARE CREATING A CONFIDENCE INTERVAL FOR SLOPE.</a:t>
            </a:r>
            <a:r>
              <a:rPr lang="en-US" sz="2800" dirty="0">
                <a:latin typeface="Comic Sans MS"/>
                <a:ea typeface="Calibri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We are ___________ confident that, </a:t>
            </a:r>
            <a:r>
              <a:rPr lang="en-US" sz="2800" b="1" dirty="0">
                <a:solidFill>
                  <a:srgbClr val="0000FF"/>
                </a:solidFill>
              </a:rPr>
              <a:t>on average</a:t>
            </a:r>
            <a:r>
              <a:rPr lang="en-US" sz="2800" dirty="0"/>
              <a:t>, for each additional __________in ________________, the predicted ___________________ will ______________ between _______________ and _______________.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0182"/>
              </p:ext>
            </p:extLst>
          </p:nvPr>
        </p:nvGraphicFramePr>
        <p:xfrm>
          <a:off x="2136775" y="1295400"/>
          <a:ext cx="43386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3" imgW="1409400" imgH="431640" progId="Equation.3">
                  <p:embed/>
                </p:oleObj>
              </mc:Choice>
              <mc:Fallback>
                <p:oleObj name="Equation" r:id="rId3" imgW="1409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1295400"/>
                        <a:ext cx="4338638" cy="1328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7119" y="3779473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7719" y="4405466"/>
            <a:ext cx="17939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centimeter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378972"/>
            <a:ext cx="24957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femur 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0874" y="4974346"/>
            <a:ext cx="24957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humerus</a:t>
            </a:r>
            <a:r>
              <a:rPr lang="en-US" sz="2800" dirty="0">
                <a:solidFill>
                  <a:srgbClr val="FF0000"/>
                </a:solidFill>
              </a:rPr>
              <a:t> 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974346"/>
            <a:ext cx="15051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128" y="5660971"/>
            <a:ext cx="19148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0.7582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3454" y="5637899"/>
            <a:ext cx="19148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1.63562 cm</a:t>
            </a:r>
          </a:p>
        </p:txBody>
      </p:sp>
    </p:spTree>
    <p:extLst>
      <p:ext uri="{BB962C8B-B14F-4D97-AF65-F5344CB8AC3E}">
        <p14:creationId xmlns:p14="http://schemas.microsoft.com/office/powerpoint/2010/main" val="8643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225147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#12 a) </a:t>
            </a:r>
            <a:endParaRPr lang="en-US" sz="2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b) </a:t>
            </a:r>
            <a:endParaRPr lang="en-US" sz="12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5147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Correlation Coefficient of r = 0.9989</a:t>
            </a:r>
            <a:r>
              <a:rPr lang="en-US" sz="2400" b="1" dirty="0">
                <a:solidFill>
                  <a:srgbClr val="FF0000"/>
                </a:solidFill>
              </a:rPr>
              <a:t>, indicates an </a:t>
            </a:r>
            <a:r>
              <a:rPr lang="en-US" sz="2400" b="1" dirty="0">
                <a:solidFill>
                  <a:srgbClr val="0000FF"/>
                </a:solidFill>
              </a:rPr>
              <a:t>almost perfect linear association</a:t>
            </a:r>
            <a:r>
              <a:rPr lang="en-US" sz="2400" b="1" dirty="0">
                <a:solidFill>
                  <a:srgbClr val="FF0000"/>
                </a:solidFill>
              </a:rPr>
              <a:t> between running speed and steps per second.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p-value is very small</a:t>
            </a:r>
            <a:r>
              <a:rPr lang="en-US" sz="2400" b="1" dirty="0">
                <a:solidFill>
                  <a:srgbClr val="FF0000"/>
                </a:solidFill>
              </a:rPr>
              <a:t>, less than 0.001, which gives </a:t>
            </a:r>
            <a:r>
              <a:rPr lang="en-US" sz="2400" b="1" dirty="0">
                <a:solidFill>
                  <a:srgbClr val="0000FF"/>
                </a:solidFill>
              </a:rPr>
              <a:t>strong evidence to reject the null </a:t>
            </a:r>
            <a:r>
              <a:rPr lang="en-US" sz="2400" b="1" dirty="0">
                <a:solidFill>
                  <a:srgbClr val="FF0000"/>
                </a:solidFill>
              </a:rPr>
              <a:t>and conclude </a:t>
            </a:r>
            <a:r>
              <a:rPr lang="en-US" sz="2400" b="1" dirty="0">
                <a:solidFill>
                  <a:srgbClr val="0000FF"/>
                </a:solidFill>
              </a:rPr>
              <a:t>it is plausible that there exists a straight-line association </a:t>
            </a:r>
            <a:r>
              <a:rPr lang="en-US" sz="2400" b="1" dirty="0">
                <a:solidFill>
                  <a:srgbClr val="FF0000"/>
                </a:solidFill>
              </a:rPr>
              <a:t>between running speed and steps per second.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parameter that gives the </a:t>
            </a:r>
            <a:r>
              <a:rPr lang="en-US" sz="2400" b="1" i="1" dirty="0">
                <a:solidFill>
                  <a:srgbClr val="0000FF"/>
                </a:solidFill>
              </a:rPr>
              <a:t>rate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is the slope, </a:t>
            </a:r>
            <a:r>
              <a:rPr lang="el-GR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β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This value is</a:t>
            </a:r>
            <a:r>
              <a:rPr lang="en-US" sz="2400" b="1" dirty="0">
                <a:solidFill>
                  <a:srgbClr val="0033CC"/>
                </a:solidFill>
              </a:rPr>
              <a:t> 0.080284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7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50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#12</a:t>
            </a:r>
            <a:endParaRPr lang="en-US" sz="1200" dirty="0">
              <a:latin typeface="Comic Sans MS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Calculate: </a:t>
            </a:r>
            <a:endParaRPr lang="en-US" sz="2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mic Sans MS"/>
                <a:ea typeface="Calibri"/>
                <a:cs typeface="Times New Roman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We are ___________ confident that, on average, for each additional ___________per ______________ of running speed, the predicted steps per second will _____________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between _____________and 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2700" y="802387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33CC"/>
                </a:solidFill>
              </a:rPr>
              <a:t>df</a:t>
            </a:r>
            <a:r>
              <a:rPr lang="en-US" sz="2800" i="1" dirty="0">
                <a:solidFill>
                  <a:srgbClr val="0033CC"/>
                </a:solidFill>
              </a:rPr>
              <a:t> </a:t>
            </a:r>
            <a:r>
              <a:rPr lang="en-US" sz="2800" dirty="0">
                <a:solidFill>
                  <a:srgbClr val="0033CC"/>
                </a:solidFill>
              </a:rPr>
              <a:t>= 5                </a:t>
            </a:r>
            <a:r>
              <a:rPr lang="en-US" sz="2800" i="1" dirty="0">
                <a:solidFill>
                  <a:srgbClr val="0033CC"/>
                </a:solidFill>
              </a:rPr>
              <a:t>t* = </a:t>
            </a:r>
            <a:r>
              <a:rPr lang="en-US" sz="2800" dirty="0">
                <a:solidFill>
                  <a:srgbClr val="0033CC"/>
                </a:solidFill>
              </a:rPr>
              <a:t>4.032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391910"/>
              </p:ext>
            </p:extLst>
          </p:nvPr>
        </p:nvGraphicFramePr>
        <p:xfrm>
          <a:off x="2604294" y="1453925"/>
          <a:ext cx="3935412" cy="111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3" imgW="1523880" imgH="431640" progId="Equation.3">
                  <p:embed/>
                </p:oleObj>
              </mc:Choice>
              <mc:Fallback>
                <p:oleObj name="Equation" r:id="rId3" imgW="15238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4294" y="1453925"/>
                        <a:ext cx="3935412" cy="11147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3267" y="2685936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566" y="3420333"/>
            <a:ext cx="93368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112" y="3330931"/>
            <a:ext cx="125271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4038600"/>
            <a:ext cx="14645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0101" y="4688152"/>
            <a:ext cx="13275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0.0738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112" y="4600492"/>
            <a:ext cx="13275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0.0867</a:t>
            </a:r>
          </a:p>
        </p:txBody>
      </p:sp>
    </p:spTree>
    <p:extLst>
      <p:ext uri="{BB962C8B-B14F-4D97-AF65-F5344CB8AC3E}">
        <p14:creationId xmlns:p14="http://schemas.microsoft.com/office/powerpoint/2010/main" val="29870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58175" cy="32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DFCBF-6EB3-449B-9B10-22FE90DA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4267200"/>
            <a:ext cx="9144000" cy="15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410575" cy="52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276600"/>
            <a:ext cx="8162925" cy="913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8" y="381000"/>
            <a:ext cx="6753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500812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48100"/>
            <a:ext cx="8500812" cy="13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5341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21260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6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26" y="152400"/>
            <a:ext cx="6672236" cy="190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47" y="2209800"/>
            <a:ext cx="679879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345"/>
            <a:ext cx="6853158" cy="69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RECALL</a:t>
            </a:r>
            <a:r>
              <a:rPr lang="en-US" sz="3600" dirty="0">
                <a:effectLst/>
                <a:latin typeface="Comic Sans MS"/>
                <a:ea typeface="Calibri"/>
                <a:cs typeface="Times New Roman"/>
              </a:rPr>
              <a:t>: </a:t>
            </a:r>
            <a:r>
              <a:rPr lang="en-US" sz="3600" dirty="0">
                <a:solidFill>
                  <a:srgbClr val="0033CC"/>
                </a:solidFill>
                <a:effectLst/>
                <a:latin typeface="Comic Sans MS"/>
                <a:ea typeface="Calibri"/>
                <a:cs typeface="Times New Roman"/>
              </a:rPr>
              <a:t>Data on Crying Babies</a:t>
            </a:r>
            <a:endParaRPr lang="en-US" sz="3600" dirty="0">
              <a:solidFill>
                <a:srgbClr val="0033CC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980" y="1073771"/>
            <a:ext cx="4791075" cy="2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8" y="1415583"/>
            <a:ext cx="2294042" cy="169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444" y="3997165"/>
            <a:ext cx="8067675" cy="25032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0</a:t>
            </a:r>
            <a:r>
              <a:rPr lang="en-US" sz="2800" dirty="0">
                <a:effectLst/>
                <a:latin typeface="Comic Sans MS"/>
                <a:ea typeface="Calibri"/>
                <a:cs typeface="Times New Roman"/>
              </a:rPr>
              <a:t> :</a:t>
            </a:r>
            <a:r>
              <a:rPr lang="en-US" sz="2800" i="1" dirty="0">
                <a:effectLst/>
                <a:latin typeface="Comic Sans MS"/>
                <a:ea typeface="Calibri"/>
                <a:cs typeface="Times New Roman"/>
              </a:rPr>
              <a:t>there </a:t>
            </a:r>
            <a:r>
              <a:rPr lang="en-US" sz="2800" i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is no true linear relationship</a:t>
            </a:r>
            <a:r>
              <a:rPr lang="en-US" sz="2800" i="1" dirty="0">
                <a:effectLst/>
                <a:latin typeface="Comic Sans MS"/>
                <a:ea typeface="Calibri"/>
                <a:cs typeface="Times New Roman"/>
              </a:rPr>
              <a:t> between     </a:t>
            </a:r>
            <a:r>
              <a:rPr lang="en-US" sz="2800" i="1" dirty="0">
                <a:solidFill>
                  <a:srgbClr val="008000"/>
                </a:solidFill>
                <a:effectLst/>
                <a:latin typeface="Comic Sans MS"/>
                <a:ea typeface="Calibri"/>
                <a:cs typeface="Times New Roman"/>
              </a:rPr>
              <a:t>cry count of babies </a:t>
            </a:r>
            <a:r>
              <a:rPr lang="en-US" sz="2800" i="1" dirty="0">
                <a:effectLst/>
                <a:latin typeface="Comic Sans MS"/>
                <a:ea typeface="Calibri"/>
                <a:cs typeface="Times New Roman"/>
              </a:rPr>
              <a:t>and </a:t>
            </a:r>
            <a:r>
              <a:rPr lang="en-US" sz="2800" i="1" dirty="0">
                <a:solidFill>
                  <a:srgbClr val="7030A0"/>
                </a:solidFill>
                <a:effectLst/>
                <a:latin typeface="Comic Sans MS"/>
                <a:ea typeface="Calibri"/>
                <a:cs typeface="Times New Roman"/>
              </a:rPr>
              <a:t>IQ at 3 years old </a:t>
            </a:r>
            <a:endParaRPr lang="en-US" sz="28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Comic Sans MS"/>
                <a:ea typeface="Calibri"/>
                <a:cs typeface="Times New Roman"/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a </a:t>
            </a:r>
            <a:r>
              <a:rPr lang="en-US" sz="2800" dirty="0">
                <a:effectLst/>
                <a:latin typeface="Comic Sans MS"/>
                <a:ea typeface="Calibri"/>
                <a:cs typeface="Times New Roman"/>
              </a:rPr>
              <a:t>: </a:t>
            </a:r>
            <a:r>
              <a:rPr lang="en-US" sz="2800" i="1" dirty="0">
                <a:latin typeface="Comic Sans MS"/>
                <a:ea typeface="Calibri"/>
                <a:cs typeface="Times New Roman"/>
              </a:rPr>
              <a:t>there 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is a true linear relationship</a:t>
            </a:r>
            <a:r>
              <a:rPr lang="en-US" sz="2800" i="1" dirty="0">
                <a:latin typeface="Comic Sans MS"/>
                <a:ea typeface="Calibri"/>
                <a:cs typeface="Times New Roman"/>
              </a:rPr>
              <a:t> between </a:t>
            </a:r>
            <a:r>
              <a:rPr lang="en-US" sz="2800" i="1" dirty="0">
                <a:solidFill>
                  <a:srgbClr val="008000"/>
                </a:solidFill>
                <a:latin typeface="Comic Sans MS"/>
                <a:ea typeface="Calibri"/>
                <a:cs typeface="Times New Roman"/>
              </a:rPr>
              <a:t>cry count of babies </a:t>
            </a:r>
            <a:r>
              <a:rPr lang="en-US" sz="2800" i="1" dirty="0">
                <a:latin typeface="Comic Sans MS"/>
                <a:ea typeface="Calibri"/>
                <a:cs typeface="Times New Roman"/>
              </a:rPr>
              <a:t>and </a:t>
            </a:r>
            <a:r>
              <a:rPr lang="en-US" sz="2800" i="1" dirty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IQ at 3 years old</a:t>
            </a:r>
            <a:endParaRPr lang="en-US" sz="28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4" name="Up Arrow 3"/>
          <p:cNvSpPr/>
          <p:nvPr/>
        </p:nvSpPr>
        <p:spPr>
          <a:xfrm rot="19444119">
            <a:off x="1823727" y="2855143"/>
            <a:ext cx="609600" cy="1219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7453" y="3627833"/>
            <a:ext cx="52679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“there is a difference” --- Just don’t know direction!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84" y="755252"/>
            <a:ext cx="39958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This is a “shell” of how to run the test.”</a:t>
            </a:r>
          </a:p>
        </p:txBody>
      </p:sp>
    </p:spTree>
    <p:extLst>
      <p:ext uri="{BB962C8B-B14F-4D97-AF65-F5344CB8AC3E}">
        <p14:creationId xmlns:p14="http://schemas.microsoft.com/office/powerpoint/2010/main" val="5314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781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31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4867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542925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72651"/>
            <a:ext cx="190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61817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9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62103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605790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801" y="76200"/>
            <a:ext cx="40444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2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2772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5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391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200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SKETCH</a:t>
            </a:r>
          </a:p>
        </p:txBody>
      </p:sp>
    </p:spTree>
    <p:extLst>
      <p:ext uri="{BB962C8B-B14F-4D97-AF65-F5344CB8AC3E}">
        <p14:creationId xmlns:p14="http://schemas.microsoft.com/office/powerpoint/2010/main" val="4221639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7419975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8191500" cy="422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175" y="762000"/>
            <a:ext cx="2028825" cy="1412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7963" y="4800600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t-test for slope</a:t>
            </a:r>
          </a:p>
        </p:txBody>
      </p:sp>
    </p:spTree>
    <p:extLst>
      <p:ext uri="{BB962C8B-B14F-4D97-AF65-F5344CB8AC3E}">
        <p14:creationId xmlns:p14="http://schemas.microsoft.com/office/powerpoint/2010/main" val="60886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1823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8462962" cy="14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562975" cy="32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226" y="228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Conditions: </a:t>
            </a:r>
            <a:r>
              <a:rPr lang="en-US" sz="3600" dirty="0">
                <a:solidFill>
                  <a:srgbClr val="C00000"/>
                </a:solidFill>
              </a:rPr>
              <a:t>[I forgot to include this part in your notes!]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418653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Independence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linear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relationship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0000"/>
                </a:solidFill>
              </a:rPr>
              <a:t>spread about line stays the same, </a:t>
            </a:r>
            <a:r>
              <a:rPr lang="en-US" sz="4000" b="1" dirty="0"/>
              <a:t>and </a:t>
            </a:r>
            <a:r>
              <a:rPr lang="en-US" sz="4000" b="1" dirty="0">
                <a:solidFill>
                  <a:srgbClr val="FF0000"/>
                </a:solidFill>
              </a:rPr>
              <a:t>Normality</a:t>
            </a:r>
            <a:r>
              <a:rPr lang="en-US" sz="4000" b="1" dirty="0"/>
              <a:t> are stated in problem as having been met”.</a:t>
            </a:r>
          </a:p>
        </p:txBody>
      </p:sp>
    </p:spTree>
    <p:extLst>
      <p:ext uri="{BB962C8B-B14F-4D97-AF65-F5344CB8AC3E}">
        <p14:creationId xmlns:p14="http://schemas.microsoft.com/office/powerpoint/2010/main" val="27810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53" y="174588"/>
            <a:ext cx="2438400" cy="116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49404" y="110927"/>
            <a:ext cx="527580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/>
              </a:rPr>
              <a:t>Pay Attention:</a:t>
            </a:r>
          </a:p>
          <a:p>
            <a:r>
              <a:rPr lang="en-US" sz="4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/>
              </a:rPr>
              <a:t>Sometimes </a:t>
            </a:r>
            <a:r>
              <a:rPr lang="en-US" sz="40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H</a:t>
            </a:r>
            <a:r>
              <a:rPr lang="en-US" sz="4000" baseline="-250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0</a:t>
            </a:r>
            <a:r>
              <a:rPr lang="en-US" sz="40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:</a:t>
            </a:r>
            <a:r>
              <a:rPr lang="en-US" sz="4000" dirty="0">
                <a:effectLst/>
                <a:latin typeface="Arial Rounded MT Bold" panose="020F0704030504030204" pitchFamily="34" charset="0"/>
                <a:ea typeface="Calibri"/>
              </a:rPr>
              <a:t> </a:t>
            </a:r>
            <a:r>
              <a:rPr lang="en-US" sz="4800" dirty="0">
                <a:effectLst/>
                <a:ea typeface="Calibri"/>
              </a:rPr>
              <a:t>β </a:t>
            </a:r>
            <a:r>
              <a:rPr lang="en-US" sz="4000" dirty="0">
                <a:effectLst/>
                <a:latin typeface="Arial Rounded MT Bold" panose="020F0704030504030204" pitchFamily="34" charset="0"/>
                <a:ea typeface="Calibri"/>
              </a:rPr>
              <a:t>= </a:t>
            </a:r>
            <a:r>
              <a:rPr lang="en-US" sz="4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/>
              </a:rPr>
              <a:t># </a:t>
            </a:r>
          </a:p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ea typeface="Calibri"/>
              </a:rPr>
              <a:t>         that </a:t>
            </a:r>
            <a:r>
              <a:rPr lang="en-US" sz="4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/>
              </a:rPr>
              <a:t>is not </a:t>
            </a:r>
            <a:r>
              <a:rPr lang="en-US" sz="4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/>
              </a:rPr>
              <a:t>0</a:t>
            </a:r>
            <a:r>
              <a:rPr lang="en-US" sz="4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/>
              </a:rPr>
              <a:t>!!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2" y="5311853"/>
            <a:ext cx="5496706" cy="80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9831" y="5306334"/>
            <a:ext cx="44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&gt;  3.07               0.004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05" y="1485475"/>
            <a:ext cx="42641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33CC"/>
                </a:solidFill>
              </a:rPr>
              <a:t>df</a:t>
            </a:r>
            <a:r>
              <a:rPr lang="en-US" sz="2800" i="1" dirty="0">
                <a:solidFill>
                  <a:srgbClr val="0033CC"/>
                </a:solidFill>
              </a:rPr>
              <a:t> = 38 – 2 = 36      </a:t>
            </a:r>
            <a:r>
              <a:rPr lang="el-GR" sz="2800" i="1" dirty="0">
                <a:solidFill>
                  <a:srgbClr val="0033CC"/>
                </a:solidFill>
                <a:latin typeface="Cambria" panose="02040503050406030204" pitchFamily="18" charset="0"/>
              </a:rPr>
              <a:t>α</a:t>
            </a:r>
            <a:r>
              <a:rPr lang="en-US" sz="2800" i="1" dirty="0">
                <a:solidFill>
                  <a:srgbClr val="0033CC"/>
                </a:solidFill>
                <a:latin typeface="Cambria" panose="02040503050406030204" pitchFamily="18" charset="0"/>
              </a:rPr>
              <a:t> = 0.05</a:t>
            </a:r>
            <a:endParaRPr lang="en-US" sz="2800" i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78" y="5327988"/>
            <a:ext cx="5417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57" y="2426268"/>
            <a:ext cx="5055643" cy="26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2426269"/>
                <a:ext cx="2813824" cy="925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1.4929−0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0.4870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26269"/>
                <a:ext cx="281382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8378" y="3625813"/>
                <a:ext cx="2813824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=3.0655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78" y="3625813"/>
                <a:ext cx="28138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2884585" y="3668512"/>
            <a:ext cx="4267427" cy="5334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319604">
            <a:off x="2515934" y="2890713"/>
            <a:ext cx="2849904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605863">
            <a:off x="2671373" y="3356642"/>
            <a:ext cx="3403860" cy="53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3287845">
            <a:off x="3496010" y="1210123"/>
            <a:ext cx="549198" cy="17531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 animBg="1"/>
      <p:bldP spid="14" grpId="0" animBg="1"/>
      <p:bldP spid="10" grpId="0" animBg="1"/>
      <p:bldP spid="18" grpId="0" animBg="1"/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3" y="1580974"/>
            <a:ext cx="8400506" cy="37694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0" y="288671"/>
            <a:ext cx="5496706" cy="80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44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&gt;  3.07               0.004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109" y="1901791"/>
            <a:ext cx="12372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 0.05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3980" y="1431544"/>
            <a:ext cx="3771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 0.004     less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110" y="3894733"/>
            <a:ext cx="887822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is a linear relationship between cry count and IQ of babies. Our data is statistically significant.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172" y="2384761"/>
            <a:ext cx="2014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 reject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712" y="304800"/>
            <a:ext cx="5417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39" y="2376020"/>
            <a:ext cx="94605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                                               have</a:t>
            </a:r>
          </a:p>
          <a:p>
            <a:r>
              <a:rPr lang="en-US" sz="3800" dirty="0">
                <a:solidFill>
                  <a:srgbClr val="FF0000"/>
                </a:solidFill>
              </a:rPr>
              <a:t> evidence</a:t>
            </a:r>
          </a:p>
        </p:txBody>
      </p:sp>
    </p:spTree>
    <p:extLst>
      <p:ext uri="{BB962C8B-B14F-4D97-AF65-F5344CB8AC3E}">
        <p14:creationId xmlns:p14="http://schemas.microsoft.com/office/powerpoint/2010/main" val="13921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 animBg="1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77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Based on this conclusion from the hypothesis test, what values would you expect to be found in a </a:t>
            </a:r>
            <a:r>
              <a:rPr lang="en-US" sz="3200" b="1" dirty="0">
                <a:solidFill>
                  <a:srgbClr val="FF0000"/>
                </a:solidFill>
              </a:rPr>
              <a:t>95% confidence interval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036956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Since it is plausible that there may be a linear relationship, I would expect </a:t>
            </a:r>
            <a:r>
              <a:rPr lang="en-US" sz="3200" b="1" dirty="0">
                <a:solidFill>
                  <a:srgbClr val="FF0000"/>
                </a:solidFill>
              </a:rPr>
              <a:t>0 to not be included </a:t>
            </a:r>
            <a:r>
              <a:rPr lang="en-US" sz="3200" b="1" dirty="0"/>
              <a:t>in the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18831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77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 about the confidence interval could help you decide on a possible </a:t>
            </a:r>
            <a:r>
              <a:rPr lang="en-US" sz="3200" b="1" dirty="0">
                <a:solidFill>
                  <a:srgbClr val="FF0000"/>
                </a:solidFill>
              </a:rPr>
              <a:t>direction</a:t>
            </a:r>
            <a:r>
              <a:rPr lang="en-US" sz="3200" dirty="0">
                <a:solidFill>
                  <a:srgbClr val="0000FF"/>
                </a:solidFill>
              </a:rPr>
              <a:t> for the linear relationship?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Positive values captured in the confidence interval would imply a positive linear relationship. </a:t>
            </a:r>
            <a:r>
              <a:rPr lang="en-US" sz="3200" b="1" dirty="0">
                <a:solidFill>
                  <a:srgbClr val="C00000"/>
                </a:solidFill>
              </a:rPr>
              <a:t>As crying counts increase, IQ increases.</a:t>
            </a:r>
          </a:p>
          <a:p>
            <a:endParaRPr lang="en-US" sz="3200" b="1" dirty="0"/>
          </a:p>
          <a:p>
            <a:r>
              <a:rPr lang="en-US" sz="3200" b="1" dirty="0"/>
              <a:t>Negative values captured would imply a negative linear relationship. </a:t>
            </a:r>
            <a:r>
              <a:rPr lang="en-US" sz="3200" b="1" dirty="0">
                <a:solidFill>
                  <a:srgbClr val="C00000"/>
                </a:solidFill>
              </a:rPr>
              <a:t>As crying counts increase, IQ decreases.</a:t>
            </a:r>
          </a:p>
        </p:txBody>
      </p:sp>
    </p:spTree>
    <p:extLst>
      <p:ext uri="{BB962C8B-B14F-4D97-AF65-F5344CB8AC3E}">
        <p14:creationId xmlns:p14="http://schemas.microsoft.com/office/powerpoint/2010/main" val="15391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52400"/>
            <a:ext cx="7467600" cy="1142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20851"/>
            <a:ext cx="3047999" cy="77019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699" y="3962400"/>
            <a:ext cx="3276600" cy="15872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1079</Words>
  <Application>Microsoft Office PowerPoint</Application>
  <PresentationFormat>On-screen Show (4:3)</PresentationFormat>
  <Paragraphs>149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Arial Rounded MT Bold</vt:lpstr>
      <vt:lpstr>Calibri</vt:lpstr>
      <vt:lpstr>Cambria</vt:lpstr>
      <vt:lpstr>Cambria Math</vt:lpstr>
      <vt:lpstr>Century Schoolbook</vt:lpstr>
      <vt:lpstr>Comic Sans MS</vt:lpstr>
      <vt:lpstr>Komika Axis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odillon@dsfw.boe.oconee</cp:lastModifiedBy>
  <cp:revision>183</cp:revision>
  <dcterms:created xsi:type="dcterms:W3CDTF">2014-04-22T00:26:16Z</dcterms:created>
  <dcterms:modified xsi:type="dcterms:W3CDTF">2020-03-30T13:08:27Z</dcterms:modified>
</cp:coreProperties>
</file>