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0" r:id="rId4"/>
    <p:sldId id="261" r:id="rId5"/>
    <p:sldId id="262" r:id="rId6"/>
    <p:sldId id="266" r:id="rId7"/>
    <p:sldId id="257" r:id="rId8"/>
    <p:sldId id="263" r:id="rId9"/>
    <p:sldId id="264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CC"/>
    <a:srgbClr val="CC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1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4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2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9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5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7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7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81648-B13B-4C72-9DA8-8D3288DFCF49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9EDC0-71F8-4523-A3F1-486AF4A73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2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456" y="152400"/>
            <a:ext cx="8073144" cy="138499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033CC"/>
                </a:solidFill>
                <a:latin typeface="Arial Rounded MT Bold" panose="020F0704030504030204" pitchFamily="34" charset="0"/>
              </a:rPr>
              <a:t>Day 64 Agenda: </a:t>
            </a:r>
          </a:p>
          <a:p>
            <a:pPr algn="ctr"/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AP Stat </a:t>
            </a:r>
            <a:r>
              <a:rPr lang="en-US" sz="28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Ch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13.2</a:t>
            </a:r>
            <a:endParaRPr lang="en-US" sz="28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Interpreting Computer Output</a:t>
            </a:r>
            <a:endParaRPr lang="en-US" sz="2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78" y="1981200"/>
            <a:ext cx="87249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1" y="173403"/>
            <a:ext cx="4509282" cy="2590800"/>
          </a:xfrm>
          <a:prstGeom prst="rect">
            <a:avLst/>
          </a:prstGeom>
        </p:spPr>
      </p:pic>
      <p:pic>
        <p:nvPicPr>
          <p:cNvPr id="6" name="Picture 5" descr="Yates_3e_Ch13_p77821b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0"/>
            <a:ext cx="3081655" cy="3219133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4082" y="3235325"/>
            <a:ext cx="444626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5477" y="271009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11.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is an appropriate confidence level to use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to calculate a confidence interval for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this output? Calculate this interval.</a:t>
            </a:r>
            <a:endParaRPr lang="en-US" sz="2400" dirty="0">
              <a:solidFill>
                <a:srgbClr val="0033CC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94933"/>
              </p:ext>
            </p:extLst>
          </p:nvPr>
        </p:nvGraphicFramePr>
        <p:xfrm>
          <a:off x="219831" y="4555050"/>
          <a:ext cx="42672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6" imgW="1650960" imgH="431640" progId="Equation.3">
                  <p:embed/>
                </p:oleObj>
              </mc:Choice>
              <mc:Fallback>
                <p:oleObj name="Equation" r:id="rId6" imgW="16509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31" y="4555050"/>
                        <a:ext cx="4267200" cy="1114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20270"/>
              </p:ext>
            </p:extLst>
          </p:nvPr>
        </p:nvGraphicFramePr>
        <p:xfrm>
          <a:off x="1905000" y="5597525"/>
          <a:ext cx="4164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8" imgW="1574640" imgH="431640" progId="Equation.3">
                  <p:embed/>
                </p:oleObj>
              </mc:Choice>
              <mc:Fallback>
                <p:oleObj name="Equation" r:id="rId8" imgW="15746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97525"/>
                        <a:ext cx="4164013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3683970">
            <a:off x="4046440" y="1448593"/>
            <a:ext cx="582613" cy="536338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20649714">
            <a:off x="1890541" y="2365643"/>
            <a:ext cx="582613" cy="332551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9325261">
            <a:off x="3546590" y="1986372"/>
            <a:ext cx="582613" cy="4084059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1" y="173403"/>
            <a:ext cx="4509282" cy="2590800"/>
          </a:xfrm>
          <a:prstGeom prst="rect">
            <a:avLst/>
          </a:prstGeom>
        </p:spPr>
      </p:pic>
      <p:pic>
        <p:nvPicPr>
          <p:cNvPr id="6" name="Picture 5" descr="Yates_3e_Ch13_p77821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081655" cy="3219133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9113" y="3219133"/>
            <a:ext cx="444626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5477" y="271009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11.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is an appropriate confidence level to use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to calculate a confidence interval for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this output? Calculate this interval.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904" y="4800600"/>
            <a:ext cx="8468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030A0"/>
                </a:solidFill>
              </a:rPr>
              <a:t>Since this confidence interval </a:t>
            </a:r>
          </a:p>
          <a:p>
            <a:r>
              <a:rPr lang="en-US" sz="2200" b="1" dirty="0">
                <a:solidFill>
                  <a:srgbClr val="FF0000"/>
                </a:solidFill>
              </a:rPr>
              <a:t>captures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</a:rPr>
              <a:t>only values greater than 0</a:t>
            </a:r>
            <a:r>
              <a:rPr lang="en-US" sz="2200" b="1" dirty="0" smtClean="0">
                <a:solidFill>
                  <a:srgbClr val="7030A0"/>
                </a:solidFill>
              </a:rPr>
              <a:t>, </a:t>
            </a:r>
            <a:r>
              <a:rPr lang="en-US" sz="2200" b="1" dirty="0">
                <a:solidFill>
                  <a:srgbClr val="7030A0"/>
                </a:solidFill>
              </a:rPr>
              <a:t>it </a:t>
            </a:r>
            <a:endParaRPr lang="en-US" sz="2200" b="1" dirty="0" smtClean="0">
              <a:solidFill>
                <a:srgbClr val="7030A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supports </a:t>
            </a:r>
            <a:r>
              <a:rPr lang="en-US" sz="2200" b="1" dirty="0">
                <a:solidFill>
                  <a:srgbClr val="FF0000"/>
                </a:solidFill>
              </a:rPr>
              <a:t>our conclusion to </a:t>
            </a:r>
            <a:r>
              <a:rPr lang="en-US" sz="2200" b="1" dirty="0" smtClean="0">
                <a:solidFill>
                  <a:srgbClr val="FF0000"/>
                </a:solidFill>
              </a:rPr>
              <a:t>reject </a:t>
            </a:r>
            <a:r>
              <a:rPr lang="en-US" sz="2200" b="1" dirty="0">
                <a:solidFill>
                  <a:srgbClr val="FF0000"/>
                </a:solidFill>
              </a:rPr>
              <a:t>the 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r>
              <a:rPr lang="en-US" sz="2200" b="1" dirty="0" smtClean="0">
                <a:solidFill>
                  <a:srgbClr val="FF0000"/>
                </a:solidFill>
              </a:rPr>
              <a:t>null</a:t>
            </a:r>
            <a:r>
              <a:rPr lang="en-US" sz="2200" b="1" dirty="0" smtClean="0">
                <a:solidFill>
                  <a:srgbClr val="7030A0"/>
                </a:solidFill>
              </a:rPr>
              <a:t> </a:t>
            </a:r>
            <a:r>
              <a:rPr lang="en-US" sz="2200" b="1" dirty="0">
                <a:solidFill>
                  <a:srgbClr val="7030A0"/>
                </a:solidFill>
              </a:rPr>
              <a:t>and </a:t>
            </a:r>
            <a:r>
              <a:rPr lang="en-US" sz="2200" b="1" dirty="0" smtClean="0">
                <a:solidFill>
                  <a:srgbClr val="FF0000"/>
                </a:solidFill>
              </a:rPr>
              <a:t>conclude it is plausible </a:t>
            </a:r>
            <a:r>
              <a:rPr lang="en-US" sz="2200" b="1" dirty="0" smtClean="0">
                <a:solidFill>
                  <a:srgbClr val="7030A0"/>
                </a:solidFill>
              </a:rPr>
              <a:t>there is a </a:t>
            </a:r>
            <a:r>
              <a:rPr lang="en-US" sz="2200" b="1" dirty="0" smtClean="0">
                <a:solidFill>
                  <a:srgbClr val="7030A0"/>
                </a:solidFill>
              </a:rPr>
              <a:t>difference </a:t>
            </a:r>
            <a:r>
              <a:rPr lang="en-US" sz="2200" b="1" dirty="0">
                <a:solidFill>
                  <a:srgbClr val="7030A0"/>
                </a:solidFill>
              </a:rPr>
              <a:t>in </a:t>
            </a:r>
            <a:r>
              <a:rPr lang="en-US" sz="2200" b="1" dirty="0" smtClean="0">
                <a:solidFill>
                  <a:srgbClr val="7030A0"/>
                </a:solidFill>
              </a:rPr>
              <a:t>the mean levels of DDT and the </a:t>
            </a:r>
            <a:r>
              <a:rPr lang="en-US" sz="2200" b="1" dirty="0" smtClean="0">
                <a:solidFill>
                  <a:srgbClr val="7030A0"/>
                </a:solidFill>
              </a:rPr>
              <a:t>placebo.</a:t>
            </a:r>
            <a:r>
              <a:rPr lang="en-US" sz="2000" b="1" dirty="0">
                <a:solidFill>
                  <a:srgbClr val="FF0000"/>
                </a:solidFill>
                <a:sym typeface="Symbol"/>
              </a:rPr>
              <a:t> Our data are statistically significant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6002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 smtClean="0">
                <a:solidFill>
                  <a:srgbClr val="008000"/>
                </a:solidFill>
                <a:effectLst/>
                <a:latin typeface="Britannic Bold" panose="020B0903060703020204" pitchFamily="34" charset="0"/>
                <a:ea typeface="Times New Roman"/>
              </a:rPr>
              <a:t>Assignment 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8000"/>
                </a:solidFill>
                <a:latin typeface="Britannic Bold" panose="020B0903060703020204" pitchFamily="34" charset="0"/>
                <a:ea typeface="Times New Roman"/>
              </a:rPr>
              <a:t> </a:t>
            </a:r>
            <a:r>
              <a:rPr lang="en-US" sz="3600" dirty="0" smtClean="0">
                <a:solidFill>
                  <a:srgbClr val="008000"/>
                </a:solidFill>
                <a:latin typeface="Britannic Bold" panose="020B0903060703020204" pitchFamily="34" charset="0"/>
                <a:ea typeface="Times New Roman"/>
              </a:rPr>
              <a:t>   </a:t>
            </a:r>
            <a:r>
              <a:rPr lang="en-US" sz="3600" dirty="0" smtClean="0">
                <a:solidFill>
                  <a:srgbClr val="008000"/>
                </a:solidFill>
                <a:effectLst/>
                <a:latin typeface="Britannic Bold" panose="020B0903060703020204" pitchFamily="34" charset="0"/>
                <a:ea typeface="Times New Roman"/>
              </a:rPr>
              <a:t>p. 801  -  805  #15 (a), 16 (a, b), </a:t>
            </a:r>
            <a:r>
              <a:rPr lang="en-US" sz="3600" dirty="0" smtClean="0">
                <a:solidFill>
                  <a:srgbClr val="008000"/>
                </a:solidFill>
                <a:effectLst/>
                <a:latin typeface="Britannic Bold" panose="020B0903060703020204" pitchFamily="34" charset="0"/>
                <a:ea typeface="Times New Roman"/>
              </a:rPr>
              <a:t>23</a:t>
            </a:r>
            <a:endParaRPr lang="en-US" sz="3600" dirty="0">
              <a:solidFill>
                <a:srgbClr val="008000"/>
              </a:solidFill>
              <a:latin typeface="Britannic Bold" panose="020B0903060703020204" pitchFamily="34" charset="0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FF0000"/>
                </a:solidFill>
                <a:effectLst/>
                <a:latin typeface="Britannic Bold" panose="020B0903060703020204" pitchFamily="34" charset="0"/>
                <a:ea typeface="Times New Roman"/>
              </a:rPr>
              <a:t>THQ#6  Due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Britannic Bold" panose="020B0903060703020204" pitchFamily="34" charset="0"/>
                <a:ea typeface="Times New Roman"/>
              </a:rPr>
              <a:t>Thurs,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Britannic Bold" panose="020B0903060703020204" pitchFamily="34" charset="0"/>
                <a:ea typeface="Times New Roman"/>
              </a:rPr>
              <a:t>April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Britannic Bold" panose="020B0903060703020204" pitchFamily="34" charset="0"/>
                <a:ea typeface="Times New Roman"/>
              </a:rPr>
              <a:t>19, 2018</a:t>
            </a:r>
            <a:endParaRPr lang="en-US" sz="3600" dirty="0">
              <a:solidFill>
                <a:srgbClr val="008000"/>
              </a:solidFill>
              <a:latin typeface="Britannic Bold" panose="020B0903060703020204" pitchFamily="34" charset="0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33CC"/>
                </a:solidFill>
                <a:latin typeface="Britannic Bold" panose="020B0903060703020204" pitchFamily="34" charset="0"/>
                <a:ea typeface="Times New Roman"/>
              </a:rPr>
              <a:t>AP STAT Mock Exam Sat, April </a:t>
            </a:r>
            <a:r>
              <a:rPr lang="en-US" sz="3600" dirty="0" smtClean="0">
                <a:solidFill>
                  <a:srgbClr val="0033CC"/>
                </a:solidFill>
                <a:latin typeface="Britannic Bold" panose="020B0903060703020204" pitchFamily="34" charset="0"/>
                <a:ea typeface="Times New Roman"/>
              </a:rPr>
              <a:t>28, 2018</a:t>
            </a:r>
            <a:endParaRPr lang="en-US" sz="3600" dirty="0">
              <a:solidFill>
                <a:srgbClr val="0033CC"/>
              </a:solidFill>
              <a:effectLst/>
              <a:latin typeface="Britannic Bold" panose="020B0903060703020204" pitchFamily="34" charset="0"/>
              <a:ea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65524"/>
            <a:ext cx="7332222" cy="374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43708"/>
            <a:ext cx="487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Reading Computer Output: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8" name="Picture 7" descr="Yates_3e_Ch13_p778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631" y="728483"/>
            <a:ext cx="3581400" cy="223647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086" y="728483"/>
            <a:ext cx="4724400" cy="276568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48" y="3352800"/>
            <a:ext cx="3954780" cy="28006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9631" y="3024344"/>
            <a:ext cx="4572000" cy="32860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What type of significance test is this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33CC"/>
              </a:solidFill>
              <a:latin typeface="Comic Sans MS"/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US" sz="2400" dirty="0">
              <a:solidFill>
                <a:srgbClr val="0033CC"/>
              </a:solidFill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2. Is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this a one-sided or two-sided test? How can you tell?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US" sz="2400" dirty="0">
              <a:solidFill>
                <a:srgbClr val="0033CC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US" sz="2400" dirty="0">
              <a:solidFill>
                <a:srgbClr val="0033CC"/>
              </a:solidFill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616" y="3824455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2 sample t-test for means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990" y="5517613"/>
            <a:ext cx="5240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One-sided      </a:t>
            </a:r>
          </a:p>
          <a:p>
            <a:r>
              <a:rPr lang="en-US" sz="2400" b="1" dirty="0" smtClean="0">
                <a:solidFill>
                  <a:srgbClr val="FF0066"/>
                </a:solidFill>
              </a:rPr>
              <a:t>     &gt; used in alternative</a:t>
            </a:r>
          </a:p>
          <a:p>
            <a:r>
              <a:rPr lang="en-US" sz="2400" b="1" dirty="0" smtClean="0">
                <a:solidFill>
                  <a:srgbClr val="FF0066"/>
                </a:solidFill>
              </a:rPr>
              <a:t>     “calcium is greater than”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69631" y="838200"/>
            <a:ext cx="1635369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2099388"/>
            <a:ext cx="1635369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10407" y="3718094"/>
            <a:ext cx="3147793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263" y="1818818"/>
            <a:ext cx="1635369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15765" y="2594121"/>
            <a:ext cx="1837435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553200" y="4175294"/>
            <a:ext cx="1837435" cy="41991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7" grpId="0" animBg="1"/>
      <p:bldP spid="7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43708"/>
            <a:ext cx="487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Reading Computer Output: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8" name="Picture 7" descr="Yates_3e_Ch13_p778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429" y="697011"/>
            <a:ext cx="3581400" cy="223647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764" y="728483"/>
            <a:ext cx="4724400" cy="276568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12" y="3352800"/>
            <a:ext cx="3987816" cy="28006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7311" y="293027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3. 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does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5.272727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represent and how was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it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calculated?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solidFill>
                <a:srgbClr val="0033CC"/>
              </a:solidFill>
              <a:latin typeface="Comic Sans MS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4.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numbers in the output are used to calculate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the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t-statistic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?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6429" y="3657600"/>
            <a:ext cx="4432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                       Difference in the sample means</a:t>
            </a:r>
          </a:p>
          <a:p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</a:rPr>
              <a:t>      </a:t>
            </a:r>
            <a:endParaRPr lang="en-US" sz="2400" b="1" dirty="0">
              <a:solidFill>
                <a:srgbClr val="FF0066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844736"/>
              </p:ext>
            </p:extLst>
          </p:nvPr>
        </p:nvGraphicFramePr>
        <p:xfrm>
          <a:off x="637578" y="4497534"/>
          <a:ext cx="32416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6" imgW="1371600" imgH="215640" progId="Equation.3">
                  <p:embed/>
                </p:oleObj>
              </mc:Choice>
              <mc:Fallback>
                <p:oleObj name="Equation" r:id="rId6" imgW="13716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7578" y="4497534"/>
                        <a:ext cx="3241675" cy="511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1600200"/>
            <a:ext cx="533400" cy="6858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213" y="2203510"/>
            <a:ext cx="742787" cy="6858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642371"/>
              </p:ext>
            </p:extLst>
          </p:nvPr>
        </p:nvGraphicFramePr>
        <p:xfrm>
          <a:off x="4534871" y="6320576"/>
          <a:ext cx="240188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tion" r:id="rId8" imgW="1015920" imgH="177480" progId="Equation.3">
                  <p:embed/>
                </p:oleObj>
              </mc:Choice>
              <mc:Fallback>
                <p:oleObj name="Equation" r:id="rId8" imgW="101592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4871" y="6320576"/>
                        <a:ext cx="2401887" cy="420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88419"/>
              </p:ext>
            </p:extLst>
          </p:nvPr>
        </p:nvGraphicFramePr>
        <p:xfrm>
          <a:off x="1806575" y="5875338"/>
          <a:ext cx="259397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10" imgW="1257120" imgH="431640" progId="Equation.DSMT4">
                  <p:embed/>
                </p:oleObj>
              </mc:Choice>
              <mc:Fallback>
                <p:oleObj name="Equation" r:id="rId10" imgW="1257120" imgH="431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5875338"/>
                        <a:ext cx="2593975" cy="8905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6400801" y="2438400"/>
            <a:ext cx="914400" cy="6858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1" y="5334000"/>
            <a:ext cx="1981200" cy="457200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5400000">
            <a:off x="1362980" y="1820180"/>
            <a:ext cx="533400" cy="1465039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5400000">
            <a:off x="771434" y="1820995"/>
            <a:ext cx="533400" cy="1463411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4271089">
            <a:off x="329511" y="4135424"/>
            <a:ext cx="3242840" cy="46704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4772988">
            <a:off x="478450" y="4358959"/>
            <a:ext cx="3761344" cy="4670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 rot="5400000">
            <a:off x="6945371" y="4205569"/>
            <a:ext cx="533400" cy="1463411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3534925">
            <a:off x="728517" y="4025435"/>
            <a:ext cx="3820525" cy="536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animBg="1"/>
      <p:bldP spid="5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4210" y="67182"/>
            <a:ext cx="487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Reading Computer Output: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8" name="Picture 7" descr="Yates_3e_Ch13_p778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31" y="728483"/>
            <a:ext cx="3581400" cy="223647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06" y="554102"/>
            <a:ext cx="4724400" cy="276568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177" y="2954240"/>
            <a:ext cx="3954780" cy="28006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2845" y="3200400"/>
            <a:ext cx="4959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5. Write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the probability statement represented by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this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output.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6. Does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our data show significance at the 5% level?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375865"/>
              </p:ext>
            </p:extLst>
          </p:nvPr>
        </p:nvGraphicFramePr>
        <p:xfrm>
          <a:off x="1639910" y="4038600"/>
          <a:ext cx="3225401" cy="456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6" imgW="1434960" imgH="203040" progId="Equation.3">
                  <p:embed/>
                </p:oleObj>
              </mc:Choice>
              <mc:Fallback>
                <p:oleObj name="Equation" r:id="rId6" imgW="1434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39910" y="4038600"/>
                        <a:ext cx="3225401" cy="45669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110" y="5410200"/>
            <a:ext cx="89774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</a:rPr>
              <a:t>Since our p-value of 0.064 is greater </a:t>
            </a:r>
          </a:p>
          <a:p>
            <a:r>
              <a:rPr lang="en-US" sz="2200" b="1" dirty="0" smtClean="0">
                <a:solidFill>
                  <a:srgbClr val="7030A0"/>
                </a:solidFill>
              </a:rPr>
              <a:t>than </a:t>
            </a:r>
            <a:r>
              <a:rPr lang="en-US" sz="2200" b="1" dirty="0" smtClean="0">
                <a:solidFill>
                  <a:srgbClr val="7030A0"/>
                </a:solidFill>
                <a:sym typeface="Symbol"/>
              </a:rPr>
              <a:t>=0.05, we have </a:t>
            </a:r>
            <a:r>
              <a:rPr lang="en-US" sz="2200" b="1" dirty="0" smtClean="0">
                <a:solidFill>
                  <a:srgbClr val="FF0000"/>
                </a:solidFill>
                <a:sym typeface="Symbol"/>
              </a:rPr>
              <a:t>evidence to fail to reject </a:t>
            </a:r>
            <a:r>
              <a:rPr lang="en-US" sz="2200" b="1" dirty="0" smtClean="0">
                <a:solidFill>
                  <a:srgbClr val="7030A0"/>
                </a:solidFill>
                <a:sym typeface="Symbol"/>
              </a:rPr>
              <a:t>the null.  We </a:t>
            </a:r>
            <a:r>
              <a:rPr lang="en-US" sz="2200" b="1" dirty="0" smtClean="0">
                <a:solidFill>
                  <a:srgbClr val="FF0000"/>
                </a:solidFill>
                <a:sym typeface="Symbol"/>
              </a:rPr>
              <a:t>do not have enough evidence to </a:t>
            </a:r>
            <a:r>
              <a:rPr lang="en-US" sz="2200" b="1" dirty="0" smtClean="0">
                <a:solidFill>
                  <a:srgbClr val="FF0000"/>
                </a:solidFill>
                <a:sym typeface="Symbol"/>
              </a:rPr>
              <a:t>conclude it is plausible </a:t>
            </a:r>
            <a:r>
              <a:rPr lang="en-US" sz="2200" b="1" dirty="0" smtClean="0">
                <a:solidFill>
                  <a:srgbClr val="7030A0"/>
                </a:solidFill>
                <a:sym typeface="Symbol"/>
              </a:rPr>
              <a:t>calcium </a:t>
            </a:r>
            <a:r>
              <a:rPr lang="en-US" sz="2200" b="1" dirty="0" smtClean="0">
                <a:solidFill>
                  <a:srgbClr val="7030A0"/>
                </a:solidFill>
                <a:sym typeface="Symbol"/>
              </a:rPr>
              <a:t>levels are greater than placebo levels. </a:t>
            </a:r>
            <a:r>
              <a:rPr lang="en-US" sz="2200" b="1" dirty="0" smtClean="0">
                <a:solidFill>
                  <a:srgbClr val="FF0000"/>
                </a:solidFill>
                <a:sym typeface="Symbol"/>
              </a:rPr>
              <a:t>Our data </a:t>
            </a:r>
            <a:r>
              <a:rPr lang="en-US" sz="2200" b="1" u="sng" dirty="0" smtClean="0">
                <a:solidFill>
                  <a:srgbClr val="FF0000"/>
                </a:solidFill>
                <a:sym typeface="Symbol"/>
              </a:rPr>
              <a:t>are not </a:t>
            </a:r>
            <a:r>
              <a:rPr lang="en-US" sz="2200" b="1" dirty="0" smtClean="0">
                <a:solidFill>
                  <a:srgbClr val="FF0000"/>
                </a:solidFill>
                <a:sym typeface="Symbol"/>
              </a:rPr>
              <a:t>statistically significant</a:t>
            </a:r>
            <a:r>
              <a:rPr lang="en-US" sz="2200" b="1" dirty="0" smtClean="0">
                <a:sym typeface="Symbol"/>
              </a:rPr>
              <a:t>.</a:t>
            </a:r>
            <a:endParaRPr lang="en-US" sz="2200" b="1" dirty="0"/>
          </a:p>
        </p:txBody>
      </p:sp>
      <p:sp>
        <p:nvSpPr>
          <p:cNvPr id="11" name="Oval 10"/>
          <p:cNvSpPr/>
          <p:nvPr/>
        </p:nvSpPr>
        <p:spPr>
          <a:xfrm rot="5400000">
            <a:off x="2985909" y="1878247"/>
            <a:ext cx="533400" cy="1463411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43708"/>
            <a:ext cx="487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Reading Computer Output: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8" name="Picture 7" descr="Yates_3e_Ch13_p778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631" y="728483"/>
            <a:ext cx="3581400" cy="223647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57801"/>
            <a:ext cx="4724400" cy="276568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048" y="3352800"/>
            <a:ext cx="3954780" cy="28006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217" y="3207876"/>
            <a:ext cx="4729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7.  Use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this output to create a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90%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confidence interval.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559624"/>
              </p:ext>
            </p:extLst>
          </p:nvPr>
        </p:nvGraphicFramePr>
        <p:xfrm>
          <a:off x="504825" y="5257800"/>
          <a:ext cx="44005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Equation" r:id="rId6" imgW="1663560" imgH="431640" progId="Equation.3">
                  <p:embed/>
                </p:oleObj>
              </mc:Choice>
              <mc:Fallback>
                <p:oleObj name="Equation" r:id="rId6" imgW="166356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5257800"/>
                        <a:ext cx="4400550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166980"/>
              </p:ext>
            </p:extLst>
          </p:nvPr>
        </p:nvGraphicFramePr>
        <p:xfrm>
          <a:off x="1149350" y="4007510"/>
          <a:ext cx="26606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6" name="Equation" r:id="rId8" imgW="1002960" imgH="203040" progId="Equation.3">
                  <p:embed/>
                </p:oleObj>
              </mc:Choice>
              <mc:Fallback>
                <p:oleObj name="Equation" r:id="rId8" imgW="10029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4007510"/>
                        <a:ext cx="2660650" cy="539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 rot="19365814">
            <a:off x="6739789" y="3176380"/>
            <a:ext cx="1840949" cy="46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0156563">
            <a:off x="5103936" y="5863308"/>
            <a:ext cx="1599946" cy="46704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3290065">
            <a:off x="1464965" y="3758595"/>
            <a:ext cx="2733773" cy="46704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8363" y="4528725"/>
            <a:ext cx="3914775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Remember: t* for 2-sample means is in calculator, not from table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6099" y="5295545"/>
            <a:ext cx="4355649" cy="59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5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143708"/>
            <a:ext cx="4876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Reading Computer Output: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8" name="Picture 7" descr="Yates_3e_Ch13_p778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21123"/>
            <a:ext cx="3581400" cy="223647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086" y="728483"/>
            <a:ext cx="4724400" cy="2765681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200400"/>
            <a:ext cx="3505200" cy="26592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758" y="2869739"/>
            <a:ext cx="4729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7.  Use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this output to create a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90%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confidence interval.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397" y="3664931"/>
            <a:ext cx="9311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We are 90% confident the true difference </a:t>
            </a:r>
            <a:r>
              <a:rPr lang="en-US" sz="2000" b="1" dirty="0">
                <a:solidFill>
                  <a:srgbClr val="7030A0"/>
                </a:solidFill>
              </a:rPr>
              <a:t>in 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mean levels of calcium </a:t>
            </a:r>
            <a:r>
              <a:rPr lang="en-US" sz="2000" b="1" dirty="0">
                <a:solidFill>
                  <a:srgbClr val="7030A0"/>
                </a:solidFill>
              </a:rPr>
              <a:t>and a placebo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are in the interval -.478 units to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11.02.  </a:t>
            </a:r>
            <a:r>
              <a:rPr lang="en-US" sz="2000" b="1" dirty="0" smtClean="0">
                <a:solidFill>
                  <a:srgbClr val="7030A0"/>
                </a:solidFill>
              </a:rPr>
              <a:t>Since this confidence interval </a:t>
            </a:r>
            <a:r>
              <a:rPr lang="en-US" sz="2000" b="1" dirty="0" smtClean="0">
                <a:solidFill>
                  <a:srgbClr val="FF0000"/>
                </a:solidFill>
              </a:rPr>
              <a:t>captures</a:t>
            </a:r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</a:rPr>
              <a:t>, it </a:t>
            </a:r>
            <a:r>
              <a:rPr lang="en-US" sz="2000" b="1" dirty="0" smtClean="0">
                <a:solidFill>
                  <a:srgbClr val="FF0000"/>
                </a:solidFill>
              </a:rPr>
              <a:t>supports our conclusion to fail to reject the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null</a:t>
            </a:r>
            <a:r>
              <a:rPr lang="en-US" sz="2000" b="1" dirty="0" smtClean="0">
                <a:solidFill>
                  <a:srgbClr val="7030A0"/>
                </a:solidFill>
              </a:rPr>
              <a:t>. We </a:t>
            </a:r>
            <a:r>
              <a:rPr lang="en-US" sz="2000" b="1" dirty="0" smtClean="0">
                <a:solidFill>
                  <a:srgbClr val="FF0000"/>
                </a:solidFill>
              </a:rPr>
              <a:t>do not have </a:t>
            </a:r>
            <a:r>
              <a:rPr lang="en-US" sz="2000" b="1" dirty="0">
                <a:solidFill>
                  <a:srgbClr val="FF0000"/>
                </a:solidFill>
              </a:rPr>
              <a:t>enough evidence </a:t>
            </a:r>
            <a:r>
              <a:rPr lang="en-US" sz="2000" b="1" dirty="0" smtClean="0">
                <a:solidFill>
                  <a:srgbClr val="FF0000"/>
                </a:solidFill>
              </a:rPr>
              <a:t>to conclude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it </a:t>
            </a:r>
            <a:r>
              <a:rPr lang="en-US" sz="2000" b="1" dirty="0" smtClean="0">
                <a:solidFill>
                  <a:srgbClr val="FF0000"/>
                </a:solidFill>
              </a:rPr>
              <a:t>is plausible </a:t>
            </a:r>
            <a:r>
              <a:rPr lang="en-US" sz="2000" b="1" dirty="0" smtClean="0">
                <a:solidFill>
                  <a:srgbClr val="7030A0"/>
                </a:solidFill>
              </a:rPr>
              <a:t>the population mean Calcium levels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are </a:t>
            </a:r>
            <a:r>
              <a:rPr lang="en-US" sz="2000" b="1" dirty="0" smtClean="0">
                <a:solidFill>
                  <a:srgbClr val="7030A0"/>
                </a:solidFill>
              </a:rPr>
              <a:t>greater than the population mean placebo level </a:t>
            </a:r>
            <a:r>
              <a:rPr lang="en-US" sz="2000" b="1" dirty="0" smtClean="0">
                <a:solidFill>
                  <a:srgbClr val="7030A0"/>
                </a:solidFill>
              </a:rPr>
              <a:t>Placebo</a:t>
            </a:r>
            <a:r>
              <a:rPr lang="en-US" sz="2000" b="1" dirty="0" smtClean="0">
                <a:solidFill>
                  <a:srgbClr val="7030A0"/>
                </a:solidFill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Our data </a:t>
            </a:r>
            <a:r>
              <a:rPr lang="en-US" sz="2000" b="1" u="sng" dirty="0" smtClean="0">
                <a:solidFill>
                  <a:srgbClr val="FF0000"/>
                </a:solidFill>
              </a:rPr>
              <a:t>are not </a:t>
            </a:r>
            <a:r>
              <a:rPr lang="en-US" sz="2000" b="1" dirty="0" smtClean="0">
                <a:solidFill>
                  <a:srgbClr val="FF0000"/>
                </a:solidFill>
              </a:rPr>
              <a:t>statistically significant.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2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4509282" cy="2590800"/>
          </a:xfrm>
          <a:prstGeom prst="rect">
            <a:avLst/>
          </a:prstGeom>
        </p:spPr>
      </p:pic>
      <p:pic>
        <p:nvPicPr>
          <p:cNvPr id="6" name="Picture 5" descr="Yates_3e_Ch13_p77821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081655" cy="3219133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3042" y="3505200"/>
            <a:ext cx="444626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1042" y="2743200"/>
            <a:ext cx="4572000" cy="304493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8.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type of significance test is this?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US" sz="2400" dirty="0" smtClean="0">
              <a:solidFill>
                <a:srgbClr val="0033CC"/>
              </a:solidFill>
              <a:latin typeface="Comic Sans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solidFill>
                <a:srgbClr val="0033CC"/>
              </a:solidFill>
              <a:ea typeface="Calibri"/>
              <a:cs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9. Is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this a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one-sided or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two-sided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test? How can you tell?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657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2 sample t-test for means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733" y="5791200"/>
            <a:ext cx="451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two-sided     </a:t>
            </a:r>
            <a:r>
              <a:rPr lang="en-US" sz="2400" b="1" dirty="0" smtClean="0">
                <a:solidFill>
                  <a:srgbClr val="FF0066"/>
                </a:solidFill>
                <a:sym typeface="Symbol"/>
              </a:rPr>
              <a:t> </a:t>
            </a:r>
            <a:r>
              <a:rPr lang="en-US" sz="2400" b="1" dirty="0" smtClean="0">
                <a:solidFill>
                  <a:srgbClr val="FF0066"/>
                </a:solidFill>
              </a:rPr>
              <a:t>used in alternative</a:t>
            </a:r>
          </a:p>
          <a:p>
            <a:r>
              <a:rPr lang="en-US" sz="2400" b="1" dirty="0" smtClean="0">
                <a:solidFill>
                  <a:srgbClr val="FF0066"/>
                </a:solidFill>
              </a:rPr>
              <a:t>“DDT is not equal to”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4171350">
            <a:off x="256743" y="3579050"/>
            <a:ext cx="4689684" cy="46704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8697971">
            <a:off x="3498784" y="2985611"/>
            <a:ext cx="4689684" cy="4670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3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1" grpId="1" animBg="1"/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4509282" cy="2590800"/>
          </a:xfrm>
          <a:prstGeom prst="rect">
            <a:avLst/>
          </a:prstGeom>
        </p:spPr>
      </p:pic>
      <p:pic>
        <p:nvPicPr>
          <p:cNvPr id="6" name="Picture 5" descr="Yates_3e_Ch13_p77821b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0"/>
            <a:ext cx="3081655" cy="3219133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055" y="3191161"/>
            <a:ext cx="444626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5940" y="2728732"/>
            <a:ext cx="52891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10. Write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a probability statement that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represents</a:t>
            </a:r>
            <a:r>
              <a:rPr lang="en-US" sz="24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this output. Interpret your </a:t>
            </a:r>
            <a:r>
              <a:rPr lang="en-US" sz="2400" i="1" dirty="0" smtClean="0">
                <a:solidFill>
                  <a:srgbClr val="0033CC"/>
                </a:solidFill>
                <a:latin typeface="Comic Sans MS"/>
                <a:ea typeface="Times New Roman"/>
              </a:rPr>
              <a:t>p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-value at a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10%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significance level.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052665"/>
              </p:ext>
            </p:extLst>
          </p:nvPr>
        </p:nvGraphicFramePr>
        <p:xfrm>
          <a:off x="269111" y="4266694"/>
          <a:ext cx="3424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6" imgW="1523880" imgH="203040" progId="Equation.3">
                  <p:embed/>
                </p:oleObj>
              </mc:Choice>
              <mc:Fallback>
                <p:oleObj name="Equation" r:id="rId6" imgW="152388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111" y="4266694"/>
                        <a:ext cx="3424238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816" y="4757095"/>
            <a:ext cx="91298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Since our p-value of 0.0247 is  less </a:t>
            </a:r>
          </a:p>
          <a:p>
            <a:r>
              <a:rPr lang="en-US" sz="2400" b="1" dirty="0" smtClean="0">
                <a:solidFill>
                  <a:srgbClr val="7030A0"/>
                </a:solidFill>
              </a:rPr>
              <a:t>than </a:t>
            </a:r>
            <a:r>
              <a:rPr lang="en-US" sz="2400" b="1" dirty="0" smtClean="0">
                <a:solidFill>
                  <a:srgbClr val="7030A0"/>
                </a:solidFill>
                <a:sym typeface="Symbol"/>
              </a:rPr>
              <a:t>=0.10, we have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evidence to </a:t>
            </a:r>
          </a:p>
          <a:p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reject the null</a:t>
            </a:r>
            <a:r>
              <a:rPr lang="en-US" sz="2400" b="1" dirty="0" smtClean="0">
                <a:solidFill>
                  <a:srgbClr val="7030A0"/>
                </a:solidFill>
                <a:sym typeface="Symbol"/>
              </a:rPr>
              <a:t>.  We can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conclude it is plausible </a:t>
            </a:r>
            <a:r>
              <a:rPr lang="en-US" sz="2400" b="1" dirty="0" smtClean="0">
                <a:solidFill>
                  <a:srgbClr val="7030A0"/>
                </a:solidFill>
                <a:sym typeface="Symbol"/>
              </a:rPr>
              <a:t>the population mean of DDT levels  is not equal to the population mean of the </a:t>
            </a:r>
            <a:r>
              <a:rPr lang="en-US" sz="2400" b="1" smtClean="0">
                <a:solidFill>
                  <a:srgbClr val="7030A0"/>
                </a:solidFill>
                <a:sym typeface="Symbol"/>
              </a:rPr>
              <a:t>Control </a:t>
            </a:r>
            <a:r>
              <a:rPr lang="en-US" sz="2400" b="1" smtClean="0">
                <a:solidFill>
                  <a:srgbClr val="7030A0"/>
                </a:solidFill>
                <a:sym typeface="Symbol"/>
              </a:rPr>
              <a:t>levels.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Our data are statistically significant</a:t>
            </a:r>
            <a:r>
              <a:rPr lang="en-US" sz="2400" b="1" dirty="0" smtClean="0">
                <a:sym typeface="Symbol"/>
              </a:rPr>
              <a:t>.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 rot="5400000">
            <a:off x="3800069" y="1506346"/>
            <a:ext cx="533400" cy="1463411"/>
          </a:xfrm>
          <a:prstGeom prst="ellipse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4509282" cy="2590800"/>
          </a:xfrm>
          <a:prstGeom prst="rect">
            <a:avLst/>
          </a:prstGeom>
        </p:spPr>
      </p:pic>
      <p:pic>
        <p:nvPicPr>
          <p:cNvPr id="6" name="Picture 5" descr="Yates_3e_Ch13_p77821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081655" cy="3219133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7731" y="3235530"/>
            <a:ext cx="444626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19870" y="276420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11. What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is an </a:t>
            </a:r>
            <a:r>
              <a:rPr lang="en-US" sz="2400" dirty="0">
                <a:solidFill>
                  <a:srgbClr val="FF0066"/>
                </a:solidFill>
                <a:latin typeface="Comic Sans MS"/>
                <a:ea typeface="Calibri"/>
                <a:cs typeface="Times New Roman"/>
              </a:rPr>
              <a:t>appropriate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srgbClr val="FF0066"/>
                </a:solidFill>
                <a:latin typeface="Comic Sans MS"/>
                <a:ea typeface="Calibri"/>
                <a:cs typeface="Times New Roman"/>
              </a:rPr>
              <a:t>confidence level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to use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to calculate a confidence interval for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Calibri"/>
                <a:cs typeface="Times New Roman"/>
              </a:rPr>
              <a:t>this output? Calculate this interval.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766733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Since our significance level  is 10%, an appropriate confidence level would be 90%.</a:t>
            </a:r>
            <a:endParaRPr lang="en-US" sz="2400" b="1" dirty="0">
              <a:solidFill>
                <a:srgbClr val="FF00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1462" y="4416630"/>
            <a:ext cx="3114675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6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514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Rounded MT Bold</vt:lpstr>
      <vt:lpstr>Britannic Bold</vt:lpstr>
      <vt:lpstr>Calibri</vt:lpstr>
      <vt:lpstr>Comic Sans MS</vt:lpstr>
      <vt:lpstr>Symbol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Oconee County Schools</dc:creator>
  <cp:lastModifiedBy>temp</cp:lastModifiedBy>
  <cp:revision>90</cp:revision>
  <dcterms:created xsi:type="dcterms:W3CDTF">2014-04-15T13:47:57Z</dcterms:created>
  <dcterms:modified xsi:type="dcterms:W3CDTF">2018-04-16T17:05:21Z</dcterms:modified>
</cp:coreProperties>
</file>