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70" r:id="rId4"/>
    <p:sldId id="271" r:id="rId5"/>
    <p:sldId id="272" r:id="rId6"/>
    <p:sldId id="282" r:id="rId7"/>
    <p:sldId id="274" r:id="rId8"/>
    <p:sldId id="275" r:id="rId9"/>
    <p:sldId id="279" r:id="rId10"/>
    <p:sldId id="280" r:id="rId11"/>
    <p:sldId id="276" r:id="rId12"/>
    <p:sldId id="284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008000"/>
    <a:srgbClr val="0066FF"/>
    <a:srgbClr val="FFFF00"/>
    <a:srgbClr val="CC0066"/>
    <a:srgbClr val="CC0099"/>
    <a:srgbClr val="FF3399"/>
    <a:srgbClr val="66006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 varScale="1">
        <p:scale>
          <a:sx n="86" d="100"/>
          <a:sy n="86" d="100"/>
        </p:scale>
        <p:origin x="112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8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3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7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1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7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2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9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6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1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5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B8823-7BDA-4F34-856A-8305F27EBFF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457200"/>
            <a:ext cx="5638800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Day </a:t>
            </a:r>
            <a:r>
              <a:rPr lang="en-US" sz="3200" b="1" u="sng" dirty="0" smtClean="0"/>
              <a:t>67 </a:t>
            </a:r>
            <a:r>
              <a:rPr lang="en-US" sz="3200" b="1" u="sng" dirty="0" smtClean="0"/>
              <a:t>Agenda: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Submit THQ #6 </a:t>
            </a:r>
            <a:r>
              <a:rPr lang="en-US" sz="3200" b="1" dirty="0" smtClean="0">
                <a:solidFill>
                  <a:srgbClr val="FF0000"/>
                </a:solidFill>
              </a:rPr>
              <a:t>Answers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09800"/>
            <a:ext cx="8639175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23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-22034"/>
            <a:ext cx="7822432" cy="35547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31560" y="3768227"/>
            <a:ext cx="73152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RECALL:  Formula for Expected Value using Marginal Totals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4935786"/>
            <a:ext cx="8827477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800" dirty="0">
                <a:latin typeface="Comic Sans MS"/>
                <a:ea typeface="Times New Roman"/>
              </a:rPr>
              <a:t>Calculate the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</a:rPr>
              <a:t>expected frequencies </a:t>
            </a:r>
            <a:r>
              <a:rPr lang="en-US" sz="2800" dirty="0">
                <a:latin typeface="Comic Sans MS"/>
                <a:ea typeface="Times New Roman"/>
              </a:rPr>
              <a:t>for each cell using </a:t>
            </a:r>
            <a:r>
              <a:rPr lang="en-US" sz="2800" b="1" i="1" dirty="0" smtClean="0">
                <a:solidFill>
                  <a:srgbClr val="7030A0"/>
                </a:solidFill>
                <a:latin typeface="Comic Sans MS"/>
                <a:ea typeface="Times New Roman"/>
              </a:rPr>
              <a:t>[(</a:t>
            </a:r>
            <a:r>
              <a:rPr lang="en-US" sz="2800" b="1" i="1" dirty="0">
                <a:solidFill>
                  <a:srgbClr val="7030A0"/>
                </a:solidFill>
                <a:latin typeface="Comic Sans MS"/>
                <a:ea typeface="Times New Roman"/>
              </a:rPr>
              <a:t>row total)(column total)]/grand total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5400" y="6088197"/>
            <a:ext cx="6400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Ex.   [(</a:t>
            </a:r>
            <a:r>
              <a:rPr lang="en-US" sz="3200" dirty="0" smtClean="0">
                <a:solidFill>
                  <a:srgbClr val="008000"/>
                </a:solidFill>
              </a:rPr>
              <a:t>226</a:t>
            </a:r>
            <a:r>
              <a:rPr lang="en-US" sz="3200" dirty="0" smtClean="0"/>
              <a:t>)(</a:t>
            </a:r>
            <a:r>
              <a:rPr lang="en-US" sz="3200" dirty="0" smtClean="0">
                <a:solidFill>
                  <a:srgbClr val="CC0066"/>
                </a:solidFill>
              </a:rPr>
              <a:t>244</a:t>
            </a:r>
            <a:r>
              <a:rPr lang="en-US" sz="3200" dirty="0" smtClean="0"/>
              <a:t>)]/</a:t>
            </a:r>
            <a:r>
              <a:rPr lang="en-US" sz="3200" dirty="0" smtClean="0">
                <a:solidFill>
                  <a:srgbClr val="FF0000"/>
                </a:solidFill>
              </a:rPr>
              <a:t>893</a:t>
            </a:r>
            <a:r>
              <a:rPr lang="en-US" sz="3200" dirty="0" smtClean="0"/>
              <a:t> = _______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410200" y="6039999"/>
            <a:ext cx="13716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61.75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8408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26" y="182562"/>
            <a:ext cx="855345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03314" y="156835"/>
            <a:ext cx="5648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0000FF"/>
                </a:solidFill>
              </a:rPr>
              <a:t>d</a:t>
            </a:r>
            <a:r>
              <a:rPr lang="en-US" sz="2800" i="1" dirty="0" smtClean="0">
                <a:solidFill>
                  <a:srgbClr val="0000FF"/>
                </a:solidFill>
              </a:rPr>
              <a:t>f = (4 – 1)(2 – 1) = 3   </a:t>
            </a:r>
            <a:r>
              <a:rPr lang="el-GR" sz="2800" i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α</a:t>
            </a:r>
            <a:r>
              <a:rPr lang="en-US" sz="2800" i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 = .05</a:t>
            </a:r>
            <a:endParaRPr lang="en-US" sz="2800" i="1" dirty="0">
              <a:solidFill>
                <a:srgbClr val="0000F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965903"/>
              </p:ext>
            </p:extLst>
          </p:nvPr>
        </p:nvGraphicFramePr>
        <p:xfrm>
          <a:off x="2667000" y="623232"/>
          <a:ext cx="4953000" cy="790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4" imgW="2705040" imgH="431640" progId="Equation.3">
                  <p:embed/>
                </p:oleObj>
              </mc:Choice>
              <mc:Fallback>
                <p:oleObj name="Equation" r:id="rId4" imgW="27050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67000" y="623232"/>
                        <a:ext cx="4953000" cy="79062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17085" y="1524081"/>
            <a:ext cx="1485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34.937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3500" y="1447462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1.256 x 10</a:t>
            </a:r>
            <a:r>
              <a:rPr lang="en-US" sz="3200" baseline="30000" dirty="0" smtClean="0">
                <a:solidFill>
                  <a:srgbClr val="FF0000"/>
                </a:solidFill>
              </a:rPr>
              <a:t>-7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264" y="2237675"/>
            <a:ext cx="8334375" cy="224676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Since our p-value of 0.00000013 is less than our significance level of 5%, we have </a:t>
            </a:r>
            <a:r>
              <a:rPr lang="en-US" sz="2800" dirty="0" smtClean="0">
                <a:solidFill>
                  <a:srgbClr val="FF0000"/>
                </a:solidFill>
              </a:rPr>
              <a:t>evidence </a:t>
            </a:r>
            <a:r>
              <a:rPr lang="en-US" sz="2800" dirty="0" smtClean="0">
                <a:solidFill>
                  <a:srgbClr val="FF0000"/>
                </a:solidFill>
              </a:rPr>
              <a:t>to </a:t>
            </a:r>
            <a:r>
              <a:rPr lang="en-US" sz="2800" dirty="0" smtClean="0">
                <a:solidFill>
                  <a:srgbClr val="0066FF"/>
                </a:solidFill>
              </a:rPr>
              <a:t>reject the null</a:t>
            </a:r>
            <a:r>
              <a:rPr lang="en-US" sz="2800" dirty="0" smtClean="0">
                <a:solidFill>
                  <a:srgbClr val="FF0000"/>
                </a:solidFill>
              </a:rPr>
              <a:t>.  We can </a:t>
            </a:r>
            <a:r>
              <a:rPr lang="en-US" sz="2800" dirty="0" smtClean="0">
                <a:solidFill>
                  <a:srgbClr val="0066FF"/>
                </a:solidFill>
              </a:rPr>
              <a:t>possibly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66FF"/>
                </a:solidFill>
              </a:rPr>
              <a:t>conclude</a:t>
            </a:r>
            <a:r>
              <a:rPr lang="en-US" sz="2800" dirty="0" smtClean="0">
                <a:solidFill>
                  <a:srgbClr val="FF0000"/>
                </a:solidFill>
              </a:rPr>
              <a:t> that the proportion of smokers who quit smoking are </a:t>
            </a:r>
            <a:r>
              <a:rPr lang="en-US" sz="2800" dirty="0" smtClean="0">
                <a:solidFill>
                  <a:srgbClr val="0066FF"/>
                </a:solidFill>
              </a:rPr>
              <a:t>not the </a:t>
            </a:r>
            <a:r>
              <a:rPr lang="en-US" sz="2800" dirty="0" smtClean="0">
                <a:solidFill>
                  <a:srgbClr val="0066FF"/>
                </a:solidFill>
              </a:rPr>
              <a:t>same</a:t>
            </a:r>
            <a:r>
              <a:rPr lang="en-US" sz="2800" dirty="0" smtClean="0">
                <a:solidFill>
                  <a:srgbClr val="FF0000"/>
                </a:solidFill>
              </a:rPr>
              <a:t>. </a:t>
            </a:r>
            <a:r>
              <a:rPr lang="en-US" sz="2800" dirty="0" smtClean="0">
                <a:solidFill>
                  <a:srgbClr val="FF0000"/>
                </a:solidFill>
              </a:rPr>
              <a:t>Our data is statistically significant.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494" y="213657"/>
            <a:ext cx="6858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72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7439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09550" y="1295400"/>
            <a:ext cx="8763000" cy="31393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     This would just be a </a:t>
            </a:r>
            <a:r>
              <a:rPr lang="en-US" sz="2700" b="1" dirty="0" smtClean="0">
                <a:solidFill>
                  <a:srgbClr val="0000FF"/>
                </a:solidFill>
              </a:rPr>
              <a:t>2 sample z-test </a:t>
            </a:r>
            <a:r>
              <a:rPr lang="en-US" sz="2700" dirty="0" smtClean="0">
                <a:solidFill>
                  <a:srgbClr val="FF0000"/>
                </a:solidFill>
              </a:rPr>
              <a:t>for proportions!</a:t>
            </a:r>
          </a:p>
          <a:p>
            <a:r>
              <a:rPr lang="en-US" sz="2700" dirty="0" smtClean="0">
                <a:solidFill>
                  <a:srgbClr val="FF0000"/>
                </a:solidFill>
              </a:rPr>
              <a:t>         But you would have to </a:t>
            </a:r>
            <a:r>
              <a:rPr lang="en-US" sz="2700" b="1" dirty="0" smtClean="0">
                <a:solidFill>
                  <a:srgbClr val="0000FF"/>
                </a:solidFill>
              </a:rPr>
              <a:t>POOL</a:t>
            </a:r>
            <a:r>
              <a:rPr lang="en-US" sz="2700" dirty="0" smtClean="0">
                <a:solidFill>
                  <a:srgbClr val="FF0000"/>
                </a:solidFill>
              </a:rPr>
              <a:t> the </a:t>
            </a:r>
            <a:r>
              <a:rPr lang="en-US" sz="2700" b="1" dirty="0">
                <a:solidFill>
                  <a:srgbClr val="0000FF"/>
                </a:solidFill>
              </a:rPr>
              <a:t>2 sample z-test </a:t>
            </a:r>
            <a:r>
              <a:rPr lang="en-US" sz="2700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sz="27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700" b="1" dirty="0" smtClean="0"/>
              <a:t>So the converse of this is…</a:t>
            </a:r>
          </a:p>
          <a:p>
            <a:endParaRPr lang="en-US" sz="2700" b="1" dirty="0"/>
          </a:p>
          <a:p>
            <a:r>
              <a:rPr lang="en-US" sz="2700" dirty="0" smtClean="0">
                <a:solidFill>
                  <a:srgbClr val="FF0000"/>
                </a:solidFill>
              </a:rPr>
              <a:t>*** If the </a:t>
            </a:r>
            <a:r>
              <a:rPr lang="en-US" sz="2700" b="1" dirty="0" smtClean="0">
                <a:solidFill>
                  <a:srgbClr val="0000FF"/>
                </a:solidFill>
              </a:rPr>
              <a:t>2 </a:t>
            </a:r>
            <a:r>
              <a:rPr lang="en-US" sz="2700" b="1" dirty="0">
                <a:solidFill>
                  <a:srgbClr val="0000FF"/>
                </a:solidFill>
              </a:rPr>
              <a:t>sample z-test for proportions </a:t>
            </a:r>
            <a:r>
              <a:rPr lang="en-US" sz="2700" b="1" dirty="0" smtClean="0">
                <a:solidFill>
                  <a:srgbClr val="0000FF"/>
                </a:solidFill>
              </a:rPr>
              <a:t>is </a:t>
            </a:r>
            <a:r>
              <a:rPr lang="en-US" sz="3600" b="1" dirty="0" smtClean="0">
                <a:solidFill>
                  <a:srgbClr val="0000FF"/>
                </a:solidFill>
              </a:rPr>
              <a:t>TWO-SIDED</a:t>
            </a:r>
            <a:r>
              <a:rPr lang="en-US" sz="2700" b="1" dirty="0" smtClean="0">
                <a:solidFill>
                  <a:srgbClr val="0000FF"/>
                </a:solidFill>
              </a:rPr>
              <a:t>, </a:t>
            </a:r>
          </a:p>
          <a:p>
            <a:r>
              <a:rPr lang="en-US" sz="2700" b="1" dirty="0">
                <a:solidFill>
                  <a:srgbClr val="0000FF"/>
                </a:solidFill>
              </a:rPr>
              <a:t> </a:t>
            </a:r>
            <a:r>
              <a:rPr lang="en-US" sz="2700" b="1" dirty="0" smtClean="0">
                <a:solidFill>
                  <a:srgbClr val="0000FF"/>
                </a:solidFill>
              </a:rPr>
              <a:t>                    </a:t>
            </a:r>
            <a:r>
              <a:rPr lang="en-US" sz="2700" dirty="0" smtClean="0">
                <a:solidFill>
                  <a:srgbClr val="FF0000"/>
                </a:solidFill>
              </a:rPr>
              <a:t>You can run it as a </a:t>
            </a:r>
            <a:r>
              <a:rPr lang="en-US" sz="2700" b="1" dirty="0" smtClean="0">
                <a:solidFill>
                  <a:srgbClr val="0000FF"/>
                </a:solidFill>
              </a:rPr>
              <a:t>chi-square test</a:t>
            </a:r>
            <a:r>
              <a:rPr lang="en-US" sz="2700" dirty="0" smtClean="0">
                <a:solidFill>
                  <a:srgbClr val="FF0000"/>
                </a:solidFill>
              </a:rPr>
              <a:t>.</a:t>
            </a:r>
            <a:endParaRPr lang="en-US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10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5210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057400"/>
            <a:ext cx="8639175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82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2400"/>
            <a:ext cx="7302347" cy="31700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33CC"/>
                </a:solidFill>
                <a:effectLst/>
                <a:latin typeface="Comic Sans MS" panose="030F0702030302020204" pitchFamily="66" charset="0"/>
                <a:ea typeface="Times New Roman"/>
              </a:rPr>
              <a:t>AP STAT</a:t>
            </a:r>
            <a:endParaRPr lang="en-US" sz="40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algn="ctr"/>
            <a:r>
              <a:rPr lang="en-US" sz="4000" dirty="0" smtClean="0">
                <a:solidFill>
                  <a:srgbClr val="008000"/>
                </a:solidFill>
                <a:effectLst/>
                <a:latin typeface="Comic Sans MS" panose="030F0702030302020204" pitchFamily="66" charset="0"/>
                <a:ea typeface="Times New Roman"/>
                <a:cs typeface="Times New Roman"/>
              </a:rPr>
              <a:t>Ch. 14.: </a:t>
            </a:r>
            <a:r>
              <a:rPr lang="en-US" sz="4000" b="1" dirty="0" smtClean="0">
                <a:solidFill>
                  <a:srgbClr val="008000"/>
                </a:solidFill>
                <a:effectLst/>
                <a:latin typeface="Comic Sans MS" panose="030F0702030302020204" pitchFamily="66" charset="0"/>
                <a:ea typeface="Times New Roman"/>
                <a:cs typeface="Times New Roman"/>
              </a:rPr>
              <a:t>X</a:t>
            </a:r>
            <a:r>
              <a:rPr lang="en-US" sz="4000" baseline="30000" dirty="0" smtClean="0">
                <a:solidFill>
                  <a:srgbClr val="008000"/>
                </a:solidFill>
                <a:effectLst/>
                <a:latin typeface="Comic Sans MS" panose="030F0702030302020204" pitchFamily="66" charset="0"/>
                <a:ea typeface="Times New Roman"/>
                <a:cs typeface="Times New Roman"/>
              </a:rPr>
              <a:t>2</a:t>
            </a:r>
            <a:r>
              <a:rPr lang="en-US" sz="4000" dirty="0" smtClean="0">
                <a:solidFill>
                  <a:srgbClr val="008000"/>
                </a:solidFill>
                <a:effectLst/>
                <a:latin typeface="Comic Sans MS" panose="030F0702030302020204" pitchFamily="66" charset="0"/>
                <a:ea typeface="Times New Roman"/>
                <a:cs typeface="Times New Roman"/>
              </a:rPr>
              <a:t> Tests</a:t>
            </a:r>
          </a:p>
          <a:p>
            <a:r>
              <a:rPr lang="en-US" sz="4000" dirty="0" smtClean="0">
                <a:solidFill>
                  <a:srgbClr val="660066"/>
                </a:solidFill>
                <a:effectLst/>
                <a:latin typeface="Comic Sans MS" panose="030F0702030302020204" pitchFamily="66" charset="0"/>
                <a:ea typeface="Times New Roman"/>
                <a:cs typeface="Times New Roman"/>
              </a:rPr>
              <a:t>          1. Goodness of Fit</a:t>
            </a:r>
          </a:p>
          <a:p>
            <a:r>
              <a:rPr lang="en-US" sz="4000" dirty="0" smtClean="0">
                <a:solidFill>
                  <a:srgbClr val="660066"/>
                </a:solidFill>
                <a:latin typeface="Comic Sans MS" panose="030F0702030302020204" pitchFamily="66" charset="0"/>
                <a:cs typeface="Times New Roman"/>
              </a:rPr>
              <a:t>          2. Homogeneity</a:t>
            </a:r>
          </a:p>
          <a:p>
            <a:r>
              <a:rPr lang="en-US" sz="4000" dirty="0" smtClean="0">
                <a:solidFill>
                  <a:srgbClr val="660066"/>
                </a:solidFill>
                <a:latin typeface="Comic Sans MS" panose="030F0702030302020204" pitchFamily="66" charset="0"/>
                <a:cs typeface="Times New Roman"/>
              </a:rPr>
              <a:t>          3. Independence</a:t>
            </a:r>
            <a:endParaRPr lang="en-US" sz="4000" dirty="0">
              <a:solidFill>
                <a:srgbClr val="66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810000"/>
            <a:ext cx="78486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EQ:  </a:t>
            </a:r>
            <a:r>
              <a:rPr lang="en-US" sz="36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are </a:t>
            </a:r>
            <a:r>
              <a:rPr lang="en-US" sz="36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expected values </a:t>
            </a:r>
            <a:r>
              <a:rPr lang="en-US" sz="36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and how are they used to calculate </a:t>
            </a:r>
            <a:r>
              <a:rPr lang="en-US" sz="3600" dirty="0" smtClean="0">
                <a:solidFill>
                  <a:srgbClr val="008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Chi-Square</a:t>
            </a:r>
            <a:r>
              <a:rPr lang="en-US" sz="36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3600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3934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68680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742950" marR="0" lvl="1" indent="-285750" algn="ctr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r>
              <a:rPr lang="en-US" sz="3200" b="1" u="sng" dirty="0">
                <a:solidFill>
                  <a:srgbClr val="943634"/>
                </a:solidFill>
                <a:latin typeface="Komika Axis"/>
                <a:ea typeface="Times New Roman"/>
              </a:rPr>
              <a:t>Chi-Square Hypothesis Testing PART 2: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295400"/>
            <a:ext cx="4278735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2200"/>
              <a:buFont typeface="Comic Sans MS"/>
              <a:buAutoNum type="romanUcPeriod"/>
            </a:pP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Goodness of Fit</a:t>
            </a:r>
            <a:r>
              <a:rPr lang="en-US" sz="3200" dirty="0">
                <a:latin typeface="Comic Sans MS"/>
                <a:ea typeface="Times New Roman"/>
              </a:rPr>
              <a:t>  </a:t>
            </a:r>
            <a:r>
              <a:rPr lang="en-US" sz="3200" dirty="0">
                <a:solidFill>
                  <a:srgbClr val="002060"/>
                </a:solidFill>
                <a:latin typeface="Comic Sans MS"/>
                <a:ea typeface="Times New Roman"/>
                <a:sym typeface="Wingdings"/>
              </a:rPr>
              <a:t>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3191" y="2438400"/>
            <a:ext cx="8972843" cy="2062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571500" indent="-571500">
              <a:buAutoNum type="romanUcPeriod" startAt="2"/>
            </a:pPr>
            <a:r>
              <a:rPr lang="en-US" sz="3200" b="1" dirty="0" smtClean="0">
                <a:solidFill>
                  <a:srgbClr val="7030A0"/>
                </a:solidFill>
                <a:latin typeface="Comic Sans MS"/>
                <a:ea typeface="Times New Roman"/>
              </a:rPr>
              <a:t>Test </a:t>
            </a:r>
            <a:r>
              <a:rPr lang="en-US" sz="3200" b="1" dirty="0">
                <a:solidFill>
                  <a:srgbClr val="7030A0"/>
                </a:solidFill>
                <a:latin typeface="Comic Sans MS"/>
                <a:ea typeface="Times New Roman"/>
              </a:rPr>
              <a:t>of Homogeneity of Populations</a:t>
            </a:r>
            <a:r>
              <a:rPr lang="en-US" sz="3200" dirty="0">
                <a:latin typeface="Comic Sans MS"/>
                <a:ea typeface="Times New Roman"/>
              </a:rPr>
              <a:t> </a:t>
            </a:r>
            <a:endParaRPr lang="en-US" sz="3200" dirty="0" smtClean="0">
              <a:latin typeface="Comic Sans MS"/>
              <a:ea typeface="Times New Roman"/>
            </a:endParaRPr>
          </a:p>
          <a:p>
            <a:r>
              <a:rPr lang="en-US" sz="3200" dirty="0">
                <a:latin typeface="Comic Sans MS"/>
                <a:ea typeface="Times New Roman"/>
              </a:rPr>
              <a:t> </a:t>
            </a:r>
            <a:r>
              <a:rPr lang="en-US" sz="3200" dirty="0" smtClean="0">
                <a:latin typeface="Comic Sans MS"/>
                <a:ea typeface="Times New Roman"/>
              </a:rPr>
              <a:t> --- </a:t>
            </a:r>
            <a:r>
              <a:rPr lang="en-US" sz="3200" dirty="0">
                <a:latin typeface="Comic Sans MS"/>
                <a:ea typeface="Times New Roman"/>
              </a:rPr>
              <a:t>use </a:t>
            </a:r>
            <a:r>
              <a:rPr lang="en-US" sz="3200" dirty="0" smtClean="0">
                <a:latin typeface="Comic Sans MS"/>
                <a:ea typeface="Times New Roman"/>
              </a:rPr>
              <a:t>the </a:t>
            </a:r>
            <a:r>
              <a:rPr lang="en-US" sz="3200" b="1" dirty="0" smtClean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</a:t>
            </a:r>
            <a:r>
              <a:rPr lang="en-US" sz="3200" b="1" baseline="30000" dirty="0">
                <a:solidFill>
                  <a:srgbClr val="FF0000"/>
                </a:solidFill>
                <a:latin typeface="Comic Sans MS"/>
                <a:ea typeface="Times New Roman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 test</a:t>
            </a:r>
            <a:r>
              <a:rPr lang="en-US" sz="3200" b="1" dirty="0">
                <a:latin typeface="Comic Sans MS"/>
                <a:ea typeface="Times New Roman"/>
              </a:rPr>
              <a:t> </a:t>
            </a:r>
            <a:r>
              <a:rPr lang="en-US" sz="3200" dirty="0">
                <a:latin typeface="Comic Sans MS"/>
                <a:ea typeface="Times New Roman"/>
              </a:rPr>
              <a:t>function on the calculator; enter </a:t>
            </a:r>
            <a:r>
              <a:rPr lang="en-US" sz="3200" dirty="0" smtClean="0">
                <a:latin typeface="Comic Sans MS"/>
                <a:ea typeface="Times New Roman"/>
              </a:rPr>
              <a:t>your</a:t>
            </a:r>
            <a:r>
              <a:rPr lang="en-US" sz="3200" dirty="0" smtClean="0">
                <a:latin typeface="Times New Roman"/>
                <a:ea typeface="Times New Roman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contingency </a:t>
            </a:r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table 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in </a:t>
            </a:r>
            <a:r>
              <a:rPr lang="en-US" sz="3200" b="1" dirty="0">
                <a:solidFill>
                  <a:srgbClr val="E36C0A"/>
                </a:solidFill>
                <a:latin typeface="Comic Sans MS"/>
                <a:ea typeface="Times New Roman"/>
                <a:cs typeface="Times New Roman"/>
              </a:rPr>
              <a:t>Matrix A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904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839200" cy="2062103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omic Sans MS"/>
                <a:ea typeface="Times New Roman"/>
                <a:cs typeface="Times New Roman"/>
              </a:rPr>
              <a:t>Use when separate surveys are conducted on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different populations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 and you want to test whether they are </a:t>
            </a:r>
            <a:r>
              <a:rPr lang="en-US" sz="3200" dirty="0">
                <a:solidFill>
                  <a:srgbClr val="00B050"/>
                </a:solidFill>
                <a:latin typeface="Comic Sans MS"/>
                <a:ea typeface="Times New Roman"/>
                <a:cs typeface="Times New Roman"/>
              </a:rPr>
              <a:t>homogeneous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 with respect to </a:t>
            </a:r>
            <a:r>
              <a:rPr lang="en-US" sz="3200" b="1" dirty="0">
                <a:solidFill>
                  <a:srgbClr val="0033CC"/>
                </a:solidFill>
                <a:latin typeface="Comic Sans MS"/>
                <a:ea typeface="Times New Roman"/>
                <a:cs typeface="Times New Roman"/>
              </a:rPr>
              <a:t>one variable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64122" y="2966387"/>
            <a:ext cx="8827477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200" dirty="0">
                <a:latin typeface="Comic Sans MS"/>
                <a:ea typeface="Times New Roman"/>
              </a:rPr>
              <a:t>Calculate the </a:t>
            </a: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</a:rPr>
              <a:t>expected frequencies </a:t>
            </a:r>
            <a:r>
              <a:rPr lang="en-US" sz="3200" dirty="0">
                <a:latin typeface="Comic Sans MS"/>
                <a:ea typeface="Times New Roman"/>
              </a:rPr>
              <a:t>for each cell using </a:t>
            </a:r>
            <a:endParaRPr lang="en-US" sz="3200" dirty="0" smtClean="0">
              <a:latin typeface="Comic Sans MS"/>
              <a:ea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rgbClr val="7030A0"/>
                </a:solidFill>
                <a:latin typeface="Comic Sans MS"/>
                <a:ea typeface="Times New Roman"/>
              </a:rPr>
              <a:t> </a:t>
            </a:r>
            <a:r>
              <a:rPr lang="en-US" sz="3200" b="1" i="1" dirty="0" smtClean="0">
                <a:solidFill>
                  <a:srgbClr val="7030A0"/>
                </a:solidFill>
                <a:latin typeface="Comic Sans MS"/>
                <a:ea typeface="Times New Roman"/>
              </a:rPr>
              <a:t>   [(</a:t>
            </a:r>
            <a:r>
              <a:rPr lang="en-US" sz="3200" b="1" i="1" dirty="0">
                <a:solidFill>
                  <a:srgbClr val="7030A0"/>
                </a:solidFill>
                <a:latin typeface="Comic Sans MS"/>
                <a:ea typeface="Times New Roman"/>
              </a:rPr>
              <a:t>row total)(column total)]/grand total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0534" y="4876800"/>
            <a:ext cx="88110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omic Sans MS"/>
                <a:ea typeface="Times New Roman"/>
              </a:rPr>
              <a:t>*** These values will be found in </a:t>
            </a:r>
            <a:endParaRPr lang="en-US" sz="3200" dirty="0" smtClean="0">
              <a:latin typeface="Comic Sans MS"/>
              <a:ea typeface="Times New Roman"/>
            </a:endParaRPr>
          </a:p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990033"/>
                </a:solidFill>
                <a:latin typeface="Comic Sans MS"/>
                <a:ea typeface="Times New Roman"/>
              </a:rPr>
              <a:t>MATRIX </a:t>
            </a:r>
            <a:r>
              <a:rPr lang="en-US" sz="3200" dirty="0">
                <a:solidFill>
                  <a:srgbClr val="990033"/>
                </a:solidFill>
                <a:latin typeface="Comic Sans MS"/>
                <a:ea typeface="Times New Roman"/>
              </a:rPr>
              <a:t>B </a:t>
            </a:r>
            <a:r>
              <a:rPr lang="en-US" sz="3200" dirty="0">
                <a:latin typeface="Comic Sans MS"/>
                <a:ea typeface="Times New Roman"/>
              </a:rPr>
              <a:t>after you run the </a:t>
            </a: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</a:t>
            </a:r>
            <a:r>
              <a:rPr lang="en-US" sz="3200" baseline="30000" dirty="0">
                <a:solidFill>
                  <a:srgbClr val="FF0000"/>
                </a:solidFill>
                <a:latin typeface="Comic Sans MS"/>
                <a:ea typeface="Times New Roman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</a:rPr>
              <a:t> test</a:t>
            </a:r>
            <a:r>
              <a:rPr lang="en-US" sz="3200" dirty="0">
                <a:latin typeface="Comic Sans MS"/>
                <a:ea typeface="Times New Roman"/>
              </a:rPr>
              <a:t> function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8239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381000"/>
            <a:ext cx="8839200" cy="1077218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200" dirty="0">
                <a:latin typeface="Comic Sans MS"/>
                <a:ea typeface="Times New Roman"/>
              </a:rPr>
              <a:t>Calculate </a:t>
            </a:r>
            <a:r>
              <a:rPr lang="en-US" sz="3200" dirty="0">
                <a:solidFill>
                  <a:srgbClr val="7030A0"/>
                </a:solidFill>
                <a:latin typeface="Comic Sans MS"/>
                <a:ea typeface="Times New Roman"/>
              </a:rPr>
              <a:t>(Obs – Exp)</a:t>
            </a:r>
            <a:r>
              <a:rPr lang="en-US" sz="3200" baseline="30000" dirty="0">
                <a:solidFill>
                  <a:srgbClr val="7030A0"/>
                </a:solidFill>
                <a:latin typeface="Comic Sans MS"/>
                <a:ea typeface="Times New Roman"/>
              </a:rPr>
              <a:t>2</a:t>
            </a:r>
            <a:r>
              <a:rPr lang="en-US" sz="3200" dirty="0">
                <a:solidFill>
                  <a:srgbClr val="7030A0"/>
                </a:solidFill>
                <a:latin typeface="Comic Sans MS"/>
                <a:ea typeface="Times New Roman"/>
              </a:rPr>
              <a:t>/Exp </a:t>
            </a:r>
            <a:r>
              <a:rPr lang="en-US" sz="3200" dirty="0">
                <a:latin typeface="Comic Sans MS"/>
                <a:ea typeface="Times New Roman"/>
              </a:rPr>
              <a:t>for each cell then add them to get the </a:t>
            </a: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</a:t>
            </a:r>
            <a:r>
              <a:rPr lang="en-US" sz="3200" baseline="30000" dirty="0">
                <a:solidFill>
                  <a:srgbClr val="FF0000"/>
                </a:solidFill>
                <a:latin typeface="Comic Sans MS"/>
                <a:ea typeface="Times New Roman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</a:rPr>
              <a:t>test statistic.   </a:t>
            </a:r>
            <a:endParaRPr lang="en-US" sz="32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981200"/>
            <a:ext cx="5739072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200" b="1" dirty="0">
                <a:latin typeface="Comic Sans MS"/>
                <a:ea typeface="Times New Roman"/>
              </a:rPr>
              <a:t>df</a:t>
            </a:r>
            <a:r>
              <a:rPr lang="en-US" sz="3200" dirty="0">
                <a:latin typeface="Comic Sans MS"/>
                <a:ea typeface="Times New Roman"/>
              </a:rPr>
              <a:t> = (</a:t>
            </a:r>
            <a:r>
              <a:rPr lang="en-US" sz="3200" i="1" dirty="0">
                <a:solidFill>
                  <a:srgbClr val="008000"/>
                </a:solidFill>
                <a:latin typeface="Comic Sans MS"/>
                <a:ea typeface="Times New Roman"/>
              </a:rPr>
              <a:t>row</a:t>
            </a:r>
            <a:r>
              <a:rPr lang="en-US" sz="3200" dirty="0">
                <a:latin typeface="Comic Sans MS"/>
                <a:ea typeface="Times New Roman"/>
              </a:rPr>
              <a:t> – 1)(</a:t>
            </a:r>
            <a:r>
              <a:rPr lang="en-US" sz="3200" i="1" dirty="0">
                <a:solidFill>
                  <a:srgbClr val="0066FF"/>
                </a:solidFill>
                <a:latin typeface="Comic Sans MS"/>
                <a:ea typeface="Times New Roman"/>
              </a:rPr>
              <a:t>column</a:t>
            </a:r>
            <a:r>
              <a:rPr lang="en-US" sz="3200" i="1" dirty="0">
                <a:solidFill>
                  <a:srgbClr val="00B0F0"/>
                </a:solidFill>
                <a:latin typeface="Comic Sans MS"/>
                <a:ea typeface="Times New Roman"/>
              </a:rPr>
              <a:t> </a:t>
            </a:r>
            <a:r>
              <a:rPr lang="en-US" sz="3200" dirty="0">
                <a:latin typeface="Comic Sans MS"/>
                <a:ea typeface="Times New Roman"/>
              </a:rPr>
              <a:t>– 1)    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971800"/>
            <a:ext cx="8686800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200" dirty="0">
                <a:latin typeface="Comic Sans MS"/>
                <a:ea typeface="Times New Roman"/>
              </a:rPr>
              <a:t>Data is conveyed in a </a:t>
            </a:r>
            <a:r>
              <a:rPr lang="en-US" sz="3200" dirty="0">
                <a:solidFill>
                  <a:srgbClr val="C00000"/>
                </a:solidFill>
                <a:latin typeface="Comic Sans MS"/>
                <a:ea typeface="Times New Roman"/>
              </a:rPr>
              <a:t>contingency table</a:t>
            </a:r>
            <a:r>
              <a:rPr lang="en-US" sz="3200" b="1" dirty="0">
                <a:solidFill>
                  <a:srgbClr val="C00000"/>
                </a:solidFill>
                <a:latin typeface="Comic Sans MS"/>
                <a:ea typeface="Times New Roman"/>
              </a:rPr>
              <a:t> </a:t>
            </a:r>
            <a:endParaRPr lang="en-US" sz="3200" b="1" dirty="0" smtClean="0">
              <a:solidFill>
                <a:srgbClr val="C00000"/>
              </a:solidFill>
              <a:latin typeface="Comic Sans MS"/>
              <a:ea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Comic Sans MS"/>
                <a:ea typeface="Times New Roman"/>
              </a:rPr>
              <a:t> </a:t>
            </a:r>
            <a:r>
              <a:rPr lang="en-US" sz="3200" b="1" dirty="0" smtClean="0">
                <a:latin typeface="Comic Sans MS"/>
                <a:ea typeface="Times New Roman"/>
              </a:rPr>
              <a:t>     </a:t>
            </a:r>
            <a:r>
              <a:rPr lang="en-US" sz="3200" dirty="0" smtClean="0">
                <a:latin typeface="Comic Sans MS"/>
                <a:ea typeface="Times New Roman"/>
              </a:rPr>
              <a:t>(</a:t>
            </a:r>
            <a:r>
              <a:rPr lang="en-US" sz="3200" dirty="0">
                <a:latin typeface="Comic Sans MS"/>
                <a:ea typeface="Times New Roman"/>
              </a:rPr>
              <a:t>at least </a:t>
            </a:r>
            <a:r>
              <a:rPr lang="en-US" sz="3200" dirty="0">
                <a:solidFill>
                  <a:srgbClr val="660066"/>
                </a:solidFill>
                <a:latin typeface="Comic Sans MS"/>
                <a:ea typeface="Times New Roman"/>
              </a:rPr>
              <a:t>2 rows </a:t>
            </a:r>
            <a:r>
              <a:rPr lang="en-US" sz="3200" dirty="0">
                <a:latin typeface="Comic Sans MS"/>
                <a:ea typeface="Times New Roman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Comic Sans MS"/>
                <a:ea typeface="Times New Roman"/>
              </a:rPr>
              <a:t>2 columns</a:t>
            </a:r>
            <a:r>
              <a:rPr lang="en-US" sz="3200" dirty="0">
                <a:latin typeface="Comic Sans MS"/>
                <a:ea typeface="Times New Roman"/>
              </a:rPr>
              <a:t>)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731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590799"/>
            <a:ext cx="8920163" cy="39636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457200"/>
            <a:ext cx="7924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/>
            <a:r>
              <a:rPr lang="en-US" sz="3200" b="1" u="sng" dirty="0">
                <a:solidFill>
                  <a:srgbClr val="FF0000"/>
                </a:solidFill>
                <a:latin typeface="Comic Sans MS"/>
                <a:ea typeface="Times New Roman"/>
              </a:rPr>
              <a:t>In Class </a:t>
            </a:r>
            <a:r>
              <a:rPr lang="en-US" sz="3200" b="1" u="sng" dirty="0" err="1" smtClean="0">
                <a:solidFill>
                  <a:srgbClr val="FF0000"/>
                </a:solidFill>
                <a:latin typeface="Comic Sans MS"/>
                <a:ea typeface="Times New Roman"/>
              </a:rPr>
              <a:t>Example:</a:t>
            </a:r>
            <a:r>
              <a:rPr lang="en-US" sz="3200" b="1" u="sng" dirty="0" err="1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for</a:t>
            </a:r>
            <a:r>
              <a:rPr lang="en-US" sz="3200" b="1" u="sng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 Chi-Square Test of </a:t>
            </a:r>
            <a:r>
              <a:rPr lang="en-US" sz="3200" b="1" u="sng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Homogeneity</a:t>
            </a:r>
            <a:r>
              <a:rPr lang="en-US" sz="3200" b="1" u="sng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:</a:t>
            </a: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 </a:t>
            </a:r>
            <a:endParaRPr lang="en-US" sz="32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550" y="1713447"/>
            <a:ext cx="839685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indent="228600"/>
            <a:r>
              <a:rPr lang="en-US" sz="3200" dirty="0">
                <a:latin typeface="Comic Sans MS"/>
                <a:ea typeface="Times New Roman"/>
              </a:rPr>
              <a:t>p.  866  #15 (refers to p. </a:t>
            </a:r>
            <a:r>
              <a:rPr lang="en-US" sz="3200" dirty="0" smtClean="0">
                <a:latin typeface="Comic Sans MS"/>
                <a:ea typeface="Times New Roman"/>
              </a:rPr>
              <a:t>855 &amp; 856 </a:t>
            </a:r>
            <a:r>
              <a:rPr lang="en-US" sz="3200" dirty="0">
                <a:latin typeface="Comic Sans MS"/>
                <a:ea typeface="Times New Roman"/>
              </a:rPr>
              <a:t>#11)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2298412"/>
            <a:ext cx="64810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p</a:t>
            </a:r>
            <a:r>
              <a:rPr lang="en-US" sz="3200" baseline="-25000" dirty="0" smtClean="0">
                <a:solidFill>
                  <a:srgbClr val="0000FF"/>
                </a:solidFill>
              </a:rPr>
              <a:t>1</a:t>
            </a:r>
            <a:endParaRPr lang="en-US" sz="3200" baseline="-250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05960" y="2288083"/>
            <a:ext cx="64810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p</a:t>
            </a:r>
            <a:r>
              <a:rPr lang="en-US" sz="32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0563" y="2298221"/>
            <a:ext cx="64810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p</a:t>
            </a:r>
            <a:r>
              <a:rPr lang="en-US" sz="3200" baseline="-250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60275" y="2223753"/>
            <a:ext cx="64810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p</a:t>
            </a:r>
            <a:r>
              <a:rPr lang="en-US" sz="3200" baseline="-250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2883186"/>
            <a:ext cx="64810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p</a:t>
            </a:r>
            <a:r>
              <a:rPr lang="en-US" sz="3200" baseline="-25000" dirty="0" smtClean="0">
                <a:solidFill>
                  <a:srgbClr val="0000FF"/>
                </a:solidFill>
              </a:rPr>
              <a:t>1</a:t>
            </a:r>
            <a:endParaRPr lang="en-US" sz="3200" baseline="-250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95661" y="2862719"/>
            <a:ext cx="64810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p</a:t>
            </a:r>
            <a:r>
              <a:rPr lang="en-US" sz="32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78730" y="2883186"/>
            <a:ext cx="64810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p</a:t>
            </a:r>
            <a:r>
              <a:rPr lang="en-US" sz="3200" baseline="-250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53100" y="2883186"/>
            <a:ext cx="64810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p</a:t>
            </a:r>
            <a:r>
              <a:rPr lang="en-US" sz="3200" baseline="-250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57400" y="3522152"/>
            <a:ext cx="703610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he proportion of smokers who quit smoking is the same for each group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07894" y="3966142"/>
            <a:ext cx="703610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he proportion of smokers who quit smoking is not the same for each group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38363" y="4594295"/>
            <a:ext cx="6858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he true proportion of smokers who quit smoking using a nicotine patch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53148" y="5071348"/>
            <a:ext cx="6858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he true proportion of smokers who quit smoking using a drug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80682" y="5530223"/>
            <a:ext cx="696331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he true proportion of smokers who quit smoking using a patch and drug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80682" y="6010232"/>
            <a:ext cx="696331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he true proportion of smokers who quit smoking using a placebo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45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6" y="285247"/>
            <a:ext cx="8870281" cy="22754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05088" y="275206"/>
            <a:ext cx="24384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Homogeneity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8800" y="1394541"/>
            <a:ext cx="69342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indent="457200"/>
            <a:r>
              <a:rPr lang="en-US" b="1" dirty="0" smtClean="0">
                <a:latin typeface="Comic Sans MS"/>
                <a:ea typeface="Times New Roman"/>
              </a:rPr>
              <a:t>1.</a:t>
            </a:r>
            <a:r>
              <a:rPr lang="en-US" b="1" dirty="0" smtClean="0">
                <a:solidFill>
                  <a:srgbClr val="00B050"/>
                </a:solidFill>
                <a:latin typeface="Comic Sans MS"/>
                <a:ea typeface="Times New Roman"/>
              </a:rPr>
              <a:t>  SRS --- The problem states…</a:t>
            </a:r>
            <a:endParaRPr lang="en-US" b="1" dirty="0">
              <a:latin typeface="Times New Roman"/>
              <a:ea typeface="Times New Roman"/>
            </a:endParaRPr>
          </a:p>
          <a:p>
            <a:pPr indent="457200"/>
            <a:r>
              <a:rPr lang="en-US" b="1" dirty="0" smtClean="0">
                <a:latin typeface="Comic Sans MS"/>
                <a:ea typeface="Times New Roman"/>
              </a:rPr>
              <a:t> </a:t>
            </a:r>
          </a:p>
          <a:p>
            <a:pPr indent="457200"/>
            <a:r>
              <a:rPr lang="en-US" b="1" dirty="0" smtClean="0">
                <a:latin typeface="Comic Sans MS"/>
                <a:ea typeface="Times New Roman"/>
              </a:rPr>
              <a:t>2.  </a:t>
            </a:r>
            <a:r>
              <a:rPr lang="en-US" b="1" dirty="0" smtClean="0">
                <a:solidFill>
                  <a:srgbClr val="0000FF"/>
                </a:solidFill>
                <a:latin typeface="Comic Sans MS"/>
                <a:ea typeface="Times New Roman"/>
              </a:rPr>
              <a:t>all</a:t>
            </a:r>
            <a:r>
              <a:rPr lang="en-US" b="1" dirty="0" smtClean="0">
                <a:latin typeface="Comic Sans MS"/>
                <a:ea typeface="Times New Roman"/>
              </a:rPr>
              <a:t> </a:t>
            </a:r>
            <a:r>
              <a:rPr lang="en-US" b="1" dirty="0" smtClean="0">
                <a:solidFill>
                  <a:srgbClr val="0033CC"/>
                </a:solidFill>
                <a:latin typeface="Comic Sans MS"/>
                <a:ea typeface="Times New Roman"/>
              </a:rPr>
              <a:t>expected </a:t>
            </a:r>
            <a:r>
              <a:rPr lang="en-US" b="1" dirty="0">
                <a:solidFill>
                  <a:srgbClr val="0033CC"/>
                </a:solidFill>
                <a:latin typeface="Comic Sans MS"/>
                <a:ea typeface="Times New Roman"/>
              </a:rPr>
              <a:t>counts</a:t>
            </a:r>
            <a:r>
              <a:rPr lang="en-US" b="1" dirty="0">
                <a:latin typeface="Comic Sans MS"/>
                <a:ea typeface="Times New Roman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mic Sans MS"/>
                <a:ea typeface="Times New Roman"/>
              </a:rPr>
              <a:t>must be </a:t>
            </a:r>
            <a:r>
              <a:rPr lang="en-US" b="1" u="sng" dirty="0">
                <a:latin typeface="Comic Sans MS"/>
                <a:ea typeface="Times New Roman"/>
              </a:rPr>
              <a:t>&gt;</a:t>
            </a:r>
            <a:r>
              <a:rPr lang="en-US" b="1" dirty="0">
                <a:latin typeface="Comic Sans MS"/>
                <a:ea typeface="Times New Roman"/>
              </a:rPr>
              <a:t> </a:t>
            </a:r>
            <a:r>
              <a:rPr lang="en-US" b="1" dirty="0" smtClean="0">
                <a:solidFill>
                  <a:srgbClr val="0033CC"/>
                </a:solidFill>
                <a:latin typeface="Comic Sans MS"/>
                <a:ea typeface="Times New Roman"/>
              </a:rPr>
              <a:t>1</a:t>
            </a:r>
          </a:p>
          <a:p>
            <a:pPr indent="457200"/>
            <a:endParaRPr lang="en-US" b="1" dirty="0">
              <a:latin typeface="Times New Roman"/>
              <a:ea typeface="Times New Roman"/>
            </a:endParaRPr>
          </a:p>
          <a:p>
            <a:r>
              <a:rPr lang="en-US" b="1" dirty="0">
                <a:latin typeface="Comic Sans MS"/>
                <a:ea typeface="Times New Roman"/>
                <a:cs typeface="Times New Roman"/>
              </a:rPr>
              <a:t>    </a:t>
            </a:r>
            <a:r>
              <a:rPr lang="en-US" b="1" dirty="0" smtClean="0">
                <a:latin typeface="Comic Sans MS"/>
                <a:ea typeface="Times New Roman"/>
                <a:cs typeface="Times New Roman"/>
              </a:rPr>
              <a:t>    </a:t>
            </a:r>
            <a:r>
              <a:rPr lang="en-US" b="1" dirty="0" smtClean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80</a:t>
            </a:r>
            <a:r>
              <a:rPr lang="en-US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% of </a:t>
            </a:r>
            <a:r>
              <a:rPr lang="en-US" b="1" dirty="0" smtClean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expected </a:t>
            </a:r>
            <a:r>
              <a:rPr lang="en-US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counts values in cells must be  </a:t>
            </a:r>
            <a:r>
              <a:rPr lang="en-US" b="1" u="sng" dirty="0">
                <a:latin typeface="Comic Sans MS"/>
                <a:ea typeface="Times New Roman"/>
                <a:cs typeface="Times New Roman"/>
              </a:rPr>
              <a:t>&gt;</a:t>
            </a:r>
            <a:r>
              <a:rPr lang="en-US" b="1" dirty="0">
                <a:latin typeface="Comic Sans M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5</a:t>
            </a:r>
            <a:r>
              <a:rPr lang="en-US" b="1" dirty="0">
                <a:latin typeface="Comic Sans MS"/>
                <a:ea typeface="Times New Roman"/>
                <a:cs typeface="Times New Roman"/>
              </a:rPr>
              <a:t> </a:t>
            </a:r>
            <a:endParaRPr lang="en-US" b="1" dirty="0">
              <a:latin typeface="Comic Sans MS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5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77542"/>
            <a:ext cx="86106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14" y="2926589"/>
            <a:ext cx="867727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990600"/>
            <a:ext cx="678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en-US" b="1" dirty="0" smtClean="0">
                <a:solidFill>
                  <a:srgbClr val="00B050"/>
                </a:solidFill>
                <a:latin typeface="Comic Sans MS"/>
                <a:ea typeface="Times New Roman"/>
              </a:rPr>
              <a:t>SRS --- The problem states…</a:t>
            </a:r>
            <a:endParaRPr lang="en-US" b="1" dirty="0">
              <a:latin typeface="Times New Roman"/>
              <a:ea typeface="Times New Roman"/>
            </a:endParaRPr>
          </a:p>
          <a:p>
            <a:pPr indent="457200"/>
            <a:r>
              <a:rPr lang="en-US" b="1" dirty="0" smtClean="0">
                <a:latin typeface="Comic Sans MS"/>
                <a:ea typeface="Times New Roman"/>
              </a:rPr>
              <a:t> </a:t>
            </a:r>
          </a:p>
          <a:p>
            <a:pPr indent="457200"/>
            <a:endParaRPr lang="en-US" b="1" dirty="0">
              <a:solidFill>
                <a:srgbClr val="0000FF"/>
              </a:solidFill>
              <a:latin typeface="Comic Sans MS"/>
              <a:ea typeface="Times New Roman"/>
            </a:endParaRPr>
          </a:p>
          <a:p>
            <a:pPr indent="457200"/>
            <a:r>
              <a:rPr lang="en-US" b="1" dirty="0" smtClean="0">
                <a:solidFill>
                  <a:srgbClr val="0000FF"/>
                </a:solidFill>
                <a:latin typeface="Comic Sans MS"/>
                <a:ea typeface="Times New Roman"/>
              </a:rPr>
              <a:t>all</a:t>
            </a:r>
            <a:r>
              <a:rPr lang="en-US" b="1" dirty="0" smtClean="0">
                <a:latin typeface="Comic Sans MS"/>
                <a:ea typeface="Times New Roman"/>
              </a:rPr>
              <a:t> </a:t>
            </a:r>
            <a:r>
              <a:rPr lang="en-US" b="1" dirty="0" err="1">
                <a:solidFill>
                  <a:srgbClr val="0033CC"/>
                </a:solidFill>
                <a:latin typeface="Comic Sans MS"/>
                <a:ea typeface="Times New Roman"/>
              </a:rPr>
              <a:t>exp</a:t>
            </a:r>
            <a:r>
              <a:rPr lang="en-US" b="1" dirty="0">
                <a:solidFill>
                  <a:srgbClr val="0033CC"/>
                </a:solidFill>
                <a:latin typeface="Comic Sans MS"/>
                <a:ea typeface="Times New Roman"/>
              </a:rPr>
              <a:t> counts</a:t>
            </a:r>
            <a:r>
              <a:rPr lang="en-US" b="1" dirty="0">
                <a:latin typeface="Comic Sans MS"/>
                <a:ea typeface="Times New Roman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mic Sans MS"/>
                <a:ea typeface="Times New Roman"/>
              </a:rPr>
              <a:t>must be </a:t>
            </a:r>
            <a:r>
              <a:rPr lang="en-US" b="1" u="sng" dirty="0">
                <a:latin typeface="Comic Sans MS"/>
                <a:ea typeface="Times New Roman"/>
              </a:rPr>
              <a:t>&gt;</a:t>
            </a:r>
            <a:r>
              <a:rPr lang="en-US" b="1" dirty="0">
                <a:latin typeface="Comic Sans MS"/>
                <a:ea typeface="Times New Roman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mic Sans MS"/>
                <a:ea typeface="Times New Roman"/>
              </a:rPr>
              <a:t>1</a:t>
            </a:r>
            <a:r>
              <a:rPr lang="en-US" b="1" dirty="0">
                <a:latin typeface="Comic Sans MS"/>
                <a:ea typeface="Times New Roman"/>
              </a:rPr>
              <a:t>         </a:t>
            </a:r>
            <a:endParaRPr lang="en-US" b="1" dirty="0">
              <a:latin typeface="Times New Roman"/>
              <a:ea typeface="Times New Roman"/>
            </a:endParaRPr>
          </a:p>
          <a:p>
            <a:r>
              <a:rPr lang="en-US" b="1" dirty="0">
                <a:latin typeface="Comic Sans MS"/>
                <a:ea typeface="Times New Roman"/>
                <a:cs typeface="Times New Roman"/>
              </a:rPr>
              <a:t>    </a:t>
            </a:r>
            <a:r>
              <a:rPr lang="en-US" b="1" dirty="0" smtClean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80</a:t>
            </a:r>
            <a:r>
              <a:rPr lang="en-US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% of </a:t>
            </a:r>
            <a:r>
              <a:rPr lang="en-US" b="1" dirty="0" err="1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exp</a:t>
            </a:r>
            <a:r>
              <a:rPr lang="en-US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 counts values in cells must be  </a:t>
            </a:r>
            <a:r>
              <a:rPr lang="en-US" b="1" u="sng" dirty="0">
                <a:latin typeface="Comic Sans MS"/>
                <a:ea typeface="Times New Roman"/>
                <a:cs typeface="Times New Roman"/>
              </a:rPr>
              <a:t>&gt;</a:t>
            </a:r>
            <a:r>
              <a:rPr lang="en-US" b="1" dirty="0">
                <a:latin typeface="Comic Sans M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5</a:t>
            </a:r>
            <a:r>
              <a:rPr lang="en-US" b="1" dirty="0">
                <a:latin typeface="Comic Sans MS"/>
                <a:ea typeface="Times New Roman"/>
                <a:cs typeface="Times New Roman"/>
              </a:rPr>
              <a:t> </a:t>
            </a:r>
            <a:endParaRPr lang="en-US" b="1" dirty="0">
              <a:latin typeface="Comic Sans MS"/>
              <a:ea typeface="Times New Roman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3518715"/>
            <a:ext cx="521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40                                    204                   </a:t>
            </a:r>
            <a:r>
              <a:rPr lang="en-US" sz="2400" b="1" dirty="0" smtClean="0">
                <a:solidFill>
                  <a:srgbClr val="CC0099"/>
                </a:solidFill>
              </a:rPr>
              <a:t>244</a:t>
            </a:r>
            <a:r>
              <a:rPr lang="en-US" sz="2400" dirty="0" smtClean="0">
                <a:solidFill>
                  <a:srgbClr val="0000FF"/>
                </a:solidFill>
              </a:rPr>
              <a:t>        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4307235"/>
            <a:ext cx="521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74                                    170                  </a:t>
            </a:r>
            <a:r>
              <a:rPr lang="en-US" sz="2400" b="1" dirty="0" smtClean="0">
                <a:solidFill>
                  <a:srgbClr val="CC0099"/>
                </a:solidFill>
              </a:rPr>
              <a:t> 244 </a:t>
            </a:r>
            <a:endParaRPr lang="en-US" sz="2400" b="1" dirty="0">
              <a:solidFill>
                <a:srgbClr val="CC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598" y="5721744"/>
            <a:ext cx="5317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25                                     135                   </a:t>
            </a:r>
            <a:r>
              <a:rPr lang="en-US" sz="2400" b="1" dirty="0" smtClean="0">
                <a:solidFill>
                  <a:srgbClr val="CC0099"/>
                </a:solidFill>
              </a:rPr>
              <a:t>160</a:t>
            </a:r>
            <a:r>
              <a:rPr lang="en-US" sz="2400" dirty="0" smtClean="0">
                <a:solidFill>
                  <a:srgbClr val="0000FF"/>
                </a:solidFill>
              </a:rPr>
              <a:t>       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599" y="5095755"/>
            <a:ext cx="5317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87                                    158                    </a:t>
            </a:r>
            <a:r>
              <a:rPr lang="en-US" sz="2400" b="1" dirty="0" smtClean="0">
                <a:solidFill>
                  <a:srgbClr val="CC0099"/>
                </a:solidFill>
              </a:rPr>
              <a:t>245</a:t>
            </a:r>
            <a:r>
              <a:rPr lang="en-US" sz="2400" dirty="0" smtClean="0">
                <a:solidFill>
                  <a:srgbClr val="0000FF"/>
                </a:solidFill>
              </a:rPr>
              <a:t>       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598" y="6396335"/>
            <a:ext cx="5317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226                                  667                  </a:t>
            </a:r>
            <a:r>
              <a:rPr lang="en-US" sz="2400" b="1" dirty="0" smtClean="0">
                <a:solidFill>
                  <a:srgbClr val="FF0000"/>
                </a:solidFill>
              </a:rPr>
              <a:t>893</a:t>
            </a:r>
            <a:r>
              <a:rPr lang="en-US" sz="2400" dirty="0" smtClean="0">
                <a:solidFill>
                  <a:srgbClr val="FF0000"/>
                </a:solidFill>
              </a:rPr>
              <a:t>       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914" y="77542"/>
            <a:ext cx="6858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97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77542"/>
            <a:ext cx="86106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14" y="2926589"/>
            <a:ext cx="8677275" cy="33242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2" name="TextBox 1"/>
          <p:cNvSpPr txBox="1"/>
          <p:nvPr/>
        </p:nvSpPr>
        <p:spPr>
          <a:xfrm>
            <a:off x="1143000" y="960292"/>
            <a:ext cx="678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en-US" b="1" dirty="0">
                <a:solidFill>
                  <a:srgbClr val="00B050"/>
                </a:solidFill>
                <a:latin typeface="Comic Sans MS"/>
                <a:ea typeface="Times New Roman"/>
              </a:rPr>
              <a:t>SRS</a:t>
            </a:r>
            <a:endParaRPr lang="en-US" b="1" dirty="0">
              <a:latin typeface="Times New Roman"/>
              <a:ea typeface="Times New Roman"/>
            </a:endParaRPr>
          </a:p>
          <a:p>
            <a:pPr indent="457200"/>
            <a:r>
              <a:rPr lang="en-US" b="1" dirty="0" smtClean="0">
                <a:latin typeface="Comic Sans MS"/>
                <a:ea typeface="Times New Roman"/>
              </a:rPr>
              <a:t> </a:t>
            </a:r>
          </a:p>
          <a:p>
            <a:pPr indent="457200"/>
            <a:endParaRPr lang="en-US" b="1" dirty="0">
              <a:solidFill>
                <a:srgbClr val="0000FF"/>
              </a:solidFill>
              <a:latin typeface="Comic Sans MS"/>
              <a:ea typeface="Times New Roman"/>
            </a:endParaRPr>
          </a:p>
          <a:p>
            <a:pPr indent="457200"/>
            <a:r>
              <a:rPr lang="en-US" b="1" dirty="0" smtClean="0">
                <a:solidFill>
                  <a:srgbClr val="0000FF"/>
                </a:solidFill>
                <a:latin typeface="Comic Sans MS"/>
                <a:ea typeface="Times New Roman"/>
              </a:rPr>
              <a:t>all</a:t>
            </a:r>
            <a:r>
              <a:rPr lang="en-US" b="1" dirty="0" smtClean="0">
                <a:latin typeface="Comic Sans MS"/>
                <a:ea typeface="Times New Roman"/>
              </a:rPr>
              <a:t> </a:t>
            </a:r>
            <a:r>
              <a:rPr lang="en-US" b="1" dirty="0" smtClean="0">
                <a:solidFill>
                  <a:srgbClr val="0033CC"/>
                </a:solidFill>
                <a:latin typeface="Comic Sans MS"/>
                <a:ea typeface="Times New Roman"/>
              </a:rPr>
              <a:t>expected </a:t>
            </a:r>
            <a:r>
              <a:rPr lang="en-US" b="1" dirty="0">
                <a:solidFill>
                  <a:srgbClr val="0033CC"/>
                </a:solidFill>
                <a:latin typeface="Comic Sans MS"/>
                <a:ea typeface="Times New Roman"/>
              </a:rPr>
              <a:t>counts</a:t>
            </a:r>
            <a:r>
              <a:rPr lang="en-US" b="1" dirty="0">
                <a:latin typeface="Comic Sans MS"/>
                <a:ea typeface="Times New Roman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mic Sans MS"/>
                <a:ea typeface="Times New Roman"/>
              </a:rPr>
              <a:t>must be </a:t>
            </a:r>
            <a:r>
              <a:rPr lang="en-US" b="1" u="sng" dirty="0">
                <a:latin typeface="Comic Sans MS"/>
                <a:ea typeface="Times New Roman"/>
              </a:rPr>
              <a:t>&gt;</a:t>
            </a:r>
            <a:r>
              <a:rPr lang="en-US" b="1" dirty="0">
                <a:latin typeface="Comic Sans MS"/>
                <a:ea typeface="Times New Roman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mic Sans MS"/>
                <a:ea typeface="Times New Roman"/>
              </a:rPr>
              <a:t>1</a:t>
            </a:r>
            <a:r>
              <a:rPr lang="en-US" b="1" dirty="0">
                <a:latin typeface="Comic Sans MS"/>
                <a:ea typeface="Times New Roman"/>
              </a:rPr>
              <a:t>         </a:t>
            </a:r>
            <a:endParaRPr lang="en-US" b="1" dirty="0">
              <a:latin typeface="Times New Roman"/>
              <a:ea typeface="Times New Roman"/>
            </a:endParaRPr>
          </a:p>
          <a:p>
            <a:r>
              <a:rPr lang="en-US" b="1" dirty="0">
                <a:latin typeface="Comic Sans MS"/>
                <a:ea typeface="Times New Roman"/>
                <a:cs typeface="Times New Roman"/>
              </a:rPr>
              <a:t>    </a:t>
            </a:r>
            <a:r>
              <a:rPr lang="en-US" b="1" dirty="0" smtClean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80</a:t>
            </a:r>
            <a:r>
              <a:rPr lang="en-US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% of </a:t>
            </a:r>
            <a:r>
              <a:rPr lang="en-US" b="1" dirty="0" err="1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exp</a:t>
            </a:r>
            <a:r>
              <a:rPr lang="en-US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 counts values in cells must be  </a:t>
            </a:r>
            <a:r>
              <a:rPr lang="en-US" b="1" u="sng" dirty="0">
                <a:latin typeface="Comic Sans MS"/>
                <a:ea typeface="Times New Roman"/>
                <a:cs typeface="Times New Roman"/>
              </a:rPr>
              <a:t>&gt;</a:t>
            </a:r>
            <a:r>
              <a:rPr lang="en-US" b="1" dirty="0">
                <a:latin typeface="Comic Sans MS"/>
                <a:ea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5</a:t>
            </a:r>
            <a:r>
              <a:rPr lang="en-US" b="1" dirty="0">
                <a:latin typeface="Comic Sans MS"/>
                <a:ea typeface="Times New Roman"/>
                <a:cs typeface="Times New Roman"/>
              </a:rPr>
              <a:t> </a:t>
            </a:r>
            <a:endParaRPr lang="en-US" b="1" dirty="0">
              <a:latin typeface="Comic Sans MS"/>
              <a:ea typeface="Times New Roman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3518715"/>
            <a:ext cx="521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40                                    204                   </a:t>
            </a:r>
            <a:r>
              <a:rPr lang="en-US" sz="2400" b="1" dirty="0" smtClean="0">
                <a:solidFill>
                  <a:srgbClr val="CC0099"/>
                </a:solidFill>
              </a:rPr>
              <a:t>244</a:t>
            </a:r>
            <a:r>
              <a:rPr lang="en-US" sz="2400" dirty="0" smtClean="0">
                <a:solidFill>
                  <a:srgbClr val="0000FF"/>
                </a:solidFill>
              </a:rPr>
              <a:t>        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4307235"/>
            <a:ext cx="5317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74                                    170                  </a:t>
            </a:r>
            <a:r>
              <a:rPr lang="en-US" sz="2400" b="1" dirty="0" smtClean="0">
                <a:solidFill>
                  <a:srgbClr val="CC0099"/>
                </a:solidFill>
              </a:rPr>
              <a:t>  244 </a:t>
            </a:r>
            <a:endParaRPr lang="en-US" sz="2400" b="1" dirty="0">
              <a:solidFill>
                <a:srgbClr val="CC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598" y="5676864"/>
            <a:ext cx="5317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25                                     135                    </a:t>
            </a:r>
            <a:r>
              <a:rPr lang="en-US" sz="2400" b="1" dirty="0" smtClean="0">
                <a:solidFill>
                  <a:srgbClr val="CC0099"/>
                </a:solidFill>
              </a:rPr>
              <a:t>160</a:t>
            </a:r>
            <a:r>
              <a:rPr lang="en-US" sz="2400" dirty="0" smtClean="0">
                <a:solidFill>
                  <a:srgbClr val="0000FF"/>
                </a:solidFill>
              </a:rPr>
              <a:t>       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599" y="5095755"/>
            <a:ext cx="5317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87                                    158                    </a:t>
            </a:r>
            <a:r>
              <a:rPr lang="en-US" sz="2400" b="1" dirty="0" smtClean="0">
                <a:solidFill>
                  <a:srgbClr val="CC0099"/>
                </a:solidFill>
              </a:rPr>
              <a:t>245</a:t>
            </a:r>
            <a:r>
              <a:rPr lang="en-US" sz="2400" dirty="0" smtClean="0">
                <a:solidFill>
                  <a:srgbClr val="0000FF"/>
                </a:solidFill>
              </a:rPr>
              <a:t>       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50210" y="6322394"/>
            <a:ext cx="531759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226                                  667                  </a:t>
            </a:r>
            <a:r>
              <a:rPr lang="en-US" sz="2400" b="1" dirty="0" smtClean="0">
                <a:solidFill>
                  <a:srgbClr val="FF0000"/>
                </a:solidFill>
              </a:rPr>
              <a:t>893</a:t>
            </a:r>
            <a:r>
              <a:rPr lang="en-US" sz="2400" dirty="0" smtClean="0">
                <a:solidFill>
                  <a:srgbClr val="FF0000"/>
                </a:solidFill>
              </a:rPr>
              <a:t>      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3518715"/>
            <a:ext cx="12192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400" dirty="0" smtClean="0"/>
              <a:t>61.75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010400" y="3476921"/>
            <a:ext cx="1219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(182.25)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229100" y="4310896"/>
            <a:ext cx="12192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400" dirty="0" smtClean="0"/>
              <a:t>61.75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7051826" y="4289900"/>
            <a:ext cx="125397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400" dirty="0" smtClean="0"/>
              <a:t>182.25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211713" y="5080148"/>
            <a:ext cx="817487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400" dirty="0" smtClean="0"/>
              <a:t>62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7021417" y="5057622"/>
            <a:ext cx="90338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400" dirty="0" smtClean="0"/>
              <a:t>183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211712" y="5674948"/>
            <a:ext cx="112228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400" dirty="0" smtClean="0"/>
              <a:t>40.49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7096294" y="5646168"/>
            <a:ext cx="128570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400" dirty="0" smtClean="0"/>
              <a:t>119.51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078450" y="1640822"/>
            <a:ext cx="172265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Conditions met, see table.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914" y="77542"/>
            <a:ext cx="6858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73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</TotalTime>
  <Words>588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Aharoni</vt:lpstr>
      <vt:lpstr>Arial</vt:lpstr>
      <vt:lpstr>Calibri</vt:lpstr>
      <vt:lpstr>Cambria</vt:lpstr>
      <vt:lpstr>Comic Sans MS</vt:lpstr>
      <vt:lpstr>Komika Axis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temp</cp:lastModifiedBy>
  <cp:revision>170</cp:revision>
  <dcterms:created xsi:type="dcterms:W3CDTF">2014-04-18T00:45:13Z</dcterms:created>
  <dcterms:modified xsi:type="dcterms:W3CDTF">2018-04-19T17:15:14Z</dcterms:modified>
</cp:coreProperties>
</file>