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56" r:id="rId3"/>
    <p:sldId id="270" r:id="rId4"/>
    <p:sldId id="271" r:id="rId5"/>
    <p:sldId id="272" r:id="rId6"/>
    <p:sldId id="282" r:id="rId7"/>
    <p:sldId id="274" r:id="rId8"/>
    <p:sldId id="275" r:id="rId9"/>
    <p:sldId id="279" r:id="rId10"/>
    <p:sldId id="280" r:id="rId11"/>
    <p:sldId id="276" r:id="rId12"/>
    <p:sldId id="285" r:id="rId13"/>
    <p:sldId id="284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008000"/>
    <a:srgbClr val="CC0099"/>
    <a:srgbClr val="0000FF"/>
    <a:srgbClr val="FF6600"/>
    <a:srgbClr val="0066FF"/>
    <a:srgbClr val="FFFF00"/>
    <a:srgbClr val="FF3399"/>
    <a:srgbClr val="660066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94660"/>
  </p:normalViewPr>
  <p:slideViewPr>
    <p:cSldViewPr>
      <p:cViewPr varScale="1">
        <p:scale>
          <a:sx n="63" d="100"/>
          <a:sy n="63" d="100"/>
        </p:scale>
        <p:origin x="16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384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38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7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19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97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25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90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67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118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5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32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B8823-7BDA-4F34-856A-8305F27EBFF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3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457200"/>
            <a:ext cx="56388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/>
              <a:t>Day </a:t>
            </a:r>
            <a:r>
              <a:rPr lang="en-US" sz="3200" b="1" u="sng"/>
              <a:t>72 Mar 24 Agenda</a:t>
            </a:r>
            <a:r>
              <a:rPr lang="en-US" sz="3200" b="1" u="sng" dirty="0"/>
              <a:t>: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A573B64-8ABD-4B09-AAED-CB7EC8C891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" y="2971800"/>
            <a:ext cx="9144000" cy="1785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233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-22034"/>
            <a:ext cx="7822432" cy="35547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31560" y="3768227"/>
            <a:ext cx="731520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7030A0"/>
                </a:solidFill>
              </a:rPr>
              <a:t>RECALL:  Formula for Expected Value using Marginal Totals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57200" y="4935786"/>
            <a:ext cx="8827477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800" dirty="0">
                <a:latin typeface="Comic Sans MS"/>
                <a:ea typeface="Times New Roman"/>
              </a:rPr>
              <a:t>Calculate the </a:t>
            </a:r>
            <a:r>
              <a:rPr lang="en-US" sz="2800" b="1" dirty="0">
                <a:solidFill>
                  <a:srgbClr val="FF0000"/>
                </a:solidFill>
                <a:latin typeface="Comic Sans MS"/>
                <a:ea typeface="Times New Roman"/>
              </a:rPr>
              <a:t>expected frequencies </a:t>
            </a:r>
            <a:r>
              <a:rPr lang="en-US" sz="2800" dirty="0">
                <a:latin typeface="Comic Sans MS"/>
                <a:ea typeface="Times New Roman"/>
              </a:rPr>
              <a:t>for each cell using </a:t>
            </a:r>
            <a:r>
              <a:rPr lang="en-US" sz="2800" b="1" i="1" dirty="0">
                <a:solidFill>
                  <a:srgbClr val="7030A0"/>
                </a:solidFill>
                <a:latin typeface="Comic Sans MS"/>
                <a:ea typeface="Times New Roman"/>
              </a:rPr>
              <a:t>[(row total)(column total)]/grand total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95400" y="6088197"/>
            <a:ext cx="64008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Ex.   [(</a:t>
            </a:r>
            <a:r>
              <a:rPr lang="en-US" sz="3200" dirty="0">
                <a:solidFill>
                  <a:srgbClr val="008000"/>
                </a:solidFill>
              </a:rPr>
              <a:t>226</a:t>
            </a:r>
            <a:r>
              <a:rPr lang="en-US" sz="3200" dirty="0"/>
              <a:t>)(</a:t>
            </a:r>
            <a:r>
              <a:rPr lang="en-US" sz="3200" dirty="0">
                <a:solidFill>
                  <a:srgbClr val="CC0066"/>
                </a:solidFill>
              </a:rPr>
              <a:t>244</a:t>
            </a:r>
            <a:r>
              <a:rPr lang="en-US" sz="3200" dirty="0"/>
              <a:t>)]/</a:t>
            </a:r>
            <a:r>
              <a:rPr lang="en-US" sz="3200" dirty="0">
                <a:solidFill>
                  <a:srgbClr val="FF0000"/>
                </a:solidFill>
              </a:rPr>
              <a:t>893</a:t>
            </a:r>
            <a:r>
              <a:rPr lang="en-US" sz="3200" dirty="0"/>
              <a:t> = _______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10200" y="6039999"/>
            <a:ext cx="13716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/>
              <a:t>61.75</a:t>
            </a:r>
          </a:p>
        </p:txBody>
      </p:sp>
    </p:spTree>
    <p:extLst>
      <p:ext uri="{BB962C8B-B14F-4D97-AF65-F5344CB8AC3E}">
        <p14:creationId xmlns:p14="http://schemas.microsoft.com/office/powerpoint/2010/main" val="388408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726" y="182562"/>
            <a:ext cx="8553450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03314" y="156835"/>
            <a:ext cx="5648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0000FF"/>
                </a:solidFill>
              </a:rPr>
              <a:t>df = (4 – 1)(2 – 1) = 3   </a:t>
            </a:r>
            <a:r>
              <a:rPr lang="el-GR" sz="2800" i="1" dirty="0">
                <a:solidFill>
                  <a:srgbClr val="0000FF"/>
                </a:solidFill>
                <a:latin typeface="Cambria" panose="02040503050406030204" pitchFamily="18" charset="0"/>
              </a:rPr>
              <a:t>α</a:t>
            </a:r>
            <a:r>
              <a:rPr lang="en-US" sz="2800" i="1" dirty="0">
                <a:solidFill>
                  <a:srgbClr val="0000FF"/>
                </a:solidFill>
                <a:latin typeface="Cambria" panose="02040503050406030204" pitchFamily="18" charset="0"/>
              </a:rPr>
              <a:t> = .05</a:t>
            </a:r>
            <a:endParaRPr lang="en-US" sz="2800" i="1" dirty="0">
              <a:solidFill>
                <a:srgbClr val="0000FF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4965903"/>
              </p:ext>
            </p:extLst>
          </p:nvPr>
        </p:nvGraphicFramePr>
        <p:xfrm>
          <a:off x="2667000" y="623232"/>
          <a:ext cx="4953000" cy="790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Equation" r:id="rId4" imgW="2705040" imgH="431640" progId="Equation.3">
                  <p:embed/>
                </p:oleObj>
              </mc:Choice>
              <mc:Fallback>
                <p:oleObj name="Equation" r:id="rId4" imgW="270504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67000" y="623232"/>
                        <a:ext cx="4953000" cy="79062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17085" y="1524081"/>
            <a:ext cx="1485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34.937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43500" y="1447462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1.256 x 10</a:t>
            </a:r>
            <a:r>
              <a:rPr lang="en-US" sz="3200" baseline="30000" dirty="0">
                <a:solidFill>
                  <a:srgbClr val="FF0000"/>
                </a:solidFill>
              </a:rPr>
              <a:t>-7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0494" y="213657"/>
            <a:ext cx="685800" cy="40957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988E6BF-E43A-4300-9DEE-BCE77CCC9109}"/>
              </a:ext>
            </a:extLst>
          </p:cNvPr>
          <p:cNvSpPr/>
          <p:nvPr/>
        </p:nvSpPr>
        <p:spPr>
          <a:xfrm>
            <a:off x="126310" y="5018174"/>
            <a:ext cx="901769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45720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Comic Sans MS"/>
                <a:ea typeface="Times New Roman"/>
              </a:rPr>
              <a:t>After you run the </a:t>
            </a:r>
            <a:r>
              <a:rPr lang="en-US" sz="3200" dirty="0">
                <a:solidFill>
                  <a:srgbClr val="FF0000"/>
                </a:solidFill>
                <a:latin typeface="Comic Sans MS"/>
                <a:ea typeface="Times New Roman"/>
                <a:sym typeface="Symbol"/>
              </a:rPr>
              <a:t></a:t>
            </a:r>
            <a:r>
              <a:rPr lang="en-US" sz="3200" baseline="30000" dirty="0">
                <a:solidFill>
                  <a:srgbClr val="FF0000"/>
                </a:solidFill>
                <a:latin typeface="Comic Sans MS"/>
                <a:ea typeface="Times New Roman"/>
              </a:rPr>
              <a:t>2</a:t>
            </a:r>
            <a:r>
              <a:rPr lang="en-US" sz="3200" dirty="0">
                <a:solidFill>
                  <a:srgbClr val="FF0000"/>
                </a:solidFill>
                <a:latin typeface="Comic Sans MS"/>
                <a:ea typeface="Times New Roman"/>
              </a:rPr>
              <a:t> test</a:t>
            </a:r>
            <a:r>
              <a:rPr lang="en-US" sz="3200" dirty="0">
                <a:latin typeface="Comic Sans MS"/>
                <a:ea typeface="Times New Roman"/>
              </a:rPr>
              <a:t>, go to </a:t>
            </a:r>
            <a:r>
              <a:rPr lang="en-US" sz="3200" dirty="0">
                <a:solidFill>
                  <a:srgbClr val="990033"/>
                </a:solidFill>
                <a:latin typeface="Comic Sans MS"/>
                <a:ea typeface="Times New Roman"/>
              </a:rPr>
              <a:t>MATRIX B. </a:t>
            </a:r>
            <a:r>
              <a:rPr lang="en-US" sz="3200" dirty="0">
                <a:latin typeface="Comic Sans MS"/>
                <a:ea typeface="Times New Roman"/>
              </a:rPr>
              <a:t>  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0DE8FF6-61F8-4317-A18C-6EE6BE679452}"/>
              </a:ext>
            </a:extLst>
          </p:cNvPr>
          <p:cNvSpPr/>
          <p:nvPr/>
        </p:nvSpPr>
        <p:spPr>
          <a:xfrm>
            <a:off x="-25400" y="2487969"/>
            <a:ext cx="8811066" cy="15696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45720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Comic Sans MS"/>
                <a:ea typeface="Times New Roman"/>
              </a:rPr>
              <a:t>This Chi-</a:t>
            </a:r>
            <a:r>
              <a:rPr lang="en-US" sz="3200" dirty="0" err="1">
                <a:latin typeface="Comic Sans MS"/>
                <a:ea typeface="Times New Roman"/>
              </a:rPr>
              <a:t>Sq</a:t>
            </a:r>
            <a:r>
              <a:rPr lang="en-US" sz="3200" dirty="0">
                <a:latin typeface="Comic Sans MS"/>
                <a:ea typeface="Times New Roman"/>
              </a:rPr>
              <a:t> Test is found in your Tests window. Run the </a:t>
            </a:r>
            <a:r>
              <a:rPr lang="en-US" sz="3200" dirty="0">
                <a:solidFill>
                  <a:srgbClr val="FF0000"/>
                </a:solidFill>
                <a:latin typeface="Comic Sans MS"/>
                <a:ea typeface="Times New Roman"/>
                <a:sym typeface="Symbol"/>
              </a:rPr>
              <a:t></a:t>
            </a:r>
            <a:r>
              <a:rPr lang="en-US" sz="3200" baseline="30000" dirty="0">
                <a:solidFill>
                  <a:srgbClr val="FF0000"/>
                </a:solidFill>
                <a:latin typeface="Comic Sans MS"/>
                <a:ea typeface="Times New Roman"/>
              </a:rPr>
              <a:t>2</a:t>
            </a:r>
            <a:r>
              <a:rPr lang="en-US" sz="3200" dirty="0">
                <a:solidFill>
                  <a:srgbClr val="FF0000"/>
                </a:solidFill>
                <a:latin typeface="Comic Sans MS"/>
                <a:ea typeface="Times New Roman"/>
              </a:rPr>
              <a:t> test </a:t>
            </a:r>
            <a:r>
              <a:rPr lang="en-US" sz="3200" dirty="0">
                <a:latin typeface="Comic Sans MS"/>
                <a:ea typeface="Times New Roman"/>
              </a:rPr>
              <a:t>function. Then substitute the values into your work.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2E0ADF8-3616-4C3F-BB4C-BE627C4A0F3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01567" y="2300287"/>
            <a:ext cx="4067175" cy="225742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6F122087-549F-4487-ACE2-5C7FAA51293D}"/>
              </a:ext>
            </a:extLst>
          </p:cNvPr>
          <p:cNvSpPr/>
          <p:nvPr/>
        </p:nvSpPr>
        <p:spPr>
          <a:xfrm>
            <a:off x="95830" y="5953549"/>
            <a:ext cx="901769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45720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Comic Sans MS"/>
                <a:ea typeface="Times New Roman"/>
              </a:rPr>
              <a:t>Do you recognize these values?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8372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/>
      <p:bldP spid="11" grpId="0" animBg="1"/>
      <p:bldP spid="13" grpId="0" animBg="1"/>
      <p:bldP spid="13" grpId="1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726" y="182562"/>
            <a:ext cx="8553450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03314" y="156835"/>
            <a:ext cx="5648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0000FF"/>
                </a:solidFill>
              </a:rPr>
              <a:t>df = (4 – 1)(2 – 1) = 3   </a:t>
            </a:r>
            <a:r>
              <a:rPr lang="el-GR" sz="2800" i="1" dirty="0">
                <a:solidFill>
                  <a:srgbClr val="0000FF"/>
                </a:solidFill>
                <a:latin typeface="Cambria" panose="02040503050406030204" pitchFamily="18" charset="0"/>
              </a:rPr>
              <a:t>α</a:t>
            </a:r>
            <a:r>
              <a:rPr lang="en-US" sz="2800" i="1" dirty="0">
                <a:solidFill>
                  <a:srgbClr val="0000FF"/>
                </a:solidFill>
                <a:latin typeface="Cambria" panose="02040503050406030204" pitchFamily="18" charset="0"/>
              </a:rPr>
              <a:t> = .05</a:t>
            </a:r>
            <a:endParaRPr lang="en-US" sz="2800" i="1" dirty="0">
              <a:solidFill>
                <a:srgbClr val="0000FF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2667000" y="623232"/>
          <a:ext cx="4953000" cy="790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4" imgW="2705040" imgH="431640" progId="Equation.3">
                  <p:embed/>
                </p:oleObj>
              </mc:Choice>
              <mc:Fallback>
                <p:oleObj name="Equation" r:id="rId4" imgW="2705040" imgH="43164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67000" y="623232"/>
                        <a:ext cx="4953000" cy="79062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17085" y="1524081"/>
            <a:ext cx="1485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34.937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43500" y="1447462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1.256 x 10</a:t>
            </a:r>
            <a:r>
              <a:rPr lang="en-US" sz="3200" baseline="30000" dirty="0">
                <a:solidFill>
                  <a:srgbClr val="FF0000"/>
                </a:solidFill>
              </a:rPr>
              <a:t>-7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688" y="2869766"/>
            <a:ext cx="8334375" cy="267765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Since our p-value of 0.00000013 is less than our significance level of 5%, we have evidence to </a:t>
            </a:r>
            <a:r>
              <a:rPr lang="en-US" sz="2800" dirty="0">
                <a:solidFill>
                  <a:srgbClr val="0000FF"/>
                </a:solidFill>
              </a:rPr>
              <a:t>reject the null</a:t>
            </a:r>
            <a:r>
              <a:rPr lang="en-US" sz="2800" dirty="0">
                <a:solidFill>
                  <a:srgbClr val="FF0000"/>
                </a:solidFill>
              </a:rPr>
              <a:t>.  We have evidence to conclude it is </a:t>
            </a:r>
            <a:r>
              <a:rPr lang="en-US" sz="2800" dirty="0">
                <a:solidFill>
                  <a:srgbClr val="0000FF"/>
                </a:solidFill>
              </a:rPr>
              <a:t>plausible </a:t>
            </a:r>
            <a:r>
              <a:rPr lang="en-US" sz="2800" dirty="0">
                <a:solidFill>
                  <a:srgbClr val="FF0000"/>
                </a:solidFill>
              </a:rPr>
              <a:t>that the proportion of smokers who quit smoking using different methods are </a:t>
            </a:r>
            <a:r>
              <a:rPr lang="en-US" sz="2800" dirty="0">
                <a:solidFill>
                  <a:srgbClr val="0000FF"/>
                </a:solidFill>
              </a:rPr>
              <a:t>not the same</a:t>
            </a:r>
            <a:r>
              <a:rPr lang="en-US" sz="2800" dirty="0">
                <a:solidFill>
                  <a:srgbClr val="FF0000"/>
                </a:solidFill>
              </a:rPr>
              <a:t>. Our data is statistically significant.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0494" y="213657"/>
            <a:ext cx="6858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65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22" y="0"/>
            <a:ext cx="87439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90500" y="838200"/>
            <a:ext cx="8763000" cy="563231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This would just be a </a:t>
            </a:r>
            <a:r>
              <a:rPr lang="en-US" sz="3600" b="1" dirty="0">
                <a:solidFill>
                  <a:srgbClr val="0000FF"/>
                </a:solidFill>
              </a:rPr>
              <a:t>2 sample z-test </a:t>
            </a:r>
            <a:r>
              <a:rPr lang="en-US" sz="3600" dirty="0">
                <a:solidFill>
                  <a:srgbClr val="FF0000"/>
                </a:solidFill>
              </a:rPr>
              <a:t>for </a:t>
            </a:r>
            <a:r>
              <a:rPr lang="en-US" sz="3600" b="1" dirty="0">
                <a:solidFill>
                  <a:srgbClr val="0000FF"/>
                </a:solidFill>
              </a:rPr>
              <a:t>proportions</a:t>
            </a:r>
            <a:r>
              <a:rPr lang="en-US" sz="3600" dirty="0">
                <a:solidFill>
                  <a:srgbClr val="FF0000"/>
                </a:solidFill>
              </a:rPr>
              <a:t>!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</a:rPr>
              <a:t>         But you would have to </a:t>
            </a:r>
            <a:r>
              <a:rPr lang="en-US" sz="3600" b="1" dirty="0">
                <a:solidFill>
                  <a:srgbClr val="0000FF"/>
                </a:solidFill>
              </a:rPr>
              <a:t>POOL</a:t>
            </a:r>
            <a:r>
              <a:rPr lang="en-US" sz="3600" dirty="0">
                <a:solidFill>
                  <a:srgbClr val="FF0000"/>
                </a:solidFill>
              </a:rPr>
              <a:t> the </a:t>
            </a:r>
            <a:r>
              <a:rPr lang="en-US" sz="3600" b="1" dirty="0">
                <a:solidFill>
                  <a:srgbClr val="0000FF"/>
                </a:solidFill>
              </a:rPr>
              <a:t>2 sample z-test </a:t>
            </a:r>
            <a:r>
              <a:rPr lang="en-US" sz="3600" dirty="0">
                <a:solidFill>
                  <a:srgbClr val="FF0000"/>
                </a:solidFill>
              </a:rPr>
              <a:t>. </a:t>
            </a:r>
            <a:endParaRPr lang="en-US" sz="1200" dirty="0">
              <a:solidFill>
                <a:srgbClr val="FF0000"/>
              </a:solidFill>
            </a:endParaRPr>
          </a:p>
          <a:p>
            <a:pPr algn="ctr"/>
            <a:endParaRPr lang="en-US" sz="3600" dirty="0">
              <a:solidFill>
                <a:srgbClr val="FF0000"/>
              </a:solidFill>
            </a:endParaRPr>
          </a:p>
          <a:p>
            <a:r>
              <a:rPr lang="en-US" sz="3600" b="1" dirty="0"/>
              <a:t>NO ONE WANTS TO HAVE TO REMEMBER TO DO ALL THAT, SO…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</a:rPr>
              <a:t>*** If a </a:t>
            </a:r>
            <a:r>
              <a:rPr lang="en-US" sz="3600" b="1" dirty="0">
                <a:solidFill>
                  <a:srgbClr val="0000FF"/>
                </a:solidFill>
              </a:rPr>
              <a:t>2 sample z-test for proportions is </a:t>
            </a:r>
            <a:r>
              <a:rPr lang="en-US" sz="3600" b="1" dirty="0">
                <a:solidFill>
                  <a:srgbClr val="CC0099"/>
                </a:solidFill>
              </a:rPr>
              <a:t>NOT TWO-SIDED</a:t>
            </a:r>
            <a:r>
              <a:rPr lang="en-US" sz="3600" b="1" dirty="0">
                <a:solidFill>
                  <a:srgbClr val="0000FF"/>
                </a:solidFill>
              </a:rPr>
              <a:t>, </a:t>
            </a:r>
            <a:r>
              <a:rPr lang="en-US" sz="3600" dirty="0">
                <a:solidFill>
                  <a:srgbClr val="FF0000"/>
                </a:solidFill>
              </a:rPr>
              <a:t>you can run it as a </a:t>
            </a:r>
          </a:p>
          <a:p>
            <a:pPr algn="ctr"/>
            <a:r>
              <a:rPr lang="en-US" sz="3600" b="1" dirty="0">
                <a:solidFill>
                  <a:srgbClr val="0000FF"/>
                </a:solidFill>
              </a:rPr>
              <a:t>chi-square test for Homogeneity</a:t>
            </a:r>
            <a:r>
              <a:rPr lang="en-US" sz="3600" dirty="0">
                <a:solidFill>
                  <a:srgbClr val="FF0000"/>
                </a:solidFill>
              </a:rPr>
              <a:t>.***</a:t>
            </a:r>
          </a:p>
        </p:txBody>
      </p:sp>
    </p:spTree>
    <p:extLst>
      <p:ext uri="{BB962C8B-B14F-4D97-AF65-F5344CB8AC3E}">
        <p14:creationId xmlns:p14="http://schemas.microsoft.com/office/powerpoint/2010/main" val="125710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"/>
            <a:ext cx="52101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E5C2391-8B63-4C7D-B7A0-99C5A95D32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36475"/>
            <a:ext cx="9144000" cy="1785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82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52400"/>
            <a:ext cx="7302347" cy="31700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0033CC"/>
                </a:solidFill>
                <a:effectLst/>
                <a:latin typeface="Comic Sans MS" panose="030F0702030302020204" pitchFamily="66" charset="0"/>
                <a:ea typeface="Times New Roman"/>
              </a:rPr>
              <a:t>AP STAT</a:t>
            </a:r>
            <a:endParaRPr lang="en-US" sz="4000" dirty="0">
              <a:effectLst/>
              <a:latin typeface="Comic Sans MS" panose="030F0702030302020204" pitchFamily="66" charset="0"/>
              <a:ea typeface="Times New Roman"/>
            </a:endParaRPr>
          </a:p>
          <a:p>
            <a:pPr algn="ctr"/>
            <a:r>
              <a:rPr lang="en-US" sz="4000" dirty="0">
                <a:solidFill>
                  <a:srgbClr val="008000"/>
                </a:solidFill>
                <a:effectLst/>
                <a:latin typeface="Comic Sans MS" panose="030F0702030302020204" pitchFamily="66" charset="0"/>
                <a:ea typeface="Times New Roman"/>
                <a:cs typeface="Times New Roman"/>
              </a:rPr>
              <a:t>Ch. 14.: </a:t>
            </a:r>
            <a:r>
              <a:rPr lang="en-US" sz="4000" b="1" dirty="0">
                <a:solidFill>
                  <a:srgbClr val="008000"/>
                </a:solidFill>
                <a:effectLst/>
                <a:latin typeface="Comic Sans MS" panose="030F0702030302020204" pitchFamily="66" charset="0"/>
                <a:ea typeface="Times New Roman"/>
                <a:cs typeface="Times New Roman"/>
              </a:rPr>
              <a:t>X</a:t>
            </a:r>
            <a:r>
              <a:rPr lang="en-US" sz="4000" baseline="30000" dirty="0">
                <a:solidFill>
                  <a:srgbClr val="008000"/>
                </a:solidFill>
                <a:effectLst/>
                <a:latin typeface="Comic Sans MS" panose="030F0702030302020204" pitchFamily="66" charset="0"/>
                <a:ea typeface="Times New Roman"/>
                <a:cs typeface="Times New Roman"/>
              </a:rPr>
              <a:t>2</a:t>
            </a:r>
            <a:r>
              <a:rPr lang="en-US" sz="4000" dirty="0">
                <a:solidFill>
                  <a:srgbClr val="008000"/>
                </a:solidFill>
                <a:effectLst/>
                <a:latin typeface="Comic Sans MS" panose="030F0702030302020204" pitchFamily="66" charset="0"/>
                <a:ea typeface="Times New Roman"/>
                <a:cs typeface="Times New Roman"/>
              </a:rPr>
              <a:t> Tests</a:t>
            </a:r>
          </a:p>
          <a:p>
            <a:r>
              <a:rPr lang="en-US" sz="4000" dirty="0">
                <a:solidFill>
                  <a:srgbClr val="660066"/>
                </a:solidFill>
                <a:effectLst/>
                <a:latin typeface="Comic Sans MS" panose="030F0702030302020204" pitchFamily="66" charset="0"/>
                <a:ea typeface="Times New Roman"/>
                <a:cs typeface="Times New Roman"/>
              </a:rPr>
              <a:t>          1. Goodness of Fit</a:t>
            </a:r>
          </a:p>
          <a:p>
            <a:r>
              <a:rPr lang="en-US" sz="4000" dirty="0">
                <a:solidFill>
                  <a:srgbClr val="660066"/>
                </a:solidFill>
                <a:latin typeface="Comic Sans MS" panose="030F0702030302020204" pitchFamily="66" charset="0"/>
                <a:cs typeface="Times New Roman"/>
              </a:rPr>
              <a:t>          2. Homogeneity</a:t>
            </a:r>
          </a:p>
          <a:p>
            <a:r>
              <a:rPr lang="en-US" sz="4000" dirty="0">
                <a:solidFill>
                  <a:srgbClr val="660066"/>
                </a:solidFill>
                <a:latin typeface="Comic Sans MS" panose="030F0702030302020204" pitchFamily="66" charset="0"/>
                <a:cs typeface="Times New Roman"/>
              </a:rPr>
              <a:t>          3. Independence</a:t>
            </a:r>
            <a:endParaRPr lang="en-US" sz="4000" dirty="0">
              <a:solidFill>
                <a:srgbClr val="66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810000"/>
            <a:ext cx="78486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EQ:  </a:t>
            </a:r>
            <a:r>
              <a:rPr lang="en-US" sz="36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are </a:t>
            </a:r>
            <a:r>
              <a:rPr lang="en-US" sz="36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expected values </a:t>
            </a:r>
            <a:r>
              <a:rPr lang="en-US" sz="36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and how are they used to calculate </a:t>
            </a:r>
            <a:r>
              <a:rPr lang="en-US" sz="3600" dirty="0">
                <a:solidFill>
                  <a:srgbClr val="008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Chi-Square</a:t>
            </a:r>
            <a:r>
              <a:rPr lang="en-US" sz="36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39349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8686800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742950" marR="0" lvl="1" indent="-285750" algn="ctr">
              <a:spcBef>
                <a:spcPts val="0"/>
              </a:spcBef>
              <a:spcAft>
                <a:spcPts val="0"/>
              </a:spcAft>
              <a:buFont typeface="Wingdings"/>
              <a:buChar char=""/>
              <a:tabLst>
                <a:tab pos="228600" algn="l"/>
              </a:tabLst>
            </a:pPr>
            <a:r>
              <a:rPr lang="en-US" sz="3200" b="1" u="sng" dirty="0">
                <a:solidFill>
                  <a:srgbClr val="943634"/>
                </a:solidFill>
                <a:latin typeface="Komika Axis"/>
                <a:ea typeface="Times New Roman"/>
              </a:rPr>
              <a:t>Chi-Square Hypothesis Testing PART 2: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295400"/>
            <a:ext cx="4278735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2200"/>
              <a:buFont typeface="Comic Sans MS"/>
              <a:buAutoNum type="romanUcPeriod"/>
            </a:pPr>
            <a:r>
              <a:rPr lang="en-US" sz="3200" b="1" dirty="0">
                <a:solidFill>
                  <a:srgbClr val="FF0000"/>
                </a:solidFill>
                <a:latin typeface="Comic Sans MS"/>
                <a:ea typeface="Times New Roman"/>
              </a:rPr>
              <a:t>Goodness of Fit</a:t>
            </a:r>
            <a:r>
              <a:rPr lang="en-US" sz="3200" dirty="0">
                <a:latin typeface="Comic Sans MS"/>
                <a:ea typeface="Times New Roman"/>
              </a:rPr>
              <a:t>  </a:t>
            </a:r>
            <a:r>
              <a:rPr lang="en-US" sz="3200" dirty="0">
                <a:solidFill>
                  <a:srgbClr val="002060"/>
                </a:solidFill>
                <a:latin typeface="Comic Sans MS"/>
                <a:ea typeface="Times New Roman"/>
                <a:sym typeface="Wingdings"/>
              </a:rPr>
              <a:t>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3191" y="2438400"/>
            <a:ext cx="8972843" cy="20621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571500" indent="-571500">
              <a:buAutoNum type="romanUcPeriod" startAt="2"/>
            </a:pPr>
            <a:r>
              <a:rPr lang="en-US" sz="3200" b="1" dirty="0">
                <a:solidFill>
                  <a:srgbClr val="7030A0"/>
                </a:solidFill>
                <a:latin typeface="Comic Sans MS"/>
                <a:ea typeface="Times New Roman"/>
              </a:rPr>
              <a:t>Test of Homogeneity of Populations</a:t>
            </a:r>
            <a:r>
              <a:rPr lang="en-US" sz="3200" dirty="0">
                <a:latin typeface="Comic Sans MS"/>
                <a:ea typeface="Times New Roman"/>
              </a:rPr>
              <a:t> </a:t>
            </a:r>
          </a:p>
          <a:p>
            <a:r>
              <a:rPr lang="en-US" sz="3200" dirty="0">
                <a:latin typeface="Comic Sans MS"/>
                <a:ea typeface="Times New Roman"/>
              </a:rPr>
              <a:t>  --- use the </a:t>
            </a:r>
            <a:r>
              <a:rPr lang="en-US" sz="3200" b="1" dirty="0">
                <a:solidFill>
                  <a:srgbClr val="FF0000"/>
                </a:solidFill>
                <a:latin typeface="Comic Sans MS"/>
                <a:ea typeface="Times New Roman"/>
                <a:sym typeface="Symbol"/>
              </a:rPr>
              <a:t></a:t>
            </a:r>
            <a:r>
              <a:rPr lang="en-US" sz="3200" b="1" baseline="30000" dirty="0">
                <a:solidFill>
                  <a:srgbClr val="FF0000"/>
                </a:solidFill>
                <a:latin typeface="Comic Sans MS"/>
                <a:ea typeface="Times New Roman"/>
              </a:rPr>
              <a:t>2</a:t>
            </a:r>
            <a:r>
              <a:rPr lang="en-US" sz="3200" b="1" dirty="0">
                <a:solidFill>
                  <a:srgbClr val="FF0000"/>
                </a:solidFill>
                <a:latin typeface="Comic Sans MS"/>
                <a:ea typeface="Times New Roman"/>
              </a:rPr>
              <a:t> test</a:t>
            </a:r>
            <a:r>
              <a:rPr lang="en-US" sz="3200" b="1" dirty="0">
                <a:latin typeface="Comic Sans MS"/>
                <a:ea typeface="Times New Roman"/>
              </a:rPr>
              <a:t> </a:t>
            </a:r>
            <a:r>
              <a:rPr lang="en-US" sz="3200" dirty="0">
                <a:latin typeface="Comic Sans MS"/>
                <a:ea typeface="Times New Roman"/>
              </a:rPr>
              <a:t>function on the calculator; enter your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contingency table </a:t>
            </a:r>
            <a:r>
              <a:rPr lang="en-US" sz="3200" dirty="0">
                <a:latin typeface="Comic Sans MS"/>
                <a:ea typeface="Times New Roman"/>
                <a:cs typeface="Times New Roman"/>
              </a:rPr>
              <a:t>in </a:t>
            </a:r>
            <a:r>
              <a:rPr lang="en-US" sz="3200" b="1" dirty="0">
                <a:solidFill>
                  <a:srgbClr val="E36C0A"/>
                </a:solidFill>
                <a:latin typeface="Comic Sans MS"/>
                <a:ea typeface="Times New Roman"/>
                <a:cs typeface="Times New Roman"/>
              </a:rPr>
              <a:t>Matrix A</a:t>
            </a:r>
            <a:r>
              <a:rPr lang="en-US" sz="3200" dirty="0">
                <a:latin typeface="Comic Sans MS"/>
                <a:ea typeface="Times New Roman"/>
                <a:cs typeface="Times New Roman"/>
              </a:rPr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3904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81000"/>
            <a:ext cx="8839200" cy="2062103"/>
          </a:xfrm>
          <a:prstGeom prst="rect">
            <a:avLst/>
          </a:prstGeom>
          <a:solidFill>
            <a:srgbClr val="FFFF66"/>
          </a:solidFill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omic Sans MS"/>
                <a:ea typeface="Times New Roman"/>
                <a:cs typeface="Times New Roman"/>
              </a:rPr>
              <a:t>Use when separate surveys are conducted on </a:t>
            </a:r>
            <a:r>
              <a:rPr lang="en-US" sz="3200" b="1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different populations</a:t>
            </a:r>
            <a:r>
              <a:rPr lang="en-US" sz="3200" dirty="0">
                <a:latin typeface="Comic Sans MS"/>
                <a:ea typeface="Times New Roman"/>
                <a:cs typeface="Times New Roman"/>
              </a:rPr>
              <a:t> and you want to test whether they are </a:t>
            </a:r>
            <a:r>
              <a:rPr lang="en-US" sz="3200" dirty="0">
                <a:solidFill>
                  <a:srgbClr val="00B050"/>
                </a:solidFill>
                <a:latin typeface="Comic Sans MS"/>
                <a:ea typeface="Times New Roman"/>
                <a:cs typeface="Times New Roman"/>
              </a:rPr>
              <a:t>homogeneous</a:t>
            </a:r>
            <a:r>
              <a:rPr lang="en-US" sz="3200" dirty="0">
                <a:latin typeface="Comic Sans MS"/>
                <a:ea typeface="Times New Roman"/>
                <a:cs typeface="Times New Roman"/>
              </a:rPr>
              <a:t> with respect to </a:t>
            </a:r>
            <a:r>
              <a:rPr lang="en-US" sz="3200" b="1" dirty="0">
                <a:solidFill>
                  <a:srgbClr val="0033CC"/>
                </a:solidFill>
                <a:latin typeface="Comic Sans MS"/>
                <a:ea typeface="Times New Roman"/>
                <a:cs typeface="Times New Roman"/>
              </a:rPr>
              <a:t>one variable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164122" y="2966387"/>
            <a:ext cx="8827477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3200" dirty="0">
                <a:latin typeface="Comic Sans MS"/>
                <a:ea typeface="Times New Roman"/>
              </a:rPr>
              <a:t>Calculate the </a:t>
            </a:r>
            <a:r>
              <a:rPr lang="en-US" sz="3200" dirty="0">
                <a:solidFill>
                  <a:srgbClr val="FF0000"/>
                </a:solidFill>
                <a:latin typeface="Comic Sans MS"/>
                <a:ea typeface="Times New Roman"/>
              </a:rPr>
              <a:t>expected frequencies </a:t>
            </a:r>
            <a:r>
              <a:rPr lang="en-US" sz="3200" dirty="0">
                <a:latin typeface="Comic Sans MS"/>
                <a:ea typeface="Times New Roman"/>
              </a:rPr>
              <a:t>for each cell using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rgbClr val="7030A0"/>
                </a:solidFill>
                <a:latin typeface="Comic Sans MS"/>
                <a:ea typeface="Times New Roman"/>
              </a:rPr>
              <a:t>    [(row total)(column total)]/grand total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8239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381000"/>
            <a:ext cx="8839200" cy="1077218"/>
          </a:xfrm>
          <a:prstGeom prst="rect">
            <a:avLst/>
          </a:prstGeom>
          <a:solidFill>
            <a:srgbClr val="FFFF66"/>
          </a:solidFill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3200" dirty="0">
                <a:latin typeface="Comic Sans MS"/>
                <a:ea typeface="Times New Roman"/>
              </a:rPr>
              <a:t>Calculate </a:t>
            </a:r>
            <a:r>
              <a:rPr lang="en-US" sz="3200" dirty="0">
                <a:solidFill>
                  <a:srgbClr val="7030A0"/>
                </a:solidFill>
                <a:latin typeface="Comic Sans MS"/>
                <a:ea typeface="Times New Roman"/>
              </a:rPr>
              <a:t>(Obs – Exp)</a:t>
            </a:r>
            <a:r>
              <a:rPr lang="en-US" sz="3200" baseline="30000" dirty="0">
                <a:solidFill>
                  <a:srgbClr val="7030A0"/>
                </a:solidFill>
                <a:latin typeface="Comic Sans MS"/>
                <a:ea typeface="Times New Roman"/>
              </a:rPr>
              <a:t>2</a:t>
            </a:r>
            <a:r>
              <a:rPr lang="en-US" sz="3200" dirty="0">
                <a:solidFill>
                  <a:srgbClr val="7030A0"/>
                </a:solidFill>
                <a:latin typeface="Comic Sans MS"/>
                <a:ea typeface="Times New Roman"/>
              </a:rPr>
              <a:t>/Exp </a:t>
            </a:r>
            <a:r>
              <a:rPr lang="en-US" sz="3200" dirty="0">
                <a:latin typeface="Comic Sans MS"/>
                <a:ea typeface="Times New Roman"/>
              </a:rPr>
              <a:t>for each cell then add them to get the </a:t>
            </a:r>
            <a:r>
              <a:rPr lang="en-US" sz="3200" dirty="0">
                <a:solidFill>
                  <a:srgbClr val="FF0000"/>
                </a:solidFill>
                <a:latin typeface="Comic Sans MS"/>
                <a:ea typeface="Times New Roman"/>
                <a:sym typeface="Symbol"/>
              </a:rPr>
              <a:t></a:t>
            </a:r>
            <a:r>
              <a:rPr lang="en-US" sz="3200" baseline="30000" dirty="0">
                <a:solidFill>
                  <a:srgbClr val="FF0000"/>
                </a:solidFill>
                <a:latin typeface="Comic Sans MS"/>
                <a:ea typeface="Times New Roman"/>
              </a:rPr>
              <a:t>2</a:t>
            </a:r>
            <a:r>
              <a:rPr lang="en-US" sz="3200" dirty="0">
                <a:solidFill>
                  <a:srgbClr val="FF0000"/>
                </a:solidFill>
                <a:latin typeface="Comic Sans MS"/>
                <a:ea typeface="Times New Roman"/>
              </a:rPr>
              <a:t>test statistic.   </a:t>
            </a:r>
            <a:endParaRPr lang="en-US" sz="3200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981200"/>
            <a:ext cx="5739072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3200" b="1" dirty="0">
                <a:latin typeface="Comic Sans MS"/>
                <a:ea typeface="Times New Roman"/>
              </a:rPr>
              <a:t>df</a:t>
            </a:r>
            <a:r>
              <a:rPr lang="en-US" sz="3200" dirty="0">
                <a:latin typeface="Comic Sans MS"/>
                <a:ea typeface="Times New Roman"/>
              </a:rPr>
              <a:t> = (</a:t>
            </a:r>
            <a:r>
              <a:rPr lang="en-US" sz="3200" i="1" dirty="0">
                <a:solidFill>
                  <a:srgbClr val="008000"/>
                </a:solidFill>
                <a:latin typeface="Comic Sans MS"/>
                <a:ea typeface="Times New Roman"/>
              </a:rPr>
              <a:t>row</a:t>
            </a:r>
            <a:r>
              <a:rPr lang="en-US" sz="3200" dirty="0">
                <a:latin typeface="Comic Sans MS"/>
                <a:ea typeface="Times New Roman"/>
              </a:rPr>
              <a:t> – 1)(</a:t>
            </a:r>
            <a:r>
              <a:rPr lang="en-US" sz="3200" i="1" dirty="0">
                <a:solidFill>
                  <a:srgbClr val="0066FF"/>
                </a:solidFill>
                <a:latin typeface="Comic Sans MS"/>
                <a:ea typeface="Times New Roman"/>
              </a:rPr>
              <a:t>column</a:t>
            </a:r>
            <a:r>
              <a:rPr lang="en-US" sz="3200" i="1" dirty="0">
                <a:solidFill>
                  <a:srgbClr val="00B0F0"/>
                </a:solidFill>
                <a:latin typeface="Comic Sans MS"/>
                <a:ea typeface="Times New Roman"/>
              </a:rPr>
              <a:t> </a:t>
            </a:r>
            <a:r>
              <a:rPr lang="en-US" sz="3200" dirty="0">
                <a:latin typeface="Comic Sans MS"/>
                <a:ea typeface="Times New Roman"/>
              </a:rPr>
              <a:t>– 1)    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2971800"/>
            <a:ext cx="8686800" cy="10772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3200" dirty="0">
                <a:latin typeface="Comic Sans MS"/>
                <a:ea typeface="Times New Roman"/>
              </a:rPr>
              <a:t>Data is conveyed in a </a:t>
            </a:r>
            <a:r>
              <a:rPr lang="en-US" sz="3200" dirty="0">
                <a:solidFill>
                  <a:srgbClr val="C00000"/>
                </a:solidFill>
                <a:latin typeface="Comic Sans MS"/>
                <a:ea typeface="Times New Roman"/>
              </a:rPr>
              <a:t>contingency table</a:t>
            </a:r>
            <a:r>
              <a:rPr lang="en-US" sz="3200" b="1" dirty="0">
                <a:solidFill>
                  <a:srgbClr val="C00000"/>
                </a:solidFill>
                <a:latin typeface="Comic Sans MS"/>
                <a:ea typeface="Times New Roman"/>
              </a:rPr>
              <a:t>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Comic Sans MS"/>
                <a:ea typeface="Times New Roman"/>
              </a:rPr>
              <a:t>      </a:t>
            </a:r>
            <a:r>
              <a:rPr lang="en-US" sz="3200" dirty="0">
                <a:latin typeface="Comic Sans MS"/>
                <a:ea typeface="Times New Roman"/>
              </a:rPr>
              <a:t>(at least </a:t>
            </a:r>
            <a:r>
              <a:rPr lang="en-US" sz="3200" dirty="0">
                <a:solidFill>
                  <a:srgbClr val="660066"/>
                </a:solidFill>
                <a:latin typeface="Comic Sans MS"/>
                <a:ea typeface="Times New Roman"/>
              </a:rPr>
              <a:t>2 rows </a:t>
            </a:r>
            <a:r>
              <a:rPr lang="en-US" sz="3200" dirty="0">
                <a:latin typeface="Comic Sans MS"/>
                <a:ea typeface="Times New Roman"/>
              </a:rPr>
              <a:t>and </a:t>
            </a:r>
            <a:r>
              <a:rPr lang="en-US" sz="3200" dirty="0">
                <a:solidFill>
                  <a:srgbClr val="0070C0"/>
                </a:solidFill>
                <a:latin typeface="Comic Sans MS"/>
                <a:ea typeface="Times New Roman"/>
              </a:rPr>
              <a:t>2 columns</a:t>
            </a:r>
            <a:r>
              <a:rPr lang="en-US" sz="3200" dirty="0">
                <a:latin typeface="Comic Sans MS"/>
                <a:ea typeface="Times New Roman"/>
              </a:rPr>
              <a:t>)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8731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590799"/>
            <a:ext cx="8920163" cy="396362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57200" y="457200"/>
            <a:ext cx="7924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ctr"/>
            <a:r>
              <a:rPr lang="en-US" sz="3200" b="1" u="sng" dirty="0">
                <a:solidFill>
                  <a:srgbClr val="FF0000"/>
                </a:solidFill>
                <a:latin typeface="Comic Sans MS"/>
                <a:ea typeface="Times New Roman"/>
              </a:rPr>
              <a:t>In Class </a:t>
            </a:r>
            <a:r>
              <a:rPr lang="en-US" sz="3200" b="1" u="sng" dirty="0" err="1">
                <a:solidFill>
                  <a:srgbClr val="FF0000"/>
                </a:solidFill>
                <a:latin typeface="Comic Sans MS"/>
                <a:ea typeface="Times New Roman"/>
              </a:rPr>
              <a:t>Example:</a:t>
            </a:r>
            <a:r>
              <a:rPr lang="en-US" sz="3200" b="1" u="sng" dirty="0" err="1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for</a:t>
            </a:r>
            <a:r>
              <a:rPr lang="en-US" sz="3200" b="1" u="sng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 Chi-Square Test of Homogeneity:</a:t>
            </a:r>
            <a:r>
              <a:rPr lang="en-US" sz="3200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 </a:t>
            </a:r>
            <a:endParaRPr lang="en-US" sz="3200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550" y="1713447"/>
            <a:ext cx="839685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indent="228600"/>
            <a:r>
              <a:rPr lang="en-US" sz="3200" dirty="0">
                <a:latin typeface="Comic Sans MS"/>
                <a:ea typeface="Times New Roman"/>
              </a:rPr>
              <a:t>p.  866  #15 (refers to p. 855 &amp; 856 #11)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2200" y="2298412"/>
            <a:ext cx="64810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p</a:t>
            </a:r>
            <a:r>
              <a:rPr lang="en-US" sz="3200" baseline="-25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05960" y="2288083"/>
            <a:ext cx="64810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p</a:t>
            </a:r>
            <a:r>
              <a:rPr lang="en-US" sz="3200" baseline="-25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0563" y="2298221"/>
            <a:ext cx="64810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p</a:t>
            </a:r>
            <a:r>
              <a:rPr lang="en-US" sz="3200" baseline="-25000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60275" y="2223753"/>
            <a:ext cx="64810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p</a:t>
            </a:r>
            <a:r>
              <a:rPr lang="en-US" sz="3200" baseline="-25000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62200" y="2883186"/>
            <a:ext cx="64810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p</a:t>
            </a:r>
            <a:r>
              <a:rPr lang="en-US" sz="3200" baseline="-25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95661" y="2862719"/>
            <a:ext cx="64810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p</a:t>
            </a:r>
            <a:r>
              <a:rPr lang="en-US" sz="3200" baseline="-25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78730" y="2883186"/>
            <a:ext cx="64810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p</a:t>
            </a:r>
            <a:r>
              <a:rPr lang="en-US" sz="3200" baseline="-25000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53100" y="2883186"/>
            <a:ext cx="64810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p</a:t>
            </a:r>
            <a:r>
              <a:rPr lang="en-US" sz="3200" baseline="-25000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57400" y="3522152"/>
            <a:ext cx="703610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proportion of smokers who quit smoking is the same for each group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07894" y="3966142"/>
            <a:ext cx="7036106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proportion of smokers who quit smoking is not the same for each group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38363" y="4594295"/>
            <a:ext cx="6858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true proportion of smokers who quit smoking using a nicotine patch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153148" y="5071348"/>
            <a:ext cx="6858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true proportion of smokers who quit smoking using a drug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180682" y="5530223"/>
            <a:ext cx="696331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true proportion of smokers who quit smoking using a patch and drug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180682" y="6010232"/>
            <a:ext cx="696331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true proportion of smokers who quit smoking using a placebo</a:t>
            </a:r>
          </a:p>
        </p:txBody>
      </p:sp>
    </p:spTree>
    <p:extLst>
      <p:ext uri="{BB962C8B-B14F-4D97-AF65-F5344CB8AC3E}">
        <p14:creationId xmlns:p14="http://schemas.microsoft.com/office/powerpoint/2010/main" val="398445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96" y="285247"/>
            <a:ext cx="8870281" cy="22754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05088" y="275206"/>
            <a:ext cx="24384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Homogeneity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28800" y="1394541"/>
            <a:ext cx="693420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indent="457200"/>
            <a:r>
              <a:rPr lang="en-US" b="1" dirty="0">
                <a:latin typeface="Comic Sans MS"/>
                <a:ea typeface="Times New Roman"/>
              </a:rPr>
              <a:t>1.</a:t>
            </a:r>
            <a:r>
              <a:rPr lang="en-US" b="1" dirty="0">
                <a:solidFill>
                  <a:srgbClr val="00B050"/>
                </a:solidFill>
                <a:latin typeface="Comic Sans MS"/>
                <a:ea typeface="Times New Roman"/>
              </a:rPr>
              <a:t>  SRS --- The problem states…</a:t>
            </a:r>
            <a:endParaRPr lang="en-US" b="1" dirty="0">
              <a:latin typeface="Times New Roman"/>
              <a:ea typeface="Times New Roman"/>
            </a:endParaRPr>
          </a:p>
          <a:p>
            <a:pPr indent="457200"/>
            <a:r>
              <a:rPr lang="en-US" b="1" dirty="0">
                <a:latin typeface="Comic Sans MS"/>
                <a:ea typeface="Times New Roman"/>
              </a:rPr>
              <a:t> </a:t>
            </a:r>
          </a:p>
          <a:p>
            <a:pPr indent="457200"/>
            <a:r>
              <a:rPr lang="en-US" b="1" dirty="0">
                <a:latin typeface="Comic Sans MS"/>
                <a:ea typeface="Times New Roman"/>
              </a:rPr>
              <a:t>2.  </a:t>
            </a:r>
            <a:r>
              <a:rPr lang="en-US" b="1" dirty="0">
                <a:solidFill>
                  <a:srgbClr val="0000FF"/>
                </a:solidFill>
                <a:latin typeface="Comic Sans MS"/>
                <a:ea typeface="Times New Roman"/>
              </a:rPr>
              <a:t>all</a:t>
            </a:r>
            <a:r>
              <a:rPr lang="en-US" b="1" dirty="0">
                <a:latin typeface="Comic Sans MS"/>
                <a:ea typeface="Times New Roman"/>
              </a:rPr>
              <a:t> </a:t>
            </a:r>
            <a:r>
              <a:rPr lang="en-US" b="1" dirty="0">
                <a:solidFill>
                  <a:srgbClr val="0033CC"/>
                </a:solidFill>
                <a:latin typeface="Comic Sans MS"/>
                <a:ea typeface="Times New Roman"/>
              </a:rPr>
              <a:t>expected counts</a:t>
            </a:r>
            <a:r>
              <a:rPr lang="en-US" b="1" dirty="0">
                <a:latin typeface="Comic Sans MS"/>
                <a:ea typeface="Times New Roman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mic Sans MS"/>
                <a:ea typeface="Times New Roman"/>
              </a:rPr>
              <a:t>must be </a:t>
            </a:r>
            <a:r>
              <a:rPr lang="en-US" b="1" u="sng" dirty="0">
                <a:latin typeface="Comic Sans MS"/>
                <a:ea typeface="Times New Roman"/>
              </a:rPr>
              <a:t>&gt;</a:t>
            </a:r>
            <a:r>
              <a:rPr lang="en-US" b="1" dirty="0">
                <a:latin typeface="Comic Sans MS"/>
                <a:ea typeface="Times New Roman"/>
              </a:rPr>
              <a:t> </a:t>
            </a:r>
            <a:r>
              <a:rPr lang="en-US" b="1" dirty="0">
                <a:solidFill>
                  <a:srgbClr val="0033CC"/>
                </a:solidFill>
                <a:latin typeface="Comic Sans MS"/>
                <a:ea typeface="Times New Roman"/>
              </a:rPr>
              <a:t>1</a:t>
            </a:r>
          </a:p>
          <a:p>
            <a:pPr indent="457200"/>
            <a:endParaRPr lang="en-US" b="1" dirty="0">
              <a:latin typeface="Times New Roman"/>
              <a:ea typeface="Times New Roman"/>
            </a:endParaRPr>
          </a:p>
          <a:p>
            <a:r>
              <a:rPr lang="en-US" b="1" dirty="0">
                <a:latin typeface="Comic Sans MS"/>
                <a:ea typeface="Times New Roman"/>
                <a:cs typeface="Times New Roman"/>
              </a:rPr>
              <a:t>        </a:t>
            </a:r>
            <a:r>
              <a:rPr lang="en-US" b="1" dirty="0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80% of expected counts values in cells must be  </a:t>
            </a:r>
            <a:r>
              <a:rPr lang="en-US" b="1" u="sng" dirty="0">
                <a:latin typeface="Comic Sans MS"/>
                <a:ea typeface="Times New Roman"/>
                <a:cs typeface="Times New Roman"/>
              </a:rPr>
              <a:t>&gt;</a:t>
            </a:r>
            <a:r>
              <a:rPr lang="en-US" b="1" dirty="0">
                <a:latin typeface="Comic Sans MS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5</a:t>
            </a:r>
            <a:r>
              <a:rPr lang="en-US" b="1" dirty="0">
                <a:latin typeface="Comic Sans MS"/>
                <a:ea typeface="Times New Roman"/>
                <a:cs typeface="Times New Roman"/>
              </a:rPr>
              <a:t> </a:t>
            </a:r>
            <a:endParaRPr lang="en-US" b="1" dirty="0">
              <a:latin typeface="Comic Sans MS"/>
              <a:ea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5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77542"/>
            <a:ext cx="86106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14" y="2926589"/>
            <a:ext cx="867727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47800" y="990600"/>
            <a:ext cx="678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en-US" b="1" dirty="0">
                <a:solidFill>
                  <a:srgbClr val="00B050"/>
                </a:solidFill>
                <a:latin typeface="Comic Sans MS"/>
                <a:ea typeface="Times New Roman"/>
              </a:rPr>
              <a:t>SRS --- The problem states…</a:t>
            </a:r>
            <a:endParaRPr lang="en-US" b="1" dirty="0">
              <a:latin typeface="Times New Roman"/>
              <a:ea typeface="Times New Roman"/>
            </a:endParaRPr>
          </a:p>
          <a:p>
            <a:pPr indent="457200"/>
            <a:r>
              <a:rPr lang="en-US" b="1" dirty="0">
                <a:latin typeface="Comic Sans MS"/>
                <a:ea typeface="Times New Roman"/>
              </a:rPr>
              <a:t> </a:t>
            </a:r>
          </a:p>
          <a:p>
            <a:pPr indent="457200"/>
            <a:endParaRPr lang="en-US" b="1" dirty="0">
              <a:solidFill>
                <a:srgbClr val="0000FF"/>
              </a:solidFill>
              <a:latin typeface="Comic Sans MS"/>
              <a:ea typeface="Times New Roman"/>
            </a:endParaRPr>
          </a:p>
          <a:p>
            <a:pPr indent="457200"/>
            <a:r>
              <a:rPr lang="en-US" b="1" dirty="0">
                <a:solidFill>
                  <a:srgbClr val="0000FF"/>
                </a:solidFill>
                <a:latin typeface="Comic Sans MS"/>
                <a:ea typeface="Times New Roman"/>
              </a:rPr>
              <a:t>all</a:t>
            </a:r>
            <a:r>
              <a:rPr lang="en-US" b="1" dirty="0">
                <a:latin typeface="Comic Sans MS"/>
                <a:ea typeface="Times New Roman"/>
              </a:rPr>
              <a:t> </a:t>
            </a:r>
            <a:r>
              <a:rPr lang="en-US" b="1" dirty="0" err="1">
                <a:solidFill>
                  <a:srgbClr val="0033CC"/>
                </a:solidFill>
                <a:latin typeface="Comic Sans MS"/>
                <a:ea typeface="Times New Roman"/>
              </a:rPr>
              <a:t>exp</a:t>
            </a:r>
            <a:r>
              <a:rPr lang="en-US" b="1" dirty="0">
                <a:solidFill>
                  <a:srgbClr val="0033CC"/>
                </a:solidFill>
                <a:latin typeface="Comic Sans MS"/>
                <a:ea typeface="Times New Roman"/>
              </a:rPr>
              <a:t> counts</a:t>
            </a:r>
            <a:r>
              <a:rPr lang="en-US" b="1" dirty="0">
                <a:latin typeface="Comic Sans MS"/>
                <a:ea typeface="Times New Roman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mic Sans MS"/>
                <a:ea typeface="Times New Roman"/>
              </a:rPr>
              <a:t>must be </a:t>
            </a:r>
            <a:r>
              <a:rPr lang="en-US" b="1" u="sng" dirty="0">
                <a:latin typeface="Comic Sans MS"/>
                <a:ea typeface="Times New Roman"/>
              </a:rPr>
              <a:t>&gt;</a:t>
            </a:r>
            <a:r>
              <a:rPr lang="en-US" b="1" dirty="0">
                <a:latin typeface="Comic Sans MS"/>
                <a:ea typeface="Times New Roman"/>
              </a:rPr>
              <a:t> </a:t>
            </a:r>
            <a:r>
              <a:rPr lang="en-US" b="1" dirty="0">
                <a:solidFill>
                  <a:srgbClr val="0033CC"/>
                </a:solidFill>
                <a:latin typeface="Comic Sans MS"/>
                <a:ea typeface="Times New Roman"/>
              </a:rPr>
              <a:t>1</a:t>
            </a:r>
            <a:r>
              <a:rPr lang="en-US" b="1" dirty="0">
                <a:latin typeface="Comic Sans MS"/>
                <a:ea typeface="Times New Roman"/>
              </a:rPr>
              <a:t>         </a:t>
            </a:r>
            <a:endParaRPr lang="en-US" b="1" dirty="0">
              <a:latin typeface="Times New Roman"/>
              <a:ea typeface="Times New Roman"/>
            </a:endParaRPr>
          </a:p>
          <a:p>
            <a:r>
              <a:rPr lang="en-US" b="1" dirty="0">
                <a:latin typeface="Comic Sans MS"/>
                <a:ea typeface="Times New Roman"/>
                <a:cs typeface="Times New Roman"/>
              </a:rPr>
              <a:t>    </a:t>
            </a:r>
            <a:r>
              <a:rPr lang="en-US" b="1" dirty="0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80% of </a:t>
            </a:r>
            <a:r>
              <a:rPr lang="en-US" b="1" dirty="0" err="1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exp</a:t>
            </a:r>
            <a:r>
              <a:rPr lang="en-US" b="1" dirty="0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 counts values in cells must be  </a:t>
            </a:r>
            <a:r>
              <a:rPr lang="en-US" b="1" u="sng" dirty="0">
                <a:latin typeface="Comic Sans MS"/>
                <a:ea typeface="Times New Roman"/>
                <a:cs typeface="Times New Roman"/>
              </a:rPr>
              <a:t>&gt;</a:t>
            </a:r>
            <a:r>
              <a:rPr lang="en-US" b="1" dirty="0">
                <a:latin typeface="Comic Sans MS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5</a:t>
            </a:r>
            <a:r>
              <a:rPr lang="en-US" b="1" dirty="0">
                <a:latin typeface="Comic Sans MS"/>
                <a:ea typeface="Times New Roman"/>
                <a:cs typeface="Times New Roman"/>
              </a:rPr>
              <a:t> </a:t>
            </a:r>
            <a:endParaRPr lang="en-US" b="1" dirty="0">
              <a:latin typeface="Comic Sans MS"/>
              <a:ea typeface="Times New Roman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57600" y="3518715"/>
            <a:ext cx="5219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40                                    204                   </a:t>
            </a:r>
            <a:r>
              <a:rPr lang="en-US" sz="2400" b="1" dirty="0">
                <a:solidFill>
                  <a:srgbClr val="CC0099"/>
                </a:solidFill>
              </a:rPr>
              <a:t>244</a:t>
            </a:r>
            <a:r>
              <a:rPr lang="en-US" sz="2400" dirty="0">
                <a:solidFill>
                  <a:srgbClr val="0000FF"/>
                </a:solidFill>
              </a:rPr>
              <a:t>  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57600" y="4307235"/>
            <a:ext cx="5219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74                                    170                  </a:t>
            </a:r>
            <a:r>
              <a:rPr lang="en-US" sz="2400" b="1" dirty="0">
                <a:solidFill>
                  <a:srgbClr val="CC0099"/>
                </a:solidFill>
              </a:rPr>
              <a:t> 244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57598" y="5721744"/>
            <a:ext cx="5317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25                                     135                   </a:t>
            </a:r>
            <a:r>
              <a:rPr lang="en-US" sz="2400" b="1" dirty="0">
                <a:solidFill>
                  <a:srgbClr val="CC0099"/>
                </a:solidFill>
              </a:rPr>
              <a:t>160</a:t>
            </a:r>
            <a:r>
              <a:rPr lang="en-US" sz="2400" dirty="0">
                <a:solidFill>
                  <a:srgbClr val="0000FF"/>
                </a:solidFill>
              </a:rPr>
              <a:t>     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57599" y="5095755"/>
            <a:ext cx="5317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87                                    158                    </a:t>
            </a:r>
            <a:r>
              <a:rPr lang="en-US" sz="2400" b="1" dirty="0">
                <a:solidFill>
                  <a:srgbClr val="CC0099"/>
                </a:solidFill>
              </a:rPr>
              <a:t>245</a:t>
            </a:r>
            <a:r>
              <a:rPr lang="en-US" sz="2400" dirty="0">
                <a:solidFill>
                  <a:srgbClr val="0000FF"/>
                </a:solidFill>
              </a:rPr>
              <a:t>      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57598" y="6396335"/>
            <a:ext cx="5317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8000"/>
                </a:solidFill>
              </a:rPr>
              <a:t>226                                  667                  </a:t>
            </a:r>
            <a:r>
              <a:rPr lang="en-US" sz="2400" b="1" dirty="0">
                <a:solidFill>
                  <a:srgbClr val="FF0000"/>
                </a:solidFill>
              </a:rPr>
              <a:t>893</a:t>
            </a:r>
            <a:r>
              <a:rPr lang="en-US" sz="2400" dirty="0">
                <a:solidFill>
                  <a:srgbClr val="FF0000"/>
                </a:solidFill>
              </a:rPr>
              <a:t>     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914" y="77542"/>
            <a:ext cx="6858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97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77542"/>
            <a:ext cx="86106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14" y="2926589"/>
            <a:ext cx="8677275" cy="332422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2" name="TextBox 1"/>
          <p:cNvSpPr txBox="1"/>
          <p:nvPr/>
        </p:nvSpPr>
        <p:spPr>
          <a:xfrm>
            <a:off x="1143000" y="960292"/>
            <a:ext cx="678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en-US" b="1" dirty="0">
                <a:solidFill>
                  <a:srgbClr val="00B050"/>
                </a:solidFill>
                <a:latin typeface="Comic Sans MS"/>
                <a:ea typeface="Times New Roman"/>
              </a:rPr>
              <a:t>SRS</a:t>
            </a:r>
            <a:endParaRPr lang="en-US" b="1" dirty="0">
              <a:latin typeface="Times New Roman"/>
              <a:ea typeface="Times New Roman"/>
            </a:endParaRPr>
          </a:p>
          <a:p>
            <a:pPr indent="457200"/>
            <a:r>
              <a:rPr lang="en-US" b="1" dirty="0">
                <a:latin typeface="Comic Sans MS"/>
                <a:ea typeface="Times New Roman"/>
              </a:rPr>
              <a:t> </a:t>
            </a:r>
          </a:p>
          <a:p>
            <a:pPr indent="457200"/>
            <a:endParaRPr lang="en-US" b="1" dirty="0">
              <a:solidFill>
                <a:srgbClr val="0000FF"/>
              </a:solidFill>
              <a:latin typeface="Comic Sans MS"/>
              <a:ea typeface="Times New Roman"/>
            </a:endParaRPr>
          </a:p>
          <a:p>
            <a:pPr indent="457200"/>
            <a:r>
              <a:rPr lang="en-US" b="1" dirty="0">
                <a:solidFill>
                  <a:srgbClr val="0000FF"/>
                </a:solidFill>
                <a:latin typeface="Comic Sans MS"/>
                <a:ea typeface="Times New Roman"/>
              </a:rPr>
              <a:t>all</a:t>
            </a:r>
            <a:r>
              <a:rPr lang="en-US" b="1" dirty="0">
                <a:latin typeface="Comic Sans MS"/>
                <a:ea typeface="Times New Roman"/>
              </a:rPr>
              <a:t> </a:t>
            </a:r>
            <a:r>
              <a:rPr lang="en-US" b="1" dirty="0">
                <a:solidFill>
                  <a:srgbClr val="0033CC"/>
                </a:solidFill>
                <a:latin typeface="Comic Sans MS"/>
                <a:ea typeface="Times New Roman"/>
              </a:rPr>
              <a:t>expected counts</a:t>
            </a:r>
            <a:r>
              <a:rPr lang="en-US" b="1" dirty="0">
                <a:latin typeface="Comic Sans MS"/>
                <a:ea typeface="Times New Roman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mic Sans MS"/>
                <a:ea typeface="Times New Roman"/>
              </a:rPr>
              <a:t>must be </a:t>
            </a:r>
            <a:r>
              <a:rPr lang="en-US" b="1" u="sng" dirty="0">
                <a:latin typeface="Comic Sans MS"/>
                <a:ea typeface="Times New Roman"/>
              </a:rPr>
              <a:t>&gt;</a:t>
            </a:r>
            <a:r>
              <a:rPr lang="en-US" b="1" dirty="0">
                <a:latin typeface="Comic Sans MS"/>
                <a:ea typeface="Times New Roman"/>
              </a:rPr>
              <a:t> </a:t>
            </a:r>
            <a:r>
              <a:rPr lang="en-US" b="1" dirty="0">
                <a:solidFill>
                  <a:srgbClr val="0033CC"/>
                </a:solidFill>
                <a:latin typeface="Comic Sans MS"/>
                <a:ea typeface="Times New Roman"/>
              </a:rPr>
              <a:t>1</a:t>
            </a:r>
            <a:r>
              <a:rPr lang="en-US" b="1" dirty="0">
                <a:latin typeface="Comic Sans MS"/>
                <a:ea typeface="Times New Roman"/>
              </a:rPr>
              <a:t>         </a:t>
            </a:r>
            <a:endParaRPr lang="en-US" b="1" dirty="0">
              <a:latin typeface="Times New Roman"/>
              <a:ea typeface="Times New Roman"/>
            </a:endParaRPr>
          </a:p>
          <a:p>
            <a:r>
              <a:rPr lang="en-US" b="1" dirty="0">
                <a:latin typeface="Comic Sans MS"/>
                <a:ea typeface="Times New Roman"/>
                <a:cs typeface="Times New Roman"/>
              </a:rPr>
              <a:t>    </a:t>
            </a:r>
            <a:r>
              <a:rPr lang="en-US" b="1" dirty="0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80% of </a:t>
            </a:r>
            <a:r>
              <a:rPr lang="en-US" b="1" dirty="0" err="1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exp</a:t>
            </a:r>
            <a:r>
              <a:rPr lang="en-US" b="1" dirty="0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 counts values in cells must be  </a:t>
            </a:r>
            <a:r>
              <a:rPr lang="en-US" b="1" u="sng" dirty="0">
                <a:latin typeface="Comic Sans MS"/>
                <a:ea typeface="Times New Roman"/>
                <a:cs typeface="Times New Roman"/>
              </a:rPr>
              <a:t>&gt;</a:t>
            </a:r>
            <a:r>
              <a:rPr lang="en-US" b="1" dirty="0">
                <a:latin typeface="Comic Sans MS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5</a:t>
            </a:r>
            <a:r>
              <a:rPr lang="en-US" b="1" dirty="0">
                <a:latin typeface="Comic Sans MS"/>
                <a:ea typeface="Times New Roman"/>
                <a:cs typeface="Times New Roman"/>
              </a:rPr>
              <a:t> </a:t>
            </a:r>
            <a:endParaRPr lang="en-US" b="1" dirty="0">
              <a:latin typeface="Comic Sans MS"/>
              <a:ea typeface="Times New Roman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57600" y="3518715"/>
            <a:ext cx="5219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40                                    204                   </a:t>
            </a:r>
            <a:r>
              <a:rPr lang="en-US" sz="2400" b="1" dirty="0">
                <a:solidFill>
                  <a:srgbClr val="CC0099"/>
                </a:solidFill>
              </a:rPr>
              <a:t>244</a:t>
            </a:r>
            <a:r>
              <a:rPr lang="en-US" sz="2400" dirty="0">
                <a:solidFill>
                  <a:srgbClr val="0000FF"/>
                </a:solidFill>
              </a:rPr>
              <a:t>  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57600" y="4307235"/>
            <a:ext cx="5317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74                                    170                  </a:t>
            </a:r>
            <a:r>
              <a:rPr lang="en-US" sz="2400" b="1" dirty="0">
                <a:solidFill>
                  <a:srgbClr val="CC0099"/>
                </a:solidFill>
              </a:rPr>
              <a:t>  244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57598" y="5676864"/>
            <a:ext cx="5317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25                                     135                    </a:t>
            </a:r>
            <a:r>
              <a:rPr lang="en-US" sz="2400" b="1" dirty="0">
                <a:solidFill>
                  <a:srgbClr val="CC0099"/>
                </a:solidFill>
              </a:rPr>
              <a:t>160</a:t>
            </a:r>
            <a:r>
              <a:rPr lang="en-US" sz="2400" dirty="0">
                <a:solidFill>
                  <a:srgbClr val="0000FF"/>
                </a:solidFill>
              </a:rPr>
              <a:t>     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57599" y="5095755"/>
            <a:ext cx="5317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87                                    158                    </a:t>
            </a:r>
            <a:r>
              <a:rPr lang="en-US" sz="2400" b="1" dirty="0">
                <a:solidFill>
                  <a:srgbClr val="CC0099"/>
                </a:solidFill>
              </a:rPr>
              <a:t>245</a:t>
            </a:r>
            <a:r>
              <a:rPr lang="en-US" sz="2400" dirty="0">
                <a:solidFill>
                  <a:srgbClr val="0000FF"/>
                </a:solidFill>
              </a:rPr>
              <a:t>      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50210" y="6322394"/>
            <a:ext cx="531759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8000"/>
                </a:solidFill>
              </a:rPr>
              <a:t>226                                  667                  </a:t>
            </a:r>
            <a:r>
              <a:rPr lang="en-US" sz="2400" b="1" dirty="0">
                <a:solidFill>
                  <a:srgbClr val="FF0000"/>
                </a:solidFill>
              </a:rPr>
              <a:t>893</a:t>
            </a:r>
            <a:r>
              <a:rPr lang="en-US" sz="2400" dirty="0">
                <a:solidFill>
                  <a:srgbClr val="FF0000"/>
                </a:solidFill>
              </a:rPr>
              <a:t>   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67200" y="3518715"/>
            <a:ext cx="12192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(</a:t>
            </a:r>
            <a:r>
              <a:rPr lang="en-US" sz="2400" dirty="0"/>
              <a:t>61.75</a:t>
            </a:r>
            <a:r>
              <a:rPr lang="en-US" sz="2800" dirty="0"/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10400" y="3476921"/>
            <a:ext cx="12192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(182.25)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29100" y="4310896"/>
            <a:ext cx="12192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(</a:t>
            </a:r>
            <a:r>
              <a:rPr lang="en-US" sz="2400" dirty="0"/>
              <a:t>61.75</a:t>
            </a:r>
            <a:r>
              <a:rPr lang="en-US" sz="2800" dirty="0"/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51826" y="4289900"/>
            <a:ext cx="1253973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(</a:t>
            </a:r>
            <a:r>
              <a:rPr lang="en-US" sz="2400" dirty="0"/>
              <a:t>182.25</a:t>
            </a:r>
            <a:r>
              <a:rPr lang="en-US" sz="2800" dirty="0"/>
              <a:t>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11713" y="5080148"/>
            <a:ext cx="817487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(</a:t>
            </a:r>
            <a:r>
              <a:rPr lang="en-US" sz="2400" dirty="0"/>
              <a:t>62</a:t>
            </a:r>
            <a:r>
              <a:rPr lang="en-US" sz="2800" dirty="0"/>
              <a:t>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21417" y="5057622"/>
            <a:ext cx="903383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(</a:t>
            </a:r>
            <a:r>
              <a:rPr lang="en-US" sz="2400" dirty="0"/>
              <a:t>183</a:t>
            </a:r>
            <a:r>
              <a:rPr lang="en-US" sz="2800" dirty="0"/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11712" y="5674948"/>
            <a:ext cx="1122288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(</a:t>
            </a:r>
            <a:r>
              <a:rPr lang="en-US" sz="2400" dirty="0"/>
              <a:t>40.49</a:t>
            </a:r>
            <a:r>
              <a:rPr lang="en-US" sz="2800" dirty="0"/>
              <a:t>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096294" y="5646168"/>
            <a:ext cx="1285705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(</a:t>
            </a:r>
            <a:r>
              <a:rPr lang="en-US" sz="2400" dirty="0"/>
              <a:t>119.51</a:t>
            </a:r>
            <a:r>
              <a:rPr lang="en-US" sz="2800" dirty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78450" y="1640822"/>
            <a:ext cx="172265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Conditions met, see table.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914" y="77542"/>
            <a:ext cx="685800" cy="409575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F39731B3-5FD5-4A21-BD81-FB9489EFA591}"/>
              </a:ext>
            </a:extLst>
          </p:cNvPr>
          <p:cNvSpPr/>
          <p:nvPr/>
        </p:nvSpPr>
        <p:spPr>
          <a:xfrm>
            <a:off x="321603" y="1027205"/>
            <a:ext cx="8827477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3200" dirty="0">
                <a:latin typeface="Comic Sans MS"/>
                <a:ea typeface="Times New Roman"/>
              </a:rPr>
              <a:t>Calculate the </a:t>
            </a:r>
            <a:r>
              <a:rPr lang="en-US" sz="3200" dirty="0">
                <a:solidFill>
                  <a:srgbClr val="FF0000"/>
                </a:solidFill>
                <a:latin typeface="Comic Sans MS"/>
                <a:ea typeface="Times New Roman"/>
              </a:rPr>
              <a:t>expected frequencies </a:t>
            </a:r>
            <a:r>
              <a:rPr lang="en-US" sz="3200" dirty="0">
                <a:latin typeface="Comic Sans MS"/>
                <a:ea typeface="Times New Roman"/>
              </a:rPr>
              <a:t>for each cell using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rgbClr val="7030A0"/>
                </a:solidFill>
                <a:latin typeface="Comic Sans MS"/>
                <a:ea typeface="Times New Roman"/>
              </a:rPr>
              <a:t>    [(row total)(column total)]/grand total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F04D604-9B1E-4BA9-BAD6-A73A2BDC0352}"/>
              </a:ext>
            </a:extLst>
          </p:cNvPr>
          <p:cNvSpPr txBox="1"/>
          <p:nvPr/>
        </p:nvSpPr>
        <p:spPr>
          <a:xfrm>
            <a:off x="312420" y="3462683"/>
            <a:ext cx="366522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[(</a:t>
            </a:r>
            <a:r>
              <a:rPr lang="en-US" sz="2800" b="1" dirty="0">
                <a:solidFill>
                  <a:srgbClr val="008000"/>
                </a:solidFill>
              </a:rPr>
              <a:t>226</a:t>
            </a:r>
            <a:r>
              <a:rPr lang="en-US" sz="2800" dirty="0"/>
              <a:t>)(</a:t>
            </a:r>
            <a:r>
              <a:rPr lang="en-US" sz="2800" b="1" dirty="0">
                <a:solidFill>
                  <a:srgbClr val="CC0066"/>
                </a:solidFill>
              </a:rPr>
              <a:t>244</a:t>
            </a:r>
            <a:r>
              <a:rPr lang="en-US" sz="2800" dirty="0"/>
              <a:t>)]/</a:t>
            </a:r>
            <a:r>
              <a:rPr lang="en-US" sz="2800" b="1" dirty="0">
                <a:solidFill>
                  <a:srgbClr val="FF0000"/>
                </a:solidFill>
              </a:rPr>
              <a:t>893</a:t>
            </a:r>
            <a:r>
              <a:rPr lang="en-US" sz="2800" dirty="0"/>
              <a:t> = </a:t>
            </a:r>
            <a:r>
              <a:rPr lang="en-US" sz="2400" b="1" dirty="0"/>
              <a:t>61.75</a:t>
            </a:r>
            <a:endParaRPr lang="en-US" sz="2800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723130E-A9A9-4E5A-B511-D7DC7A61909B}"/>
              </a:ext>
            </a:extLst>
          </p:cNvPr>
          <p:cNvSpPr txBox="1"/>
          <p:nvPr/>
        </p:nvSpPr>
        <p:spPr>
          <a:xfrm>
            <a:off x="2615748" y="3463641"/>
            <a:ext cx="3912503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[(</a:t>
            </a:r>
            <a:r>
              <a:rPr lang="en-US" sz="2800" b="1" dirty="0">
                <a:solidFill>
                  <a:srgbClr val="008000"/>
                </a:solidFill>
              </a:rPr>
              <a:t>667</a:t>
            </a:r>
            <a:r>
              <a:rPr lang="en-US" sz="2800" dirty="0"/>
              <a:t>)(</a:t>
            </a:r>
            <a:r>
              <a:rPr lang="en-US" sz="2800" b="1" dirty="0">
                <a:solidFill>
                  <a:srgbClr val="CC0066"/>
                </a:solidFill>
              </a:rPr>
              <a:t>244</a:t>
            </a:r>
            <a:r>
              <a:rPr lang="en-US" sz="2800" dirty="0"/>
              <a:t>)]/</a:t>
            </a:r>
            <a:r>
              <a:rPr lang="en-US" sz="2800" b="1" dirty="0">
                <a:solidFill>
                  <a:srgbClr val="FF0000"/>
                </a:solidFill>
              </a:rPr>
              <a:t>893</a:t>
            </a:r>
            <a:r>
              <a:rPr lang="en-US" sz="2800" dirty="0"/>
              <a:t> = </a:t>
            </a:r>
            <a:r>
              <a:rPr lang="en-US" sz="2400" b="1" dirty="0"/>
              <a:t>182.25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8473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5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2644</TotalTime>
  <Words>687</Words>
  <Application>Microsoft Office PowerPoint</Application>
  <PresentationFormat>On-screen Show (4:3)</PresentationFormat>
  <Paragraphs>93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Aharoni</vt:lpstr>
      <vt:lpstr>Arial</vt:lpstr>
      <vt:lpstr>Calibri</vt:lpstr>
      <vt:lpstr>Cambria</vt:lpstr>
      <vt:lpstr>Comic Sans MS</vt:lpstr>
      <vt:lpstr>Komika Axis</vt:lpstr>
      <vt:lpstr>Symbol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odillon@dsfw.boe.oconee</cp:lastModifiedBy>
  <cp:revision>186</cp:revision>
  <dcterms:created xsi:type="dcterms:W3CDTF">2014-04-18T00:45:13Z</dcterms:created>
  <dcterms:modified xsi:type="dcterms:W3CDTF">2020-03-24T01:33:42Z</dcterms:modified>
</cp:coreProperties>
</file>