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72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FF99FF"/>
    <a:srgbClr val="008000"/>
    <a:srgbClr val="FF3399"/>
    <a:srgbClr val="CC0099"/>
    <a:srgbClr val="0066FF"/>
    <a:srgbClr val="CC0066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8823-7BDA-4F34-856A-8305F27EBFF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130B15-C563-4D43-A176-879FF88E0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4" y="2667000"/>
            <a:ext cx="8637272" cy="33998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0E8312-F849-4976-AEE6-5BEDB4D5961F}"/>
              </a:ext>
            </a:extLst>
          </p:cNvPr>
          <p:cNvSpPr txBox="1"/>
          <p:nvPr/>
        </p:nvSpPr>
        <p:spPr>
          <a:xfrm>
            <a:off x="838200" y="6096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70 Fri Mar 20</a:t>
            </a:r>
          </a:p>
          <a:p>
            <a:pPr algn="ctr"/>
            <a:r>
              <a:rPr lang="en-US" sz="3600" dirty="0">
                <a:solidFill>
                  <a:srgbClr val="0000FF"/>
                </a:solidFill>
              </a:rPr>
              <a:t>Complete notes on Ch 14.1 Chi-</a:t>
            </a:r>
            <a:r>
              <a:rPr lang="en-US" sz="3600" dirty="0" err="1">
                <a:solidFill>
                  <a:srgbClr val="0000FF"/>
                </a:solidFill>
              </a:rPr>
              <a:t>Sq</a:t>
            </a:r>
            <a:r>
              <a:rPr lang="en-US" sz="3600" dirty="0">
                <a:solidFill>
                  <a:srgbClr val="0000FF"/>
                </a:solidFill>
              </a:rPr>
              <a:t> Goodness of Fit</a:t>
            </a:r>
          </a:p>
          <a:p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431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21116"/>
            <a:ext cx="35052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State: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mic Sans MS"/>
                <a:ea typeface="Times New Roman"/>
              </a:rPr>
              <a:t>Hypotheses</a:t>
            </a:r>
            <a:r>
              <a:rPr lang="en-US" sz="2800" b="1" dirty="0">
                <a:latin typeface="Comic Sans MS"/>
                <a:ea typeface="Times New Roman"/>
              </a:rPr>
              <a:t>:</a:t>
            </a:r>
            <a:endParaRPr lang="en-US" sz="2800" b="1" dirty="0">
              <a:latin typeface="Times New Roman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   </a:t>
            </a: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where </a:t>
            </a:r>
            <a:endParaRPr lang="en-US" sz="3200" b="1" dirty="0">
              <a:latin typeface="Comic Sans MS"/>
              <a:ea typeface="Times New Roman"/>
            </a:endParaRPr>
          </a:p>
          <a:p>
            <a:endParaRPr lang="en-US" sz="3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1962" y="4956787"/>
            <a:ext cx="6477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br</a:t>
            </a:r>
            <a:r>
              <a:rPr lang="en-US" b="1" dirty="0">
                <a:solidFill>
                  <a:srgbClr val="FF0000"/>
                </a:solidFill>
              </a:rPr>
              <a:t> = the true proportion of brown M &amp; M’s in a bag of M&amp;M’s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y</a:t>
            </a:r>
            <a:r>
              <a:rPr lang="en-US" b="1" dirty="0">
                <a:solidFill>
                  <a:srgbClr val="FF0000"/>
                </a:solidFill>
              </a:rPr>
              <a:t> = the true proportion of yellow M &amp; M’s in a bag of M&amp;M’s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 = the true proportion of red M &amp; M’s in a bag of M&amp;M’s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or</a:t>
            </a:r>
            <a:r>
              <a:rPr lang="en-US" b="1" dirty="0">
                <a:solidFill>
                  <a:srgbClr val="FF0000"/>
                </a:solidFill>
              </a:rPr>
              <a:t> = the true proportion of orange M &amp; M’s in a bag of M&amp;M’s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g</a:t>
            </a:r>
            <a:r>
              <a:rPr lang="en-US" b="1" dirty="0">
                <a:solidFill>
                  <a:srgbClr val="FF0000"/>
                </a:solidFill>
              </a:rPr>
              <a:t> = the true proportion of green M &amp; M’s in a bag of M&amp;M’s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bl</a:t>
            </a:r>
            <a:r>
              <a:rPr lang="en-US" b="1" dirty="0">
                <a:solidFill>
                  <a:srgbClr val="FF0000"/>
                </a:solidFill>
              </a:rPr>
              <a:t> = the true proportion of blue M &amp; M’s in a bag of M&amp;M’s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271814"/>
              </p:ext>
            </p:extLst>
          </p:nvPr>
        </p:nvGraphicFramePr>
        <p:xfrm>
          <a:off x="2398977" y="154752"/>
          <a:ext cx="6411912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3" imgW="2641320" imgH="711000" progId="Equation.DSMT4">
                  <p:embed/>
                </p:oleObj>
              </mc:Choice>
              <mc:Fallback>
                <p:oleObj name="Equation" r:id="rId3" imgW="264132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977" y="154752"/>
                        <a:ext cx="6411912" cy="1720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446" y="1875602"/>
            <a:ext cx="8466513" cy="257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4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21116"/>
            <a:ext cx="3505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Plan</a:t>
            </a:r>
            <a:r>
              <a:rPr lang="en-US" sz="2800" b="1" dirty="0">
                <a:effectLst/>
                <a:latin typeface="Comic Sans MS"/>
                <a:ea typeface="Times New Roman"/>
              </a:rPr>
              <a:t>:</a:t>
            </a:r>
            <a:endParaRPr lang="en-US" sz="2800" b="1" dirty="0">
              <a:effectLst/>
              <a:latin typeface="Times New Roman"/>
              <a:ea typeface="Times New Roman"/>
            </a:endParaRPr>
          </a:p>
          <a:p>
            <a:endParaRPr lang="en-US" sz="2800" b="1" dirty="0">
              <a:effectLst/>
              <a:latin typeface="Times New Roman"/>
              <a:ea typeface="Times New Roman"/>
            </a:endParaRPr>
          </a:p>
          <a:p>
            <a:r>
              <a:rPr lang="en-US" sz="2800" b="1" dirty="0">
                <a:effectLst/>
                <a:latin typeface="Times New Roman"/>
                <a:ea typeface="Times New Roman"/>
              </a:rPr>
              <a:t> </a:t>
            </a:r>
            <a:r>
              <a:rPr lang="en-US" sz="2800" b="1" dirty="0">
                <a:solidFill>
                  <a:srgbClr val="CC6600"/>
                </a:solidFill>
                <a:effectLst/>
                <a:latin typeface="Comic Sans MS"/>
                <a:ea typeface="Times New Roman"/>
              </a:rPr>
              <a:t>Conditions</a:t>
            </a:r>
            <a:r>
              <a:rPr lang="en-US" sz="2800" b="1" dirty="0">
                <a:effectLst/>
                <a:latin typeface="Comic Sans MS"/>
                <a:ea typeface="Times New Roman"/>
              </a:rPr>
              <a:t>:</a:t>
            </a:r>
          </a:p>
          <a:p>
            <a:endParaRPr lang="en-US" sz="3200" b="1" dirty="0">
              <a:latin typeface="Comic Sans MS"/>
              <a:ea typeface="Times New Roman"/>
            </a:endParaRPr>
          </a:p>
          <a:p>
            <a:endParaRPr lang="en-US" sz="3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5850" y="1468513"/>
            <a:ext cx="5143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400" b="1" dirty="0">
                <a:latin typeface="Comic Sans MS"/>
                <a:ea typeface="Times New Roman"/>
              </a:rPr>
              <a:t>1.  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SRS</a:t>
            </a:r>
            <a:endParaRPr lang="en-US" sz="2400" b="1" dirty="0">
              <a:latin typeface="Times New Roman"/>
              <a:ea typeface="Times New Roman"/>
            </a:endParaRPr>
          </a:p>
          <a:p>
            <a:pPr indent="457200"/>
            <a:r>
              <a:rPr lang="en-US" sz="2400" b="1" dirty="0">
                <a:latin typeface="Comic Sans MS"/>
                <a:ea typeface="Times New Roman"/>
              </a:rPr>
              <a:t>2.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exp counts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u="sng" dirty="0">
                <a:latin typeface="Comic Sans MS"/>
                <a:ea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sz="2400" b="1" dirty="0">
                <a:latin typeface="Comic Sans MS"/>
                <a:ea typeface="Times New Roman"/>
              </a:rPr>
              <a:t>         </a:t>
            </a:r>
            <a:endParaRPr lang="en-US" sz="2400" b="1" dirty="0">
              <a:latin typeface="Times New Roman"/>
              <a:ea typeface="Times New Roman"/>
            </a:endParaRPr>
          </a:p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80% of exp counts </a:t>
            </a:r>
            <a:r>
              <a:rPr lang="en-US" sz="2400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b="1" dirty="0">
              <a:latin typeface="Comic Sans MS"/>
              <a:ea typeface="Times New Roman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61690"/>
              </p:ext>
            </p:extLst>
          </p:nvPr>
        </p:nvGraphicFramePr>
        <p:xfrm>
          <a:off x="1905000" y="19280"/>
          <a:ext cx="4656667" cy="55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917360" imgH="228600" progId="Equation.3">
                  <p:embed/>
                </p:oleObj>
              </mc:Choice>
              <mc:Fallback>
                <p:oleObj name="Equation" r:id="rId3" imgW="1917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9280"/>
                        <a:ext cx="4656667" cy="555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67400" y="1468513"/>
            <a:ext cx="2929467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Create table then come back to #2 and verify!</a:t>
            </a:r>
          </a:p>
        </p:txBody>
      </p:sp>
    </p:spTree>
    <p:extLst>
      <p:ext uri="{BB962C8B-B14F-4D97-AF65-F5344CB8AC3E}">
        <p14:creationId xmlns:p14="http://schemas.microsoft.com/office/powerpoint/2010/main" val="330349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3993" y="6162969"/>
            <a:ext cx="2005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Conclusion:</a:t>
            </a:r>
            <a:endParaRPr lang="en-US" sz="28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65" y="3967427"/>
            <a:ext cx="7930866" cy="1830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381000"/>
            <a:ext cx="88677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4022477"/>
            <a:ext cx="523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solidFill>
                  <a:srgbClr val="0066FF"/>
                </a:solidFill>
              </a:rPr>
              <a:t>df</a:t>
            </a:r>
            <a:r>
              <a:rPr lang="en-US" sz="3200" b="1" dirty="0">
                <a:solidFill>
                  <a:srgbClr val="0066FF"/>
                </a:solidFill>
              </a:rPr>
              <a:t> = ______       </a:t>
            </a:r>
            <a:r>
              <a:rPr lang="en-US" sz="3200" b="1" dirty="0">
                <a:solidFill>
                  <a:srgbClr val="0066FF"/>
                </a:solidFill>
                <a:sym typeface="Symbol"/>
              </a:rPr>
              <a:t></a:t>
            </a:r>
            <a:r>
              <a:rPr lang="en-US" sz="3200" b="1" dirty="0">
                <a:solidFill>
                  <a:srgbClr val="0066FF"/>
                </a:solidFill>
              </a:rPr>
              <a:t> = 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3993" y="3081243"/>
            <a:ext cx="74456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ONCE TABLE IS COMPLETED, YOU CAN GO BACK AND VERIFY CONDITION #2.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720" y="4022477"/>
            <a:ext cx="891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Do:</a:t>
            </a: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84" y="5115525"/>
            <a:ext cx="2207260" cy="147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0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491" y="76200"/>
            <a:ext cx="8686800" cy="169277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Chi-Square Activity #2: </a:t>
            </a:r>
            <a:endParaRPr lang="en-US" sz="32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3200" b="1" dirty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Follow the template to run this </a:t>
            </a:r>
            <a:r>
              <a:rPr lang="en-US" sz="4000" dirty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</a:t>
            </a:r>
            <a:r>
              <a:rPr lang="en-US" sz="4000" baseline="30000" dirty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4000" dirty="0">
                <a:solidFill>
                  <a:srgbClr val="FF3399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b="1" dirty="0">
                <a:solidFill>
                  <a:srgbClr val="0033CC"/>
                </a:solidFill>
                <a:effectLst/>
                <a:latin typeface="Comic Sans MS"/>
                <a:ea typeface="Times New Roman"/>
                <a:cs typeface="Times New Roman"/>
              </a:rPr>
              <a:t>GOF Problem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95422" y="1921371"/>
            <a:ext cx="8680938" cy="323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The Skittles company claims the colors in a bag of original Skittles follows the following distribution…</a:t>
            </a:r>
            <a:endParaRPr lang="en-US" sz="36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Red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   20%		</a:t>
            </a:r>
            <a:r>
              <a:rPr lang="en-US" sz="3600" dirty="0">
                <a:solidFill>
                  <a:srgbClr val="E36C0A"/>
                </a:solidFill>
                <a:effectLst/>
                <a:latin typeface="Comic Sans MS"/>
                <a:ea typeface="Times New Roman"/>
              </a:rPr>
              <a:t>Orange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20%</a:t>
            </a:r>
            <a:endParaRPr lang="en-US" sz="3600" dirty="0">
              <a:latin typeface="Comic Sans MS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Comic Sans MS"/>
                <a:ea typeface="Times New Roman"/>
              </a:rPr>
              <a:t>Yellow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20%</a:t>
            </a:r>
            <a:r>
              <a:rPr lang="en-US" sz="3600" dirty="0">
                <a:latin typeface="Times New Roman"/>
                <a:ea typeface="Times New Roman"/>
              </a:rPr>
              <a:t>		</a:t>
            </a:r>
            <a:r>
              <a:rPr lang="en-US" sz="36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Green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20%</a:t>
            </a:r>
            <a:endParaRPr lang="en-US" sz="3600" dirty="0">
              <a:latin typeface="Comic Sans MS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Purple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20%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" y="5276671"/>
            <a:ext cx="88392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your bag of Skittles to determine if you support their claim.</a:t>
            </a:r>
          </a:p>
        </p:txBody>
      </p:sp>
    </p:spTree>
    <p:extLst>
      <p:ext uri="{BB962C8B-B14F-4D97-AF65-F5344CB8AC3E}">
        <p14:creationId xmlns:p14="http://schemas.microsoft.com/office/powerpoint/2010/main" val="185679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461" y="199713"/>
            <a:ext cx="4572000" cy="74174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State:</a:t>
            </a:r>
          </a:p>
          <a:p>
            <a:r>
              <a:rPr lang="en-US" sz="2800" b="1" dirty="0">
                <a:solidFill>
                  <a:srgbClr val="FF3399"/>
                </a:solidFill>
                <a:latin typeface="Comic Sans MS"/>
                <a:ea typeface="Times New Roman"/>
              </a:rPr>
              <a:t>Hypotheses</a:t>
            </a:r>
            <a:r>
              <a:rPr lang="en-US" sz="2800" b="1" dirty="0">
                <a:latin typeface="Comic Sans MS"/>
                <a:ea typeface="Times New Roman"/>
              </a:rPr>
              <a:t>:</a:t>
            </a: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   </a:t>
            </a: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endParaRPr lang="en-US" sz="2800" b="1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where</a:t>
            </a:r>
            <a:r>
              <a:rPr lang="en-US" sz="2800" b="1" dirty="0">
                <a:effectLst/>
                <a:latin typeface="Comic Sans MS"/>
                <a:ea typeface="Times New Roman"/>
              </a:rPr>
              <a:t>:</a:t>
            </a:r>
          </a:p>
          <a:p>
            <a:endParaRPr lang="en-US" sz="2800" b="1" dirty="0">
              <a:effectLst/>
              <a:latin typeface="Times New Roman"/>
              <a:ea typeface="Times New Roman"/>
            </a:endParaRPr>
          </a:p>
          <a:p>
            <a:r>
              <a:rPr lang="en-US" sz="2800" b="1" dirty="0">
                <a:effectLst/>
                <a:latin typeface="Comic Sans MS"/>
                <a:ea typeface="Times New Roman"/>
              </a:rPr>
              <a:t> </a:t>
            </a:r>
            <a:endParaRPr lang="en-US" sz="2800" b="1" dirty="0">
              <a:effectLst/>
              <a:latin typeface="Times New Roman"/>
              <a:ea typeface="Times New Roman"/>
            </a:endParaRPr>
          </a:p>
          <a:p>
            <a:endParaRPr lang="en-US" sz="2800" b="1" dirty="0">
              <a:latin typeface="Comic Sans MS"/>
              <a:ea typeface="Times New Roman"/>
            </a:endParaRPr>
          </a:p>
          <a:p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029200"/>
            <a:ext cx="64770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 = the true proportion of red Skittles in a bag of Skittles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baseline="-25000" dirty="0" err="1">
                <a:solidFill>
                  <a:srgbClr val="FF0000"/>
                </a:solidFill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 = the true proportion of orange Skittles in a bag of Skittles 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y</a:t>
            </a:r>
            <a:r>
              <a:rPr lang="en-US" b="1" dirty="0">
                <a:solidFill>
                  <a:srgbClr val="FF0000"/>
                </a:solidFill>
              </a:rPr>
              <a:t> = the true proportion of yellow Skittles in a bag of Skittles 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g</a:t>
            </a:r>
            <a:r>
              <a:rPr lang="en-US" b="1" dirty="0">
                <a:solidFill>
                  <a:srgbClr val="FF0000"/>
                </a:solidFill>
              </a:rPr>
              <a:t> = the true proportion of green Skittles in a bag of Skittles 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 = the true proportion of purple Skittles in a bag of Skittles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247455"/>
              </p:ext>
            </p:extLst>
          </p:nvPr>
        </p:nvGraphicFramePr>
        <p:xfrm>
          <a:off x="2590800" y="277431"/>
          <a:ext cx="5703887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3" imgW="2349360" imgH="457200" progId="Equation.3">
                  <p:embed/>
                </p:oleObj>
              </mc:Choice>
              <mc:Fallback>
                <p:oleObj name="Equation" r:id="rId3" imgW="234936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7431"/>
                        <a:ext cx="5703887" cy="1106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567" y="1981200"/>
            <a:ext cx="8313788" cy="193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9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461" y="199713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State:</a:t>
            </a:r>
          </a:p>
          <a:p>
            <a:r>
              <a:rPr lang="en-US" sz="2800" b="1" dirty="0">
                <a:solidFill>
                  <a:srgbClr val="FF3399"/>
                </a:solidFill>
                <a:latin typeface="Comic Sans MS"/>
                <a:ea typeface="Times New Roman"/>
              </a:rPr>
              <a:t>Hypotheses</a:t>
            </a:r>
            <a:r>
              <a:rPr lang="en-US" sz="2800" b="1" dirty="0">
                <a:latin typeface="Comic Sans MS"/>
                <a:ea typeface="Times New Roman"/>
              </a:rPr>
              <a:t>:</a:t>
            </a:r>
          </a:p>
          <a:p>
            <a:endParaRPr lang="en-US" sz="2800" b="1" dirty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r>
              <a:rPr lang="en-US" sz="28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   where</a:t>
            </a:r>
            <a:r>
              <a:rPr lang="en-US" sz="2800" b="1" dirty="0">
                <a:effectLst/>
                <a:latin typeface="Comic Sans MS"/>
                <a:ea typeface="Times New Roman"/>
              </a:rPr>
              <a:t>:</a:t>
            </a:r>
          </a:p>
          <a:p>
            <a:endParaRPr lang="en-US" sz="2800" b="1" dirty="0">
              <a:effectLst/>
              <a:latin typeface="Times New Roman"/>
              <a:ea typeface="Times New Roman"/>
            </a:endParaRPr>
          </a:p>
          <a:p>
            <a:r>
              <a:rPr lang="en-US" sz="2800" b="1" dirty="0">
                <a:effectLst/>
                <a:latin typeface="Comic Sans MS"/>
                <a:ea typeface="Times New Roman"/>
              </a:rPr>
              <a:t> </a:t>
            </a:r>
            <a:endParaRPr lang="en-US" sz="2800" b="1" dirty="0">
              <a:effectLst/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Plan:</a:t>
            </a:r>
          </a:p>
          <a:p>
            <a:r>
              <a:rPr lang="en-US" sz="28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Inference Test</a:t>
            </a:r>
            <a:r>
              <a:rPr lang="en-US" sz="2800" b="1" dirty="0">
                <a:effectLst/>
                <a:latin typeface="Comic Sans MS"/>
                <a:ea typeface="Times New Roman"/>
              </a:rPr>
              <a:t>:       </a:t>
            </a:r>
            <a:endParaRPr lang="en-US" sz="2800" b="1" dirty="0">
              <a:effectLst/>
              <a:latin typeface="Times New Roman"/>
              <a:ea typeface="Times New Roman"/>
            </a:endParaRPr>
          </a:p>
          <a:p>
            <a:r>
              <a:rPr lang="en-US" sz="2800" b="1" dirty="0">
                <a:effectLst/>
                <a:latin typeface="Times New Roman"/>
                <a:ea typeface="Times New Roman"/>
              </a:rPr>
              <a:t> </a:t>
            </a:r>
          </a:p>
          <a:p>
            <a:r>
              <a:rPr lang="en-US" sz="2800" b="1" dirty="0">
                <a:latin typeface="Times New Roman"/>
                <a:ea typeface="Times New Roman"/>
              </a:rPr>
              <a:t>   </a:t>
            </a:r>
            <a:r>
              <a:rPr lang="en-US" sz="28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Conditions</a:t>
            </a:r>
            <a:r>
              <a:rPr lang="en-US" sz="2800" b="1" dirty="0">
                <a:effectLst/>
                <a:latin typeface="Comic Sans MS"/>
                <a:ea typeface="Times New Roman"/>
              </a:rPr>
              <a:t>:</a:t>
            </a:r>
          </a:p>
          <a:p>
            <a:endParaRPr lang="en-US" sz="2800" b="1" dirty="0">
              <a:latin typeface="Comic Sans MS"/>
              <a:ea typeface="Times New Roman"/>
            </a:endParaRPr>
          </a:p>
          <a:p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1600200"/>
            <a:ext cx="64770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 = the true proportion of red Skittles in a bag of Skittles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baseline="-25000" dirty="0" err="1">
                <a:solidFill>
                  <a:srgbClr val="FF0000"/>
                </a:solidFill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 = the true proportion of orange Skittles in a bag of Skittles 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y</a:t>
            </a:r>
            <a:r>
              <a:rPr lang="en-US" b="1" dirty="0">
                <a:solidFill>
                  <a:srgbClr val="FF0000"/>
                </a:solidFill>
              </a:rPr>
              <a:t> = the true proportion of yellow Skittles in a bag of Skittles 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g</a:t>
            </a:r>
            <a:r>
              <a:rPr lang="en-US" b="1" dirty="0">
                <a:solidFill>
                  <a:srgbClr val="FF0000"/>
                </a:solidFill>
              </a:rPr>
              <a:t> = the true proportion of green Skittles in a bag of Skittles </a:t>
            </a: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 = the true proportion of purple Skittles in a bag of Skittles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850518"/>
              </p:ext>
            </p:extLst>
          </p:nvPr>
        </p:nvGraphicFramePr>
        <p:xfrm>
          <a:off x="3114674" y="3212763"/>
          <a:ext cx="46561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1917360" imgH="228600" progId="Equation.3">
                  <p:embed/>
                </p:oleObj>
              </mc:Choice>
              <mc:Fallback>
                <p:oleObj name="Equation" r:id="rId3" imgW="1917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4" y="3212763"/>
                        <a:ext cx="4656138" cy="555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247455"/>
              </p:ext>
            </p:extLst>
          </p:nvPr>
        </p:nvGraphicFramePr>
        <p:xfrm>
          <a:off x="2590800" y="277431"/>
          <a:ext cx="5703887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2349360" imgH="457200" progId="Equation.3">
                  <p:embed/>
                </p:oleObj>
              </mc:Choice>
              <mc:Fallback>
                <p:oleObj name="Equation" r:id="rId5" imgW="2349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7431"/>
                        <a:ext cx="5703887" cy="1106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0" y="5786832"/>
            <a:ext cx="2929467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Create table then come back to #2!</a:t>
            </a:r>
          </a:p>
        </p:txBody>
      </p:sp>
      <p:sp>
        <p:nvSpPr>
          <p:cNvPr id="8" name="Rectangle 7"/>
          <p:cNvSpPr/>
          <p:nvPr/>
        </p:nvSpPr>
        <p:spPr>
          <a:xfrm>
            <a:off x="348334" y="4568507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400" b="1" dirty="0">
                <a:latin typeface="Comic Sans MS"/>
                <a:ea typeface="Times New Roman"/>
              </a:rPr>
              <a:t>1.  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SRS</a:t>
            </a:r>
            <a:endParaRPr lang="en-US" sz="2400" b="1" dirty="0">
              <a:latin typeface="Times New Roman"/>
              <a:ea typeface="Times New Roman"/>
            </a:endParaRPr>
          </a:p>
          <a:p>
            <a:pPr indent="457200"/>
            <a:r>
              <a:rPr lang="en-US" sz="2400" b="1" dirty="0">
                <a:latin typeface="Comic Sans MS"/>
                <a:ea typeface="Times New Roman"/>
              </a:rPr>
              <a:t>2.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exp counts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sz="2400" b="1" u="sng" dirty="0">
                <a:latin typeface="Comic Sans MS"/>
                <a:ea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sz="2400" b="1" dirty="0">
                <a:latin typeface="Comic Sans MS"/>
                <a:ea typeface="Times New Roman"/>
              </a:rPr>
              <a:t>         </a:t>
            </a:r>
            <a:endParaRPr lang="en-US" sz="2400" b="1" dirty="0">
              <a:latin typeface="Times New Roman"/>
              <a:ea typeface="Times New Roman"/>
            </a:endParaRPr>
          </a:p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80% of exp counts values in cells must be  </a:t>
            </a:r>
            <a:r>
              <a:rPr lang="en-US" sz="2400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b="1" dirty="0">
              <a:latin typeface="Comic Sans MS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78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81" y="119350"/>
            <a:ext cx="80391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7281" y="5943600"/>
            <a:ext cx="2270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660066"/>
                </a:solidFill>
                <a:effectLst/>
                <a:latin typeface="Comic Sans MS"/>
                <a:ea typeface="Times New Roman"/>
              </a:rPr>
              <a:t>Conclusion</a:t>
            </a:r>
            <a:r>
              <a:rPr lang="en-US" sz="3200" dirty="0">
                <a:effectLst/>
                <a:latin typeface="Comic Sans MS"/>
                <a:ea typeface="Times New Roman"/>
              </a:rPr>
              <a:t>: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24" y="3527885"/>
            <a:ext cx="63246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3465474"/>
            <a:ext cx="891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Do: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993" y="3081243"/>
            <a:ext cx="74456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ONCE TABLE IS COMPLETED, YOU CAN GO BACK AND VERIFY CONDITION #2.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943383"/>
            <a:ext cx="2207260" cy="147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6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06986"/>
            <a:ext cx="7620000" cy="13234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4000" dirty="0">
                <a:solidFill>
                  <a:srgbClr val="0066FF"/>
                </a:solidFill>
                <a:effectLst/>
                <a:latin typeface="Eras Bold ITC"/>
                <a:ea typeface="Times New Roman"/>
              </a:rPr>
              <a:t>ASSIGNMENT:  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dirty="0">
                <a:solidFill>
                  <a:srgbClr val="0066FF"/>
                </a:solidFill>
                <a:latin typeface="Eras Bold ITC"/>
                <a:ea typeface="Times New Roman"/>
              </a:rPr>
              <a:t>       </a:t>
            </a:r>
            <a:r>
              <a:rPr lang="en-US" sz="4000" dirty="0">
                <a:solidFill>
                  <a:srgbClr val="0066FF"/>
                </a:solidFill>
                <a:effectLst/>
                <a:latin typeface="Eras Bold ITC"/>
                <a:ea typeface="Times New Roman"/>
              </a:rPr>
              <a:t>p.  846 – 847  #3, 4</a:t>
            </a:r>
            <a:endParaRPr lang="en-US" sz="4000" dirty="0">
              <a:solidFill>
                <a:srgbClr val="0066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EDA502-CED8-4739-9C07-4E68C0691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19400"/>
            <a:ext cx="8056519" cy="317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"/>
            <a:ext cx="7302347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33CC"/>
                </a:solidFill>
                <a:effectLst/>
                <a:latin typeface="Comic Sans MS" panose="030F0702030302020204" pitchFamily="66" charset="0"/>
                <a:ea typeface="Times New Roman"/>
              </a:rPr>
              <a:t>AP STAT</a:t>
            </a:r>
            <a:endParaRPr lang="en-US" sz="4000" dirty="0">
              <a:effectLst/>
              <a:latin typeface="Comic Sans MS" panose="030F0702030302020204" pitchFamily="66" charset="0"/>
              <a:ea typeface="Times New Roman"/>
            </a:endParaRPr>
          </a:p>
          <a:p>
            <a:pPr algn="ctr"/>
            <a:r>
              <a:rPr lang="en-US" sz="4000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Ch. 14.: </a:t>
            </a:r>
            <a:r>
              <a:rPr lang="en-US" sz="4000" b="1" dirty="0">
                <a:solidFill>
                  <a:srgbClr val="008000"/>
                </a:solidFill>
                <a:effectLst/>
                <a:latin typeface="Brush Script MT" panose="03060802040406070304" pitchFamily="66" charset="0"/>
                <a:ea typeface="Times New Roman"/>
                <a:cs typeface="Times New Roman"/>
              </a:rPr>
              <a:t>X</a:t>
            </a:r>
            <a:r>
              <a:rPr lang="en-US" sz="4000" baseline="30000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2</a:t>
            </a:r>
            <a:r>
              <a:rPr lang="en-US" sz="4000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 Tests</a:t>
            </a:r>
          </a:p>
          <a:p>
            <a:r>
              <a:rPr lang="en-US" sz="4000" dirty="0">
                <a:solidFill>
                  <a:srgbClr val="660066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          1. Goodness of Fit</a:t>
            </a:r>
          </a:p>
          <a:p>
            <a:r>
              <a:rPr lang="en-US" sz="4000" dirty="0">
                <a:solidFill>
                  <a:srgbClr val="660066"/>
                </a:solidFill>
                <a:latin typeface="Comic Sans MS" panose="030F0702030302020204" pitchFamily="66" charset="0"/>
                <a:cs typeface="Times New Roman"/>
              </a:rPr>
              <a:t>          2. Homogeneity</a:t>
            </a:r>
          </a:p>
          <a:p>
            <a:r>
              <a:rPr lang="en-US" sz="4000" dirty="0">
                <a:solidFill>
                  <a:srgbClr val="660066"/>
                </a:solidFill>
                <a:latin typeface="Comic Sans MS" panose="030F0702030302020204" pitchFamily="66" charset="0"/>
                <a:cs typeface="Times New Roman"/>
              </a:rPr>
              <a:t>          3. Independence</a:t>
            </a:r>
            <a:endParaRPr lang="en-US" sz="4000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7848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EQ:  </a:t>
            </a: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are </a:t>
            </a:r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expected values </a:t>
            </a: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how are they used to calculate </a:t>
            </a:r>
            <a:r>
              <a:rPr lang="en-US" sz="3600" dirty="0">
                <a:solidFill>
                  <a:srgbClr val="008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Chi-Square</a:t>
            </a: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934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457200"/>
            <a:ext cx="8153400" cy="1200329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u="sng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Characteristics of the Chi-Square Distribution: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</a:t>
            </a:r>
          </a:p>
          <a:p>
            <a:endParaRPr lang="en-US" sz="3200" dirty="0"/>
          </a:p>
          <a:p>
            <a:r>
              <a:rPr lang="en-US" sz="3200" dirty="0"/>
              <a:t>2.</a:t>
            </a:r>
          </a:p>
          <a:p>
            <a:endParaRPr lang="en-US" sz="3200" dirty="0"/>
          </a:p>
          <a:p>
            <a:r>
              <a:rPr lang="en-US" sz="3200" dirty="0"/>
              <a:t>3.</a:t>
            </a:r>
          </a:p>
          <a:p>
            <a:endParaRPr lang="en-US" sz="3200" dirty="0"/>
          </a:p>
          <a:p>
            <a:r>
              <a:rPr lang="en-US" sz="3200" dirty="0"/>
              <a:t>4.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 descr="CHI_SQUARE_DISTRIBUTION_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95600"/>
            <a:ext cx="3886200" cy="219125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66800" y="1905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66FF"/>
                </a:solidFill>
              </a:rPr>
              <a:t>Total area under curve =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895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FF"/>
                </a:solidFill>
              </a:rPr>
              <a:t>Skewed right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8862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FF"/>
                </a:solidFill>
              </a:rPr>
              <a:t>Left Bound at 0  </a:t>
            </a:r>
            <a:r>
              <a:rPr lang="en-US" sz="3200" dirty="0">
                <a:solidFill>
                  <a:srgbClr val="FF0000"/>
                </a:solidFill>
              </a:rPr>
              <a:t>WHY??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4876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66FF"/>
                </a:solidFill>
              </a:rPr>
              <a:t>Shape depends on </a:t>
            </a:r>
            <a:r>
              <a:rPr lang="en-US" sz="3200" b="1" i="1" dirty="0">
                <a:solidFill>
                  <a:srgbClr val="CC0099"/>
                </a:solidFill>
              </a:rPr>
              <a:t>df</a:t>
            </a:r>
          </a:p>
        </p:txBody>
      </p:sp>
    </p:spTree>
    <p:extLst>
      <p:ext uri="{BB962C8B-B14F-4D97-AF65-F5344CB8AC3E}">
        <p14:creationId xmlns:p14="http://schemas.microsoft.com/office/powerpoint/2010/main" val="407356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8984" y="2806154"/>
            <a:ext cx="7239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As degrees of freedom increase, the distribution becomes more </a:t>
            </a:r>
            <a:r>
              <a:rPr lang="en-US" sz="3200" dirty="0">
                <a:solidFill>
                  <a:srgbClr val="00B050"/>
                </a:solidFill>
                <a:latin typeface="Comic Sans MS"/>
                <a:ea typeface="Times New Roman"/>
              </a:rPr>
              <a:t>normally distributed.</a:t>
            </a:r>
            <a:endParaRPr lang="en-US" sz="3200" dirty="0">
              <a:solidFill>
                <a:srgbClr val="00B05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" y="4487678"/>
            <a:ext cx="79248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Larger</a:t>
            </a:r>
            <a:r>
              <a:rPr lang="en-US" sz="3200" dirty="0">
                <a:latin typeface="Comic Sans MS"/>
                <a:ea typeface="Times New Roman"/>
              </a:rPr>
              <a:t> values of</a:t>
            </a:r>
            <a:r>
              <a:rPr lang="en-US" sz="3200" b="1" dirty="0">
                <a:latin typeface="Comic Sans MS"/>
                <a:ea typeface="Times New Roman"/>
              </a:rPr>
              <a:t> </a:t>
            </a:r>
            <a:r>
              <a:rPr lang="en-US" sz="3200" b="1" dirty="0">
                <a:solidFill>
                  <a:srgbClr val="0033CC"/>
                </a:solidFill>
                <a:effectLst/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</a:rPr>
              <a:t>, are evidence to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reject</a:t>
            </a:r>
            <a:r>
              <a:rPr lang="en-US" sz="3200" dirty="0">
                <a:latin typeface="Comic Sans MS"/>
                <a:ea typeface="Times New Roman"/>
              </a:rPr>
              <a:t> the H</a:t>
            </a:r>
            <a:r>
              <a:rPr lang="en-US" sz="3200" baseline="-25000" dirty="0">
                <a:latin typeface="Comic Sans MS"/>
                <a:ea typeface="Times New Roman"/>
              </a:rPr>
              <a:t>o</a:t>
            </a:r>
            <a:r>
              <a:rPr lang="en-US" sz="3200" dirty="0">
                <a:latin typeface="Comic Sans MS"/>
                <a:ea typeface="Times New Roman"/>
              </a:rPr>
              <a:t>. </a:t>
            </a:r>
            <a:r>
              <a:rPr lang="en-US" sz="3200" dirty="0">
                <a:solidFill>
                  <a:srgbClr val="7030A0"/>
                </a:solidFill>
                <a:latin typeface="Comic Sans MS"/>
                <a:ea typeface="Times New Roman"/>
              </a:rPr>
              <a:t>WHY?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</a:p>
        </p:txBody>
      </p:sp>
      <p:pic>
        <p:nvPicPr>
          <p:cNvPr id="4" name="Picture 3" descr="CHI_SQUARE_DISTRIBUTION_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4480560" cy="2514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5867400"/>
            <a:ext cx="832691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Larger</a:t>
            </a:r>
            <a:r>
              <a:rPr lang="en-US" sz="3200" dirty="0">
                <a:latin typeface="Comic Sans MS"/>
                <a:ea typeface="Times New Roman"/>
              </a:rPr>
              <a:t> values of</a:t>
            </a:r>
            <a:r>
              <a:rPr lang="en-US" sz="3200" b="1" dirty="0">
                <a:latin typeface="Comic Sans MS"/>
                <a:ea typeface="Times New Roman"/>
              </a:rPr>
              <a:t> </a:t>
            </a:r>
            <a:r>
              <a:rPr lang="en-US" sz="3200" b="1" dirty="0">
                <a:solidFill>
                  <a:srgbClr val="0033CC"/>
                </a:solidFill>
                <a:effectLst/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</a:rPr>
              <a:t> have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smaller p-values</a:t>
            </a:r>
            <a:r>
              <a:rPr lang="en-US" sz="3200" dirty="0">
                <a:latin typeface="Comic Sans MS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787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382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42950" marR="0" lvl="1" indent="-285750" algn="ctr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200" b="1" u="sng" dirty="0">
                <a:solidFill>
                  <a:srgbClr val="0066FF"/>
                </a:solidFill>
                <a:effectLst/>
                <a:latin typeface="Komika Axis"/>
                <a:ea typeface="Times New Roman"/>
              </a:rPr>
              <a:t>Thre</a:t>
            </a:r>
            <a:r>
              <a:rPr lang="en-US" sz="3200" b="1" u="sng" dirty="0">
                <a:solidFill>
                  <a:srgbClr val="0066FF"/>
                </a:solidFill>
                <a:latin typeface="Komika Axis"/>
                <a:ea typeface="Times New Roman"/>
              </a:rPr>
              <a:t>e Types of </a:t>
            </a:r>
            <a:r>
              <a:rPr lang="en-US" sz="3200" b="1" u="sng" dirty="0">
                <a:solidFill>
                  <a:srgbClr val="0066FF"/>
                </a:solidFill>
                <a:effectLst/>
                <a:latin typeface="Komika Axis"/>
                <a:ea typeface="Times New Roman"/>
              </a:rPr>
              <a:t>Chi-Square Hypothesis Testing:</a:t>
            </a:r>
            <a:endParaRPr lang="en-US" sz="3200" dirty="0">
              <a:solidFill>
                <a:srgbClr val="0066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77" y="1534806"/>
            <a:ext cx="853440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200" b="1" dirty="0">
                <a:effectLst/>
                <a:latin typeface="Comic Sans MS"/>
                <a:ea typeface="Times New Roman"/>
              </a:rPr>
              <a:t>I. </a:t>
            </a:r>
            <a:r>
              <a:rPr lang="en-US" sz="3200" b="1" u="sng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Goodness of Fit</a:t>
            </a:r>
            <a:r>
              <a:rPr lang="en-US" sz="3200" u="sng" dirty="0">
                <a:effectLst/>
                <a:latin typeface="Comic Sans MS"/>
                <a:ea typeface="Times New Roman"/>
              </a:rPr>
              <a:t>  </a:t>
            </a:r>
            <a:r>
              <a:rPr lang="en-US" sz="3200" dirty="0">
                <a:effectLst/>
                <a:latin typeface="Comic Sans MS"/>
                <a:ea typeface="Times New Roman"/>
              </a:rPr>
              <a:t>---- expected values must be calculated by </a:t>
            </a:r>
            <a:r>
              <a:rPr lang="en-US" sz="3200" b="1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hand</a:t>
            </a:r>
            <a:r>
              <a:rPr lang="en-US" sz="3200" dirty="0">
                <a:effectLst/>
                <a:latin typeface="Comic Sans MS"/>
                <a:ea typeface="Times New Roman"/>
              </a:rPr>
              <a:t>; use </a:t>
            </a:r>
            <a:r>
              <a:rPr lang="en-US" sz="3200" b="1" dirty="0">
                <a:solidFill>
                  <a:srgbClr val="00B050"/>
                </a:solidFill>
                <a:effectLst/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cdf</a:t>
            </a:r>
            <a:r>
              <a:rPr lang="en-US" sz="3200" dirty="0">
                <a:effectLst/>
                <a:latin typeface="Comic Sans MS"/>
                <a:ea typeface="Times New Roman"/>
              </a:rPr>
              <a:t> to find </a:t>
            </a:r>
            <a:r>
              <a:rPr lang="en-US" sz="3200" b="1" i="1" dirty="0">
                <a:solidFill>
                  <a:srgbClr val="660066"/>
                </a:solidFill>
                <a:effectLst/>
                <a:latin typeface="Comic Sans MS"/>
                <a:ea typeface="Times New Roman"/>
              </a:rPr>
              <a:t>p-value</a:t>
            </a:r>
            <a:endParaRPr lang="en-US" sz="3200" b="1" i="1" dirty="0">
              <a:solidFill>
                <a:srgbClr val="660066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086" y="3382401"/>
            <a:ext cx="896698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B050"/>
                </a:solidFill>
                <a:effectLst/>
                <a:latin typeface="Comic Sans MS"/>
                <a:ea typeface="Times New Roman"/>
                <a:sym typeface="Symbol"/>
              </a:rPr>
              <a:t></a:t>
            </a:r>
            <a:r>
              <a:rPr lang="en-US" sz="3600" b="1" baseline="300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2</a:t>
            </a:r>
            <a:r>
              <a:rPr lang="en-US" sz="36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cdf</a:t>
            </a:r>
            <a:r>
              <a:rPr lang="en-US" sz="3600" dirty="0">
                <a:effectLst/>
                <a:latin typeface="Comic Sans MS"/>
                <a:ea typeface="Times New Roman"/>
              </a:rPr>
              <a:t>( </a:t>
            </a:r>
            <a:r>
              <a:rPr lang="en-US" sz="36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low bound</a:t>
            </a:r>
            <a:r>
              <a:rPr lang="en-US" sz="3600" b="1" dirty="0">
                <a:effectLst/>
                <a:latin typeface="Comic Sans MS"/>
                <a:ea typeface="Times New Roman"/>
              </a:rPr>
              <a:t>, </a:t>
            </a:r>
            <a:r>
              <a:rPr lang="en-US" sz="3600" b="1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100</a:t>
            </a:r>
            <a:r>
              <a:rPr lang="en-US" sz="3600" b="1" dirty="0">
                <a:effectLst/>
                <a:latin typeface="Comic Sans MS"/>
                <a:ea typeface="Times New Roman"/>
              </a:rPr>
              <a:t>, </a:t>
            </a:r>
            <a:r>
              <a:rPr lang="en-US" sz="3600" b="1" dirty="0">
                <a:solidFill>
                  <a:srgbClr val="002060"/>
                </a:solidFill>
                <a:effectLst/>
                <a:latin typeface="Comic Sans MS"/>
                <a:ea typeface="Times New Roman"/>
              </a:rPr>
              <a:t>df</a:t>
            </a:r>
            <a:r>
              <a:rPr lang="en-US" sz="3600" dirty="0">
                <a:effectLst/>
                <a:latin typeface="Comic Sans MS"/>
                <a:ea typeface="Times New Roman"/>
              </a:rPr>
              <a:t>) = </a:t>
            </a:r>
            <a:r>
              <a:rPr lang="en-US" sz="3600" b="1" i="1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p-value</a:t>
            </a:r>
            <a:endParaRPr lang="en-US" sz="3600" b="1" i="1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77" y="4953000"/>
            <a:ext cx="8268286" cy="1754326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effectLst/>
                <a:latin typeface="Comic Sans MS"/>
                <a:ea typeface="Times New Roman"/>
              </a:rPr>
              <a:t>Use when you have </a:t>
            </a:r>
            <a:r>
              <a:rPr lang="en-US" sz="3600" b="1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one population </a:t>
            </a:r>
            <a:r>
              <a:rPr lang="en-US" sz="3600" dirty="0">
                <a:effectLst/>
                <a:latin typeface="Comic Sans MS"/>
                <a:ea typeface="Times New Roman"/>
              </a:rPr>
              <a:t>and a </a:t>
            </a:r>
            <a:r>
              <a:rPr lang="en-US" sz="3600" b="1" dirty="0">
                <a:solidFill>
                  <a:srgbClr val="990033"/>
                </a:solidFill>
                <a:effectLst/>
                <a:latin typeface="Comic Sans MS"/>
                <a:ea typeface="Times New Roman"/>
              </a:rPr>
              <a:t>theoretical</a:t>
            </a:r>
            <a:r>
              <a:rPr lang="en-US" sz="3600" dirty="0">
                <a:effectLst/>
                <a:latin typeface="Comic Sans MS"/>
                <a:ea typeface="Times New Roman"/>
              </a:rPr>
              <a:t> set of proportions you expect to see in each category.  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167700"/>
            <a:ext cx="896698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B050"/>
                </a:solidFill>
                <a:effectLst/>
                <a:latin typeface="Comic Sans MS"/>
                <a:ea typeface="Times New Roman"/>
                <a:sym typeface="Symbol"/>
              </a:rPr>
              <a:t>P(</a:t>
            </a:r>
            <a:r>
              <a:rPr lang="en-US" sz="3600" b="1" baseline="300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2</a:t>
            </a:r>
            <a:r>
              <a:rPr lang="en-US" sz="3600" b="1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 &gt;</a:t>
            </a:r>
            <a:r>
              <a:rPr lang="en-US" sz="3600" dirty="0">
                <a:latin typeface="Comic Sans MS"/>
                <a:ea typeface="Times New Roman"/>
              </a:rPr>
              <a:t> </a:t>
            </a:r>
            <a:r>
              <a:rPr lang="en-US" sz="3600" dirty="0">
                <a:solidFill>
                  <a:srgbClr val="00B050"/>
                </a:solidFill>
                <a:latin typeface="Comic Sans MS"/>
                <a:ea typeface="Times New Roman"/>
              </a:rPr>
              <a:t>______</a:t>
            </a:r>
            <a:r>
              <a:rPr lang="en-US" sz="3600" b="1" dirty="0">
                <a:solidFill>
                  <a:srgbClr val="00B050"/>
                </a:solidFill>
                <a:latin typeface="Comic Sans MS"/>
                <a:ea typeface="Times New Roman"/>
              </a:rPr>
              <a:t>)</a:t>
            </a:r>
            <a:r>
              <a:rPr lang="en-US" sz="3600" dirty="0">
                <a:effectLst/>
                <a:latin typeface="Comic Sans MS"/>
                <a:ea typeface="Times New Roman"/>
              </a:rPr>
              <a:t> = </a:t>
            </a:r>
            <a:r>
              <a:rPr lang="en-US" sz="3600" b="1" i="1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p-value</a:t>
            </a:r>
            <a:endParaRPr lang="en-US" sz="3600" b="1" i="1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335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584" y="43558"/>
            <a:ext cx="85344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effectLst/>
                <a:latin typeface="Comic Sans MS"/>
                <a:ea typeface="Times New Roman"/>
              </a:rPr>
              <a:t>These proportions are used to calculate </a:t>
            </a:r>
            <a:r>
              <a:rPr lang="en-US" sz="36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expected </a:t>
            </a:r>
            <a:r>
              <a:rPr lang="en-US" sz="36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36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counts</a:t>
            </a:r>
            <a:r>
              <a:rPr lang="en-US" sz="3600" dirty="0">
                <a:effectLst/>
                <a:latin typeface="Comic Sans MS"/>
                <a:ea typeface="Times New Roman"/>
              </a:rPr>
              <a:t>.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63" y="1371600"/>
            <a:ext cx="8534400" cy="1877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effectLst/>
                <a:latin typeface="Comic Sans MS"/>
                <a:ea typeface="Times New Roman"/>
              </a:rPr>
              <a:t>Calculate </a:t>
            </a:r>
            <a:r>
              <a:rPr lang="en-US" sz="3600" b="1" dirty="0">
                <a:solidFill>
                  <a:srgbClr val="CC0099"/>
                </a:solidFill>
                <a:effectLst/>
                <a:latin typeface="Comic Sans MS"/>
                <a:ea typeface="Times New Roman"/>
              </a:rPr>
              <a:t>(Obs – Exp)</a:t>
            </a:r>
            <a:r>
              <a:rPr lang="en-US" sz="3600" b="1" baseline="30000" dirty="0">
                <a:solidFill>
                  <a:srgbClr val="CC0099"/>
                </a:solidFill>
                <a:effectLst/>
                <a:latin typeface="Comic Sans MS"/>
                <a:ea typeface="Times New Roman"/>
              </a:rPr>
              <a:t>2</a:t>
            </a:r>
            <a:r>
              <a:rPr lang="en-US" sz="3600" b="1" dirty="0">
                <a:solidFill>
                  <a:srgbClr val="CC0099"/>
                </a:solidFill>
                <a:effectLst/>
                <a:latin typeface="Comic Sans MS"/>
                <a:ea typeface="Times New Roman"/>
              </a:rPr>
              <a:t>/Exp </a:t>
            </a:r>
            <a:r>
              <a:rPr lang="en-US" sz="3600" dirty="0">
                <a:effectLst/>
                <a:latin typeface="Comic Sans MS"/>
                <a:ea typeface="Times New Roman"/>
              </a:rPr>
              <a:t>for each cell then </a:t>
            </a:r>
            <a:r>
              <a:rPr lang="en-US" sz="3600" b="1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add them </a:t>
            </a:r>
            <a:r>
              <a:rPr lang="en-US" sz="3600" dirty="0">
                <a:effectLst/>
                <a:latin typeface="Comic Sans MS"/>
                <a:ea typeface="Times New Roman"/>
              </a:rPr>
              <a:t>to get the </a:t>
            </a:r>
            <a:r>
              <a:rPr lang="en-US" sz="4400" b="1" dirty="0">
                <a:solidFill>
                  <a:srgbClr val="008000"/>
                </a:solidFill>
                <a:effectLst/>
                <a:latin typeface="Comic Sans MS"/>
                <a:ea typeface="Times New Roman"/>
                <a:sym typeface="Symbol"/>
              </a:rPr>
              <a:t></a:t>
            </a:r>
            <a:r>
              <a:rPr lang="en-US" sz="4400" b="1" baseline="300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2 </a:t>
            </a:r>
            <a:r>
              <a:rPr lang="en-US" sz="3600" b="1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test statistic</a:t>
            </a:r>
            <a:r>
              <a:rPr lang="en-US" sz="3600" dirty="0">
                <a:effectLst/>
                <a:latin typeface="Comic Sans MS"/>
                <a:ea typeface="Times New Roman"/>
              </a:rPr>
              <a:t>.   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660" y="3505200"/>
            <a:ext cx="8697939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Comic Sans MS"/>
                <a:ea typeface="Times New Roman"/>
                <a:cs typeface="Times New Roman"/>
              </a:rPr>
              <a:t>Must state </a:t>
            </a:r>
            <a:r>
              <a:rPr lang="en-US" sz="3600" b="1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df</a:t>
            </a:r>
            <a:r>
              <a:rPr lang="en-US" sz="3600" dirty="0">
                <a:effectLst/>
                <a:latin typeface="Comic Sans MS"/>
                <a:ea typeface="Times New Roman"/>
                <a:cs typeface="Times New Roman"/>
              </a:rPr>
              <a:t> = </a:t>
            </a:r>
            <a:r>
              <a:rPr lang="en-US" sz="3600" b="1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k – 1</a:t>
            </a:r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where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k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 is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number of proportions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, not sample size.</a:t>
            </a:r>
            <a:r>
              <a:rPr lang="en-US" sz="3600" dirty="0">
                <a:effectLst/>
                <a:latin typeface="Comic Sans MS"/>
                <a:ea typeface="Times New Roman"/>
                <a:cs typeface="Times New Roman"/>
              </a:rPr>
              <a:t> Must record </a:t>
            </a:r>
            <a:r>
              <a:rPr lang="en-US" sz="3600" b="1" dirty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expected</a:t>
            </a:r>
            <a:r>
              <a:rPr lang="en-US" sz="3600" b="1" dirty="0">
                <a:solidFill>
                  <a:srgbClr val="33CC33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600" b="1" dirty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counts</a:t>
            </a:r>
          </a:p>
          <a:p>
            <a:r>
              <a:rPr lang="en-US" sz="36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   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in</a:t>
            </a:r>
            <a:r>
              <a:rPr lang="en-US" sz="36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 table.</a:t>
            </a:r>
            <a:r>
              <a:rPr lang="en-US" sz="36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86861" y="5943600"/>
            <a:ext cx="773160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latin typeface="Comic Sans MS"/>
                <a:ea typeface="Times New Roman"/>
                <a:cs typeface="Times New Roman"/>
              </a:rPr>
              <a:t>Data is conveyed in a </a:t>
            </a:r>
            <a:r>
              <a:rPr lang="en-US" sz="3600" b="1" dirty="0">
                <a:solidFill>
                  <a:srgbClr val="008000"/>
                </a:solidFill>
                <a:effectLst/>
                <a:latin typeface="Comic Sans MS"/>
                <a:ea typeface="Times New Roman"/>
                <a:cs typeface="Times New Roman"/>
              </a:rPr>
              <a:t>1 x n </a:t>
            </a:r>
            <a:r>
              <a:rPr lang="en-US" sz="3600" dirty="0">
                <a:effectLst/>
                <a:latin typeface="Comic Sans MS"/>
                <a:ea typeface="Times New Roman"/>
                <a:cs typeface="Times New Roman"/>
              </a:rPr>
              <a:t>table.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35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6106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effectLst/>
                <a:latin typeface="Komika Axis"/>
                <a:ea typeface="Times New Roman"/>
              </a:rPr>
              <a:t>Template for Chi-Square </a:t>
            </a:r>
          </a:p>
          <a:p>
            <a:pPr algn="ctr"/>
            <a:r>
              <a:rPr lang="en-US" sz="3600" b="1" u="sng" dirty="0">
                <a:solidFill>
                  <a:srgbClr val="FF0000"/>
                </a:solidFill>
                <a:effectLst/>
                <a:latin typeface="Komika Axis"/>
                <a:ea typeface="Times New Roman"/>
              </a:rPr>
              <a:t>Goodness of Fit Test: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94" y="1505129"/>
            <a:ext cx="7486650" cy="1685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00783"/>
            <a:ext cx="8162131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2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457"/>
            <a:ext cx="8665441" cy="9288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2" y="819386"/>
            <a:ext cx="6878198" cy="2791001"/>
          </a:xfrm>
          <a:prstGeom prst="rect">
            <a:avLst/>
          </a:prstGeom>
        </p:spPr>
      </p:pic>
      <p:sp>
        <p:nvSpPr>
          <p:cNvPr id="10" name="Right Brace 9"/>
          <p:cNvSpPr/>
          <p:nvPr/>
        </p:nvSpPr>
        <p:spPr>
          <a:xfrm>
            <a:off x="5867400" y="2590800"/>
            <a:ext cx="4572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77675" y="2702496"/>
            <a:ext cx="2362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Must be verified in table with values.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76" y="3617696"/>
            <a:ext cx="8547406" cy="172420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722" y="4136462"/>
            <a:ext cx="2207260" cy="14743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" y="5610765"/>
            <a:ext cx="7200900" cy="110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7630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b="1" dirty="0">
                <a:solidFill>
                  <a:srgbClr val="002060"/>
                </a:solidFill>
                <a:effectLst/>
                <a:latin typeface="Comic Sans MS"/>
                <a:ea typeface="Times New Roman"/>
              </a:rPr>
              <a:t>Chi-Square Activity #1: </a:t>
            </a:r>
            <a:endParaRPr lang="en-US" sz="36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/>
                <a:latin typeface="Comic Sans MS"/>
                <a:ea typeface="Times New Roman"/>
                <a:cs typeface="Times New Roman"/>
              </a:rPr>
              <a:t>Follow the template to run this </a:t>
            </a:r>
            <a:r>
              <a:rPr lang="en-US" sz="4000" dirty="0">
                <a:solidFill>
                  <a:srgbClr val="002060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</a:t>
            </a:r>
            <a:r>
              <a:rPr lang="en-US" sz="4000" baseline="30000" dirty="0">
                <a:solidFill>
                  <a:srgbClr val="002060"/>
                </a:solidFill>
                <a:effectLst/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3600" dirty="0">
                <a:solidFill>
                  <a:srgbClr val="00206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/>
                <a:latin typeface="Comic Sans MS"/>
                <a:ea typeface="Times New Roman"/>
                <a:cs typeface="Times New Roman"/>
              </a:rPr>
              <a:t>GOF Problem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13360" y="2438400"/>
            <a:ext cx="877824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Brown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13%		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Comic Sans MS"/>
                <a:ea typeface="Times New Roman"/>
              </a:rPr>
              <a:t>Yellow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14%	      </a:t>
            </a:r>
            <a:r>
              <a:rPr lang="en-US" sz="36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Red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   13%	</a:t>
            </a:r>
            <a:r>
              <a:rPr lang="en-US" sz="3600" dirty="0">
                <a:latin typeface="Times New Roman"/>
                <a:ea typeface="Times New Roman"/>
              </a:rPr>
              <a:t>        </a:t>
            </a:r>
            <a:r>
              <a:rPr lang="en-US" sz="3600" dirty="0">
                <a:solidFill>
                  <a:srgbClr val="E36C0A"/>
                </a:solidFill>
                <a:effectLst/>
                <a:latin typeface="Comic Sans MS"/>
                <a:ea typeface="Times New Roman"/>
              </a:rPr>
              <a:t>Orange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20%	   </a:t>
            </a:r>
            <a:r>
              <a:rPr lang="en-US" sz="36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 Green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16%		</a:t>
            </a:r>
            <a:r>
              <a:rPr lang="en-US" sz="3600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Blue</a:t>
            </a:r>
            <a:r>
              <a:rPr lang="en-US" sz="3600" dirty="0">
                <a:effectLst/>
                <a:latin typeface="Comic Sans MS"/>
                <a:ea typeface="Times New Roman"/>
              </a:rPr>
              <a:t> –     24%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" y="4572000"/>
            <a:ext cx="845820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66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your bag of M &amp; M’s to determine if you believe </a:t>
            </a:r>
          </a:p>
          <a:p>
            <a:pPr algn="ctr"/>
            <a:r>
              <a:rPr lang="en-US" sz="4000" b="1" dirty="0">
                <a:solidFill>
                  <a:srgbClr val="0066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claim.</a:t>
            </a:r>
          </a:p>
        </p:txBody>
      </p:sp>
    </p:spTree>
    <p:extLst>
      <p:ext uri="{BB962C8B-B14F-4D97-AF65-F5344CB8AC3E}">
        <p14:creationId xmlns:p14="http://schemas.microsoft.com/office/powerpoint/2010/main" val="56412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792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Aharoni</vt:lpstr>
      <vt:lpstr>Arial</vt:lpstr>
      <vt:lpstr>Brush Script MT</vt:lpstr>
      <vt:lpstr>Calibri</vt:lpstr>
      <vt:lpstr>Comic Sans MS</vt:lpstr>
      <vt:lpstr>Eras Bold ITC</vt:lpstr>
      <vt:lpstr>Komika Axis</vt:lpstr>
      <vt:lpstr>Symbol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162</cp:revision>
  <dcterms:created xsi:type="dcterms:W3CDTF">2014-04-18T00:45:13Z</dcterms:created>
  <dcterms:modified xsi:type="dcterms:W3CDTF">2020-03-19T20:13:55Z</dcterms:modified>
</cp:coreProperties>
</file>