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8" r:id="rId10"/>
    <p:sldId id="289" r:id="rId11"/>
    <p:sldId id="290" r:id="rId12"/>
    <p:sldId id="285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33"/>
    <a:srgbClr val="0000FF"/>
    <a:srgbClr val="33CC33"/>
    <a:srgbClr val="008000"/>
    <a:srgbClr val="FF3399"/>
    <a:srgbClr val="CC0066"/>
    <a:srgbClr val="0066FF"/>
    <a:srgbClr val="00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9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4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7762875" cy="2638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1494" y="3124200"/>
            <a:ext cx="8467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14450" marR="0" indent="-1314450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Calculation</a:t>
            </a:r>
            <a:r>
              <a:rPr lang="en-US" sz="3200" dirty="0">
                <a:latin typeface="Comic Sans MS"/>
                <a:ea typeface="Times New Roman"/>
              </a:rPr>
              <a:t>:   </a:t>
            </a:r>
            <a:r>
              <a:rPr lang="en-US" sz="3200" dirty="0">
                <a:latin typeface="Times New Roman"/>
                <a:ea typeface="Times New Roman"/>
                <a:sym typeface="Symbol"/>
              </a:rPr>
              <a:t></a:t>
            </a:r>
            <a:r>
              <a:rPr lang="en-US" sz="3200" baseline="30000" dirty="0"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 = </a:t>
            </a:r>
            <a:r>
              <a:rPr lang="en-US" sz="3200" dirty="0" smtClean="0">
                <a:latin typeface="Comic Sans MS"/>
                <a:ea typeface="Times New Roman"/>
              </a:rPr>
              <a:t>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pPr marL="1314450" marR="0" indent="-1314450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latin typeface="Comic Sans MS"/>
                <a:ea typeface="Times New Roman"/>
                <a:cs typeface="Times New Roman"/>
              </a:rPr>
              <a:t>P( </a:t>
            </a:r>
            <a:r>
              <a:rPr lang="en-US" sz="3200" dirty="0">
                <a:latin typeface="Comic Sans MS"/>
                <a:ea typeface="Times New Roman"/>
                <a:cs typeface="Times New Roman"/>
                <a:sym typeface="Symbol"/>
              </a:rPr>
              <a:t></a:t>
            </a:r>
            <a:r>
              <a:rPr lang="en-US" sz="3200" baseline="30000" dirty="0"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&gt; _______) = __________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57690" y="2514600"/>
            <a:ext cx="473392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i="1" dirty="0" smtClean="0">
                <a:solidFill>
                  <a:srgbClr val="0000FF"/>
                </a:solidFill>
              </a:rPr>
              <a:t>f = (3 – 1)(2 – 1) = 2   </a:t>
            </a:r>
            <a:r>
              <a:rPr lang="el-GR" sz="2800" i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r>
              <a:rPr lang="en-US" sz="2800" i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 = .05</a:t>
            </a:r>
            <a:endParaRPr lang="en-US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283224"/>
              </p:ext>
            </p:extLst>
          </p:nvPr>
        </p:nvGraphicFramePr>
        <p:xfrm>
          <a:off x="4040188" y="3117850"/>
          <a:ext cx="46974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2565360" imgH="431640" progId="Equation.3">
                  <p:embed/>
                </p:oleObj>
              </mc:Choice>
              <mc:Fallback>
                <p:oleObj name="Equation" r:id="rId4" imgW="2565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40188" y="3117850"/>
                        <a:ext cx="4697412" cy="790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4038600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37.57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9036" y="4038600"/>
            <a:ext cx="24465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0.000000007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5480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297237"/>
            <a:ext cx="8334375" cy="31085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Since our p-value of 0.000000007 is less than our significance level of 5%, we have evidence to </a:t>
            </a:r>
            <a:r>
              <a:rPr lang="en-US" sz="2800" dirty="0" smtClean="0">
                <a:solidFill>
                  <a:srgbClr val="0000FF"/>
                </a:solidFill>
              </a:rPr>
              <a:t>reject the null</a:t>
            </a:r>
            <a:r>
              <a:rPr lang="en-US" sz="2800" dirty="0" smtClean="0">
                <a:solidFill>
                  <a:srgbClr val="FF0000"/>
                </a:solidFill>
              </a:rPr>
              <a:t>.  We can </a:t>
            </a:r>
            <a:r>
              <a:rPr lang="en-US" sz="2800" dirty="0" smtClean="0">
                <a:solidFill>
                  <a:srgbClr val="0000FF"/>
                </a:solidFill>
              </a:rPr>
              <a:t>possibly conclude </a:t>
            </a:r>
            <a:r>
              <a:rPr lang="en-US" sz="2800" dirty="0" smtClean="0">
                <a:solidFill>
                  <a:srgbClr val="FF0000"/>
                </a:solidFill>
              </a:rPr>
              <a:t>that there </a:t>
            </a:r>
            <a:r>
              <a:rPr lang="en-US" sz="2800" dirty="0" smtClean="0">
                <a:solidFill>
                  <a:srgbClr val="0000FF"/>
                </a:solidFill>
              </a:rPr>
              <a:t>is an association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between the smoking habits of parents and the smoking habits of their children for a sample of 5375 parents </a:t>
            </a:r>
            <a:r>
              <a:rPr lang="en-US" sz="2800" smtClean="0">
                <a:solidFill>
                  <a:srgbClr val="0000FF"/>
                </a:solidFill>
              </a:rPr>
              <a:t>and students</a:t>
            </a:r>
            <a:r>
              <a:rPr lang="en-US" sz="2800" smtClean="0">
                <a:solidFill>
                  <a:srgbClr val="FF0000"/>
                </a:solidFill>
              </a:rPr>
              <a:t>. </a:t>
            </a:r>
            <a:r>
              <a:rPr lang="en-US" sz="2800" dirty="0" smtClean="0">
                <a:solidFill>
                  <a:srgbClr val="FF0000"/>
                </a:solidFill>
              </a:rPr>
              <a:t>Our data are statistically significant.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46" y="228600"/>
            <a:ext cx="74295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4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37" y="381000"/>
            <a:ext cx="82296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Know the difference between the types of </a:t>
            </a:r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en-US" sz="4000" b="1" baseline="30000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tests:</a:t>
            </a:r>
            <a:endParaRPr lang="en-US" sz="4000" dirty="0">
              <a:solidFill>
                <a:srgbClr val="8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3056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99" y="457200"/>
            <a:ext cx="8467383" cy="230832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Assignment p. 878 #29, 31 (a, c</a:t>
            </a: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</a:rPr>
              <a:t>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endParaRPr lang="en-US" sz="36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</a:rPr>
              <a:t>Inference Practice Worksheet #9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36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95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8486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b="1" u="sng" dirty="0">
                <a:solidFill>
                  <a:srgbClr val="943634"/>
                </a:solidFill>
                <a:latin typeface="Komika Axis"/>
                <a:ea typeface="Times New Roman"/>
              </a:rPr>
              <a:t>Chi-Square Hypothesis Testing PART </a:t>
            </a:r>
            <a:r>
              <a:rPr lang="en-US" sz="3600" b="1" u="sng" dirty="0" smtClean="0">
                <a:solidFill>
                  <a:srgbClr val="943634"/>
                </a:solidFill>
                <a:latin typeface="Komika Axis"/>
                <a:ea typeface="Times New Roman"/>
              </a:rPr>
              <a:t>3: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5817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200"/>
            </a:pPr>
            <a:r>
              <a:rPr lang="en-US" sz="40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I.  Goodness </a:t>
            </a:r>
            <a:r>
              <a:rPr lang="en-US" sz="4000" b="1" dirty="0">
                <a:solidFill>
                  <a:srgbClr val="FF0000"/>
                </a:solidFill>
                <a:latin typeface="Comic Sans MS"/>
                <a:ea typeface="Times New Roman"/>
              </a:rPr>
              <a:t>of Fit</a:t>
            </a:r>
            <a:r>
              <a:rPr lang="en-US" sz="4000" dirty="0">
                <a:solidFill>
                  <a:prstClr val="black"/>
                </a:solidFill>
                <a:latin typeface="Comic Sans MS"/>
                <a:ea typeface="Times New Roman"/>
              </a:rPr>
              <a:t>  </a:t>
            </a:r>
            <a:r>
              <a:rPr lang="en-US" sz="40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601417"/>
            <a:ext cx="8763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AutoNum type="romanUcPeriod" startAt="2"/>
            </a:pP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Test of Homogeneity of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ea typeface="Times New Roman"/>
              </a:rPr>
              <a:t>Populations  </a:t>
            </a:r>
            <a:r>
              <a:rPr lang="en-US" sz="44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4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Comic Sans MS"/>
                <a:ea typeface="Times New Roman"/>
              </a:rPr>
              <a:t> </a:t>
            </a:r>
            <a:endParaRPr lang="en-US" sz="3200" dirty="0">
              <a:solidFill>
                <a:prstClr val="black"/>
              </a:solidFill>
              <a:latin typeface="Comic Sans MS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86" y="3852337"/>
            <a:ext cx="88942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/>
            <a:r>
              <a:rPr lang="en-US" sz="3200" dirty="0">
                <a:solidFill>
                  <a:srgbClr val="008000"/>
                </a:solidFill>
                <a:latin typeface="Comic Sans MS"/>
                <a:ea typeface="Times New Roman"/>
              </a:rPr>
              <a:t>III.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ea typeface="Times New Roman"/>
              </a:rPr>
              <a:t>Test for Independence/Association</a:t>
            </a:r>
            <a:r>
              <a:rPr lang="en-US" sz="3200" dirty="0" smtClean="0">
                <a:solidFill>
                  <a:srgbClr val="008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--- use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function on the calculator; you will need to enter your contingency table in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Matrix A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171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latin typeface="Comic Sans MS"/>
                <a:ea typeface="Times New Roman"/>
              </a:rPr>
              <a:t>Use when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one population</a:t>
            </a:r>
            <a:r>
              <a:rPr lang="en-US" sz="3600" dirty="0">
                <a:latin typeface="Comic Sans MS"/>
                <a:ea typeface="Times New Roman"/>
              </a:rPr>
              <a:t> is surveyed and you are testing the </a:t>
            </a:r>
            <a:r>
              <a:rPr lang="en-US" sz="3600" b="1" dirty="0">
                <a:solidFill>
                  <a:srgbClr val="00B050"/>
                </a:solidFill>
                <a:latin typeface="Comic Sans MS"/>
                <a:ea typeface="Times New Roman"/>
              </a:rPr>
              <a:t>independence</a:t>
            </a:r>
            <a:r>
              <a:rPr lang="en-US" sz="3600" dirty="0">
                <a:latin typeface="Comic Sans MS"/>
                <a:ea typeface="Times New Roman"/>
              </a:rPr>
              <a:t> or </a:t>
            </a:r>
            <a:r>
              <a:rPr lang="en-US" sz="3600" b="1" dirty="0">
                <a:solidFill>
                  <a:srgbClr val="00B0F0"/>
                </a:solidFill>
                <a:latin typeface="Comic Sans MS"/>
                <a:ea typeface="Times New Roman"/>
              </a:rPr>
              <a:t>association</a:t>
            </a:r>
            <a:r>
              <a:rPr lang="en-US" sz="3600" dirty="0">
                <a:latin typeface="Comic Sans MS"/>
                <a:ea typeface="Times New Roman"/>
              </a:rPr>
              <a:t> of </a:t>
            </a:r>
            <a:r>
              <a:rPr lang="en-US" sz="3600" b="1" dirty="0">
                <a:solidFill>
                  <a:srgbClr val="CC6600"/>
                </a:solidFill>
                <a:latin typeface="Comic Sans MS"/>
                <a:ea typeface="Times New Roman"/>
              </a:rPr>
              <a:t>two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b="1" dirty="0">
                <a:solidFill>
                  <a:srgbClr val="CC6600"/>
                </a:solidFill>
                <a:latin typeface="Comic Sans MS"/>
                <a:ea typeface="Times New Roman"/>
              </a:rPr>
              <a:t>categorical variables</a:t>
            </a:r>
            <a:r>
              <a:rPr lang="en-US" sz="3600" dirty="0">
                <a:latin typeface="Comic Sans MS"/>
                <a:ea typeface="Times New Roman"/>
              </a:rPr>
              <a:t> within that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population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200400"/>
            <a:ext cx="83058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the expected counts for each cell using </a:t>
            </a:r>
            <a:endParaRPr lang="en-US" sz="3200" dirty="0"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[(</a:t>
            </a:r>
            <a:r>
              <a:rPr lang="en-US" sz="3200" b="1" i="1" dirty="0">
                <a:solidFill>
                  <a:srgbClr val="FF0000"/>
                </a:solidFill>
                <a:latin typeface="Comic Sans MS"/>
                <a:ea typeface="Times New Roman"/>
              </a:rPr>
              <a:t>row total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)(</a:t>
            </a:r>
            <a:r>
              <a:rPr lang="en-US" sz="3200" b="1" i="1" dirty="0">
                <a:solidFill>
                  <a:srgbClr val="008000"/>
                </a:solidFill>
                <a:latin typeface="Comic Sans MS"/>
                <a:ea typeface="Times New Roman"/>
              </a:rPr>
              <a:t>column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 </a:t>
            </a:r>
            <a:r>
              <a:rPr lang="en-US" sz="3200" b="1" i="1" dirty="0">
                <a:solidFill>
                  <a:srgbClr val="008000"/>
                </a:solidFill>
                <a:latin typeface="Comic Sans MS"/>
                <a:ea typeface="Times New Roman"/>
              </a:rPr>
              <a:t>total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)]/</a:t>
            </a:r>
            <a:r>
              <a:rPr lang="en-US" sz="3200" b="1" i="1" dirty="0">
                <a:solidFill>
                  <a:srgbClr val="0066FF"/>
                </a:solidFill>
                <a:latin typeface="Comic Sans MS"/>
                <a:ea typeface="Times New Roman"/>
              </a:rPr>
              <a:t>grand total</a:t>
            </a:r>
            <a:endParaRPr lang="en-US" sz="3200" dirty="0">
              <a:solidFill>
                <a:srgbClr val="0066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72222"/>
            <a:ext cx="9144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ln>
                  <a:solidFill>
                    <a:srgbClr val="0066FF"/>
                  </a:solidFill>
                </a:ln>
                <a:solidFill>
                  <a:srgbClr val="00FF00"/>
                </a:solidFill>
                <a:latin typeface="Comic Sans MS"/>
                <a:ea typeface="Times New Roman"/>
              </a:rPr>
              <a:t>***</a:t>
            </a:r>
            <a:r>
              <a:rPr lang="en-US" sz="3200" dirty="0">
                <a:latin typeface="Comic Sans MS"/>
                <a:ea typeface="Times New Roman"/>
              </a:rPr>
              <a:t> These values will be found in </a:t>
            </a:r>
            <a:r>
              <a:rPr lang="en-US" sz="3200" b="1" dirty="0">
                <a:solidFill>
                  <a:srgbClr val="008000"/>
                </a:solidFill>
                <a:latin typeface="Comic Sans MS"/>
                <a:ea typeface="Times New Roman"/>
              </a:rPr>
              <a:t>Matrix B</a:t>
            </a:r>
            <a:r>
              <a:rPr lang="en-US" sz="3200" dirty="0">
                <a:solidFill>
                  <a:srgbClr val="008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once you run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test.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4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9916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</a:t>
            </a:r>
            <a:r>
              <a:rPr lang="en-US" sz="3200" b="1" dirty="0">
                <a:solidFill>
                  <a:srgbClr val="0066FF"/>
                </a:solidFill>
                <a:latin typeface="Comic Sans MS"/>
                <a:ea typeface="Times New Roman"/>
              </a:rPr>
              <a:t>(Obs – Exp)</a:t>
            </a:r>
            <a:r>
              <a:rPr lang="en-US" sz="3200" b="1" baseline="30000" dirty="0">
                <a:solidFill>
                  <a:srgbClr val="0066FF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0066FF"/>
                </a:solidFill>
                <a:latin typeface="Comic Sans MS"/>
                <a:ea typeface="Times New Roman"/>
              </a:rPr>
              <a:t>/Exp</a:t>
            </a:r>
            <a:r>
              <a:rPr lang="en-US" sz="3200" dirty="0">
                <a:latin typeface="Comic Sans MS"/>
                <a:ea typeface="Times New Roman"/>
              </a:rPr>
              <a:t> for each cell then add them to get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test statistic</a:t>
            </a:r>
            <a:r>
              <a:rPr lang="en-US" sz="3200" dirty="0">
                <a:latin typeface="Comic Sans MS"/>
                <a:ea typeface="Times New Roman"/>
              </a:rPr>
              <a:t>. 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193" y="2107809"/>
            <a:ext cx="553869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df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= (</a:t>
            </a:r>
            <a:r>
              <a:rPr lang="en-US" sz="3200" b="1" i="1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row</a:t>
            </a:r>
            <a:r>
              <a:rPr lang="en-US" sz="3200" i="1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– 1)( </a:t>
            </a:r>
            <a:r>
              <a:rPr lang="en-US" sz="3200" b="1" i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column</a:t>
            </a:r>
            <a:r>
              <a:rPr lang="en-US" sz="3200" b="1" i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–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1)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51708" y="3429000"/>
            <a:ext cx="813509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Data is conveyed in a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contingency table </a:t>
            </a:r>
            <a:r>
              <a:rPr lang="en-US" sz="3200" dirty="0">
                <a:latin typeface="Comic Sans MS"/>
                <a:ea typeface="Times New Roman"/>
              </a:rPr>
              <a:t>(at least 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rows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and 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2 columns</a:t>
            </a:r>
            <a:r>
              <a:rPr lang="en-US" sz="3200" dirty="0">
                <a:latin typeface="Comic Sans MS"/>
                <a:ea typeface="Times New Roman"/>
              </a:rPr>
              <a:t>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6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40" y="228600"/>
            <a:ext cx="890981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Only change in 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Template is in Hypothesis</a:t>
            </a:r>
            <a:r>
              <a:rPr lang="en-US" sz="3200" dirty="0" smtClean="0">
                <a:latin typeface="Comic Sans MS"/>
                <a:ea typeface="Times New Roman"/>
              </a:rPr>
              <a:t>: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836378" cy="292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 indent="-28575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40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o</a:t>
            </a:r>
            <a:r>
              <a:rPr lang="en-US" sz="3200" dirty="0">
                <a:latin typeface="Comic Sans MS"/>
                <a:ea typeface="Times New Roman"/>
              </a:rPr>
              <a:t>: there </a:t>
            </a:r>
            <a:r>
              <a:rPr lang="en-US" sz="4400" b="1" dirty="0">
                <a:solidFill>
                  <a:srgbClr val="FF0000"/>
                </a:solidFill>
                <a:latin typeface="Comic Sans MS"/>
                <a:ea typeface="Times New Roman"/>
              </a:rPr>
              <a:t>is not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an association </a:t>
            </a:r>
            <a:r>
              <a:rPr lang="en-US" sz="3200" dirty="0">
                <a:latin typeface="Comic Sans MS"/>
                <a:ea typeface="Times New Roman"/>
              </a:rPr>
              <a:t>between </a:t>
            </a:r>
            <a:r>
              <a:rPr lang="en-US" sz="3200" dirty="0" smtClean="0">
                <a:latin typeface="Comic Sans MS"/>
                <a:ea typeface="Times New Roman"/>
              </a:rPr>
              <a:t>[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</a:t>
            </a:r>
            <a:r>
              <a:rPr lang="en-US" sz="3200" dirty="0" smtClean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1</a:t>
            </a:r>
            <a:r>
              <a:rPr lang="en-US" sz="3200" dirty="0" smtClean="0">
                <a:latin typeface="Comic Sans MS"/>
                <a:ea typeface="Times New Roman"/>
              </a:rPr>
              <a:t>] and [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2</a:t>
            </a:r>
            <a:r>
              <a:rPr lang="en-US" sz="3200" dirty="0" smtClean="0">
                <a:latin typeface="Comic Sans MS"/>
                <a:ea typeface="Times New Roman"/>
              </a:rPr>
              <a:t>]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457200" marR="0" indent="-28575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457200" indent="-285750"/>
            <a:r>
              <a:rPr lang="en-US" sz="4000" dirty="0" smtClean="0">
                <a:solidFill>
                  <a:srgbClr val="0033CC"/>
                </a:solidFill>
                <a:latin typeface="Comic Sans MS"/>
                <a:ea typeface="Times New Roman"/>
              </a:rPr>
              <a:t>H</a:t>
            </a:r>
            <a:r>
              <a:rPr lang="en-US" sz="4000" baseline="-25000" dirty="0" smtClean="0">
                <a:solidFill>
                  <a:srgbClr val="0033CC"/>
                </a:solidFill>
                <a:latin typeface="Comic Sans MS"/>
                <a:ea typeface="Times New Roman"/>
              </a:rPr>
              <a:t>a</a:t>
            </a:r>
            <a:r>
              <a:rPr lang="en-US" sz="3200" dirty="0">
                <a:latin typeface="Comic Sans MS"/>
                <a:ea typeface="Times New Roman"/>
              </a:rPr>
              <a:t>: there </a:t>
            </a:r>
            <a:r>
              <a:rPr lang="en-US" sz="4400" b="1" dirty="0">
                <a:solidFill>
                  <a:srgbClr val="0000FF"/>
                </a:solidFill>
                <a:latin typeface="Comic Sans MS"/>
                <a:ea typeface="Times New Roman"/>
              </a:rPr>
              <a:t>is</a:t>
            </a:r>
            <a:r>
              <a:rPr lang="en-US" sz="4400" b="1" dirty="0">
                <a:latin typeface="Comic Sans MS"/>
                <a:ea typeface="Times New Roman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Comic Sans MS"/>
                <a:ea typeface="Times New Roman"/>
              </a:rPr>
              <a:t>an association </a:t>
            </a:r>
            <a:r>
              <a:rPr lang="en-US" sz="3200" dirty="0">
                <a:latin typeface="Comic Sans MS"/>
                <a:ea typeface="Times New Roman"/>
              </a:rPr>
              <a:t>between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1</a:t>
            </a:r>
            <a:r>
              <a:rPr lang="en-US" sz="3200" dirty="0">
                <a:latin typeface="Comic Sans MS"/>
                <a:ea typeface="Times New Roman"/>
              </a:rPr>
              <a:t>] and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2</a:t>
            </a:r>
            <a:r>
              <a:rPr lang="en-US" sz="3200" dirty="0" smtClean="0">
                <a:latin typeface="Comic Sans MS"/>
                <a:ea typeface="Times New Roman"/>
              </a:rPr>
              <a:t>]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450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In Class Assignment: p. 875  #24 </a:t>
            </a:r>
            <a:endParaRPr lang="en-US" sz="3600" dirty="0" smtClean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     (</a:t>
            </a: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refers to #22)</a:t>
            </a:r>
            <a:endParaRPr lang="en-US" sz="36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45640"/>
            <a:ext cx="8596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2060"/>
                </a:solidFill>
                <a:latin typeface="Comic Sans MS"/>
                <a:ea typeface="Times New Roman"/>
              </a:rPr>
              <a:t>Plan: </a:t>
            </a:r>
            <a:r>
              <a:rPr lang="en-US" sz="3000" dirty="0" smtClean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0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Comic Sans MS"/>
                <a:ea typeface="Times New Roman"/>
              </a:rPr>
              <a:t>- test </a:t>
            </a:r>
            <a:r>
              <a:rPr lang="en-US" sz="3000" dirty="0" smtClean="0">
                <a:solidFill>
                  <a:srgbClr val="FF0000"/>
                </a:solidFill>
                <a:latin typeface="Comic Sans MS"/>
                <a:ea typeface="Times New Roman"/>
              </a:rPr>
              <a:t>for __________</a:t>
            </a:r>
            <a:endParaRPr lang="en-US" sz="3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665" y="1982562"/>
            <a:ext cx="85449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omic Sans MS"/>
                <a:ea typeface="Times New Roman"/>
              </a:rPr>
              <a:t>State: </a:t>
            </a:r>
            <a:r>
              <a:rPr lang="en-US" sz="3200" dirty="0" smtClean="0">
                <a:latin typeface="Comic Sans MS"/>
                <a:ea typeface="Times New Roman"/>
              </a:rPr>
              <a:t>        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/>
                <a:ea typeface="Times New Roman"/>
              </a:rPr>
              <a:t>o</a:t>
            </a:r>
            <a:r>
              <a:rPr lang="en-US" sz="3200" dirty="0">
                <a:latin typeface="Comic Sans MS"/>
                <a:ea typeface="Times New Roman"/>
              </a:rPr>
              <a:t>:  </a:t>
            </a:r>
            <a:r>
              <a:rPr lang="en-US" sz="3200" dirty="0" smtClean="0">
                <a:latin typeface="Comic Sans MS"/>
                <a:ea typeface="Times New Roman"/>
              </a:rPr>
              <a:t>____________________________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3200" baseline="-250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: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_____________________________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837972"/>
            <a:ext cx="3505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Independence/association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0835" y="2442120"/>
            <a:ext cx="75437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b="1" dirty="0" smtClean="0">
                <a:solidFill>
                  <a:srgbClr val="FF0000"/>
                </a:solidFill>
              </a:rPr>
              <a:t>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no association </a:t>
            </a:r>
            <a:r>
              <a:rPr lang="en-US" sz="2400" dirty="0" smtClean="0"/>
              <a:t>between the smoking habits of parents and the smoking habits of their children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09698" y="3537942"/>
            <a:ext cx="75437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b="1" dirty="0" smtClean="0">
                <a:solidFill>
                  <a:srgbClr val="0000FF"/>
                </a:solidFill>
              </a:rPr>
              <a:t>is an association </a:t>
            </a:r>
            <a:r>
              <a:rPr lang="en-US" sz="2400" dirty="0" smtClean="0"/>
              <a:t>between the smoking habits of parents and the smoking habits of their children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829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Conditions</a:t>
            </a:r>
            <a:r>
              <a:rPr lang="en-US" sz="3200" dirty="0">
                <a:latin typeface="Comic Sans MS"/>
                <a:ea typeface="Times New Roman"/>
              </a:rPr>
              <a:t>:</a:t>
            </a:r>
            <a:endParaRPr lang="en-US" sz="3200" dirty="0">
              <a:latin typeface="Times New Roman"/>
              <a:ea typeface="Times New Roman"/>
            </a:endParaRPr>
          </a:p>
          <a:p>
            <a:pPr indent="457200"/>
            <a:r>
              <a:rPr lang="en-US" sz="3200" dirty="0">
                <a:latin typeface="Comic Sans MS"/>
                <a:ea typeface="Times New Roman"/>
              </a:rPr>
              <a:t>	</a:t>
            </a:r>
            <a:endParaRPr lang="en-US" sz="3200" dirty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/>
                <a:ea typeface="Times New Roman"/>
              </a:rPr>
              <a:t>____________________________</a:t>
            </a:r>
            <a:endParaRPr lang="en-US" sz="3200" dirty="0" smtClean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 smtClean="0">
                <a:latin typeface="Comic Sans MS"/>
                <a:ea typeface="Times New Roman"/>
              </a:rPr>
              <a:t>2.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____________________________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8382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57200"/>
            <a:endParaRPr lang="en-US" sz="2400" b="1" dirty="0" smtClean="0">
              <a:solidFill>
                <a:srgbClr val="00B050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 smtClean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sz="2400" b="1" dirty="0" smtClean="0">
                <a:latin typeface="Comic Sans MS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expected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% of </a:t>
            </a:r>
            <a:r>
              <a:rPr lang="en-US" sz="2400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expected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counts values in cells must be </a:t>
            </a:r>
            <a:r>
              <a:rPr lang="en-US" sz="2400" b="1" u="sng" dirty="0" smtClean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911" y="3810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latin typeface="Comic Sans MS"/>
                <a:ea typeface="Times New Roman"/>
              </a:rPr>
              <a:t>		</a:t>
            </a:r>
            <a:r>
              <a:rPr lang="en-US" sz="2000" u="sng" dirty="0" smtClean="0">
                <a:latin typeface="Comic Sans MS"/>
                <a:ea typeface="Times New Roman"/>
              </a:rPr>
              <a:t>           Student Smokes      Student </a:t>
            </a:r>
            <a:r>
              <a:rPr lang="en-US" sz="2000" u="sng" dirty="0">
                <a:latin typeface="Comic Sans MS"/>
                <a:ea typeface="Times New Roman"/>
              </a:rPr>
              <a:t>Does Not Smoke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Both Parents Smoke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One Parent Smokes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Neither Parent Smokes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762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400                                1380     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1780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6275" y="135049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416                                1823     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2239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0667" y="188180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188                                1168     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1356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799" y="2470159"/>
            <a:ext cx="5759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1004                             4371		    </a:t>
            </a:r>
            <a:r>
              <a:rPr lang="en-US" sz="2400" b="1" dirty="0" smtClean="0">
                <a:solidFill>
                  <a:srgbClr val="FF0000"/>
                </a:solidFill>
              </a:rPr>
              <a:t>5375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811" y="767834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332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731222"/>
            <a:ext cx="11311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1448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95811" y="1350353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418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1309639"/>
            <a:ext cx="111555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1821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5811" y="1910038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253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865525" y="1857152"/>
            <a:ext cx="110803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1103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23911" y="3581400"/>
            <a:ext cx="874922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Create Matrix A, run the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600" b="1" baseline="30000" dirty="0" smtClean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-test </a:t>
            </a:r>
            <a:r>
              <a:rPr lang="en-US" sz="2800" dirty="0" smtClean="0">
                <a:latin typeface="Comic Sans MS"/>
                <a:ea typeface="Times New Roman"/>
              </a:rPr>
              <a:t>, get your </a:t>
            </a:r>
            <a:r>
              <a:rPr lang="en-US" sz="2800" b="1" dirty="0" smtClean="0">
                <a:solidFill>
                  <a:srgbClr val="990033"/>
                </a:solidFill>
                <a:latin typeface="Comic Sans MS"/>
                <a:ea typeface="Times New Roman"/>
              </a:rPr>
              <a:t>expected counts from Matrix B</a:t>
            </a:r>
            <a:r>
              <a:rPr lang="en-US" sz="2800" dirty="0" smtClean="0">
                <a:latin typeface="Comic Sans MS"/>
                <a:ea typeface="Times New Roman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93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Conditions</a:t>
            </a:r>
            <a:r>
              <a:rPr lang="en-US" sz="3200" dirty="0">
                <a:latin typeface="Comic Sans MS"/>
                <a:ea typeface="Times New Roman"/>
              </a:rPr>
              <a:t>:</a:t>
            </a:r>
            <a:endParaRPr lang="en-US" sz="3200" dirty="0">
              <a:latin typeface="Times New Roman"/>
              <a:ea typeface="Times New Roman"/>
            </a:endParaRPr>
          </a:p>
          <a:p>
            <a:pPr indent="457200"/>
            <a:r>
              <a:rPr lang="en-US" sz="3200" dirty="0">
                <a:latin typeface="Comic Sans MS"/>
                <a:ea typeface="Times New Roman"/>
              </a:rPr>
              <a:t>	</a:t>
            </a:r>
            <a:endParaRPr lang="en-US" sz="3200" dirty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/>
                <a:ea typeface="Times New Roman"/>
              </a:rPr>
              <a:t>____________________________</a:t>
            </a:r>
            <a:endParaRPr lang="en-US" sz="3200" dirty="0" smtClean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 smtClean="0">
                <a:latin typeface="Comic Sans MS"/>
                <a:ea typeface="Times New Roman"/>
              </a:rPr>
              <a:t>2.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____________________________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9518" y="950149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400" b="1" dirty="0" smtClean="0">
              <a:solidFill>
                <a:srgbClr val="00B050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 smtClean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sz="2400" b="1" dirty="0" smtClean="0">
                <a:latin typeface="Comic Sans MS"/>
                <a:ea typeface="Times New Roman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mic Sans MS"/>
                <a:ea typeface="Times New Roman"/>
              </a:rPr>
              <a:t>exp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 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2400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% of </a:t>
            </a:r>
            <a:r>
              <a:rPr lang="en-US" sz="2400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sz="2400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05200"/>
            <a:ext cx="7762875" cy="2638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4800" y="2119445"/>
            <a:ext cx="12192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Condition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met, see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table.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475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</vt:lpstr>
      <vt:lpstr>Comic Sans MS</vt:lpstr>
      <vt:lpstr>Komika Axis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146</cp:revision>
  <dcterms:created xsi:type="dcterms:W3CDTF">2014-04-18T00:45:13Z</dcterms:created>
  <dcterms:modified xsi:type="dcterms:W3CDTF">2018-04-19T17:54:36Z</dcterms:modified>
</cp:coreProperties>
</file>