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8" r:id="rId10"/>
    <p:sldId id="289" r:id="rId11"/>
    <p:sldId id="290" r:id="rId12"/>
    <p:sldId id="285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0066"/>
    <a:srgbClr val="00FF00"/>
    <a:srgbClr val="800080"/>
    <a:srgbClr val="990033"/>
    <a:srgbClr val="33CC33"/>
    <a:srgbClr val="FF3399"/>
    <a:srgbClr val="0066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59" autoAdjust="0"/>
  </p:normalViewPr>
  <p:slideViewPr>
    <p:cSldViewPr>
      <p:cViewPr varScale="1">
        <p:scale>
          <a:sx n="63" d="100"/>
          <a:sy n="63" d="100"/>
        </p:scale>
        <p:origin x="8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3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7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1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7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9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6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5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8823-7BDA-4F34-856A-8305F27EBFF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162A-E718-40FB-B8C7-D2D2A5FF2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5D062E-F0CD-4FAF-A342-2C4A4978500B}"/>
              </a:ext>
            </a:extLst>
          </p:cNvPr>
          <p:cNvSpPr txBox="1"/>
          <p:nvPr/>
        </p:nvSpPr>
        <p:spPr>
          <a:xfrm>
            <a:off x="1181100" y="533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Day 74 Thurs Mar 26 AGENDA: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Submit THQ # 6 by 7 pm Thurs, Mar 26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15EB68-CCD6-41D0-9062-A94F2339D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2590800"/>
            <a:ext cx="78295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71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0"/>
            <a:ext cx="7762875" cy="26384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1494" y="3124200"/>
            <a:ext cx="8467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14450" marR="0" indent="-1314450"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Calculation</a:t>
            </a:r>
            <a:r>
              <a:rPr lang="en-US" sz="3200" dirty="0">
                <a:latin typeface="Comic Sans MS"/>
                <a:ea typeface="Times New Roman"/>
              </a:rPr>
              <a:t>:   </a:t>
            </a:r>
            <a:r>
              <a:rPr lang="en-US" sz="3200" dirty="0">
                <a:latin typeface="Times New Roman"/>
                <a:ea typeface="Times New Roman"/>
                <a:sym typeface="Symbol"/>
              </a:rPr>
              <a:t></a:t>
            </a:r>
            <a:r>
              <a:rPr lang="en-US" sz="3200" baseline="30000" dirty="0">
                <a:latin typeface="Comic Sans MS"/>
                <a:ea typeface="Times New Roman"/>
              </a:rPr>
              <a:t>2</a:t>
            </a:r>
            <a:r>
              <a:rPr lang="en-US" sz="3200" dirty="0">
                <a:latin typeface="Comic Sans MS"/>
                <a:ea typeface="Times New Roman"/>
              </a:rPr>
              <a:t> = __________________</a:t>
            </a:r>
            <a:endParaRPr lang="en-US" sz="3200" dirty="0">
              <a:latin typeface="Times New Roman"/>
              <a:ea typeface="Times New Roman"/>
            </a:endParaRPr>
          </a:p>
          <a:p>
            <a:pPr marL="1314450" marR="0" indent="-1314450">
              <a:spcBef>
                <a:spcPts val="0"/>
              </a:spcBef>
              <a:spcAft>
                <a:spcPts val="0"/>
              </a:spcAft>
              <a:tabLst>
                <a:tab pos="18288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>
                <a:latin typeface="Comic Sans MS"/>
                <a:ea typeface="Times New Roman"/>
                <a:cs typeface="Times New Roman"/>
              </a:rPr>
              <a:t>P( </a:t>
            </a:r>
            <a:r>
              <a:rPr lang="en-US" sz="3200" dirty="0">
                <a:latin typeface="Comic Sans MS"/>
                <a:ea typeface="Times New Roman"/>
                <a:cs typeface="Times New Roman"/>
                <a:sym typeface="Symbol"/>
              </a:rPr>
              <a:t></a:t>
            </a:r>
            <a:r>
              <a:rPr lang="en-US" sz="3200" baseline="30000" dirty="0">
                <a:latin typeface="Comic Sans MS"/>
                <a:ea typeface="Times New Roman"/>
                <a:cs typeface="Times New Roman"/>
              </a:rPr>
              <a:t>2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&gt; _______) = __________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57690" y="2514600"/>
            <a:ext cx="473392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0000FF"/>
                </a:solidFill>
              </a:rPr>
              <a:t>df = (3 – 1)(2 – 1) = 2   </a:t>
            </a:r>
            <a:r>
              <a:rPr lang="el-GR" sz="2800" i="1" dirty="0">
                <a:solidFill>
                  <a:srgbClr val="0000FF"/>
                </a:solidFill>
                <a:latin typeface="Cambria" panose="02040503050406030204" pitchFamily="18" charset="0"/>
              </a:rPr>
              <a:t>α</a:t>
            </a:r>
            <a:r>
              <a:rPr lang="en-US" sz="2800" i="1" dirty="0">
                <a:solidFill>
                  <a:srgbClr val="0000FF"/>
                </a:solidFill>
                <a:latin typeface="Cambria" panose="02040503050406030204" pitchFamily="18" charset="0"/>
              </a:rPr>
              <a:t> = .05</a:t>
            </a:r>
            <a:endParaRPr lang="en-US" sz="2800" i="1" dirty="0">
              <a:solidFill>
                <a:srgbClr val="0000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283224"/>
              </p:ext>
            </p:extLst>
          </p:nvPr>
        </p:nvGraphicFramePr>
        <p:xfrm>
          <a:off x="4040188" y="3117850"/>
          <a:ext cx="4697412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4" imgW="2565360" imgH="431640" progId="Equation.3">
                  <p:embed/>
                </p:oleObj>
              </mc:Choice>
              <mc:Fallback>
                <p:oleObj name="Equation" r:id="rId4" imgW="25653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40188" y="3117850"/>
                        <a:ext cx="4697412" cy="790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4038600"/>
            <a:ext cx="1219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37.57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59036" y="4038600"/>
            <a:ext cx="24465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0.000000007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F764215C-D383-414B-B331-80BED470B1D8}"/>
              </a:ext>
            </a:extLst>
          </p:cNvPr>
          <p:cNvSpPr/>
          <p:nvPr/>
        </p:nvSpPr>
        <p:spPr>
          <a:xfrm>
            <a:off x="2209800" y="4693860"/>
            <a:ext cx="457200" cy="10973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C71E8D29-321D-47A4-806D-B23C607E097B}"/>
              </a:ext>
            </a:extLst>
          </p:cNvPr>
          <p:cNvSpPr/>
          <p:nvPr/>
        </p:nvSpPr>
        <p:spPr>
          <a:xfrm>
            <a:off x="5025118" y="4630965"/>
            <a:ext cx="457200" cy="10973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C9F829-A06E-40F1-9CD9-B0ECFC0D51E6}"/>
              </a:ext>
            </a:extLst>
          </p:cNvPr>
          <p:cNvSpPr txBox="1"/>
          <p:nvPr/>
        </p:nvSpPr>
        <p:spPr>
          <a:xfrm>
            <a:off x="762000" y="5938480"/>
            <a:ext cx="7275512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From the calculator after you run the test.</a:t>
            </a:r>
          </a:p>
        </p:txBody>
      </p:sp>
    </p:spTree>
    <p:extLst>
      <p:ext uri="{BB962C8B-B14F-4D97-AF65-F5344CB8AC3E}">
        <p14:creationId xmlns:p14="http://schemas.microsoft.com/office/powerpoint/2010/main" val="57957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35480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297237"/>
            <a:ext cx="8334375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our p-value of 0.000000007 is less than our significance level of 5%, we have evidence to </a:t>
            </a:r>
            <a:r>
              <a:rPr lang="en-US" sz="2800" dirty="0">
                <a:solidFill>
                  <a:srgbClr val="0000FF"/>
                </a:solidFill>
              </a:rPr>
              <a:t>reject the null</a:t>
            </a:r>
            <a:r>
              <a:rPr lang="en-US" sz="2800" dirty="0">
                <a:solidFill>
                  <a:srgbClr val="FF0000"/>
                </a:solidFill>
              </a:rPr>
              <a:t>.  We have evidence to conclude it is </a:t>
            </a:r>
            <a:r>
              <a:rPr lang="en-US" sz="2800" dirty="0">
                <a:solidFill>
                  <a:srgbClr val="0000FF"/>
                </a:solidFill>
              </a:rPr>
              <a:t>plausible </a:t>
            </a:r>
            <a:r>
              <a:rPr lang="en-US" sz="2800" dirty="0">
                <a:solidFill>
                  <a:srgbClr val="FF0000"/>
                </a:solidFill>
              </a:rPr>
              <a:t>there </a:t>
            </a:r>
            <a:r>
              <a:rPr lang="en-US" sz="2800" dirty="0">
                <a:solidFill>
                  <a:srgbClr val="0000FF"/>
                </a:solidFill>
              </a:rPr>
              <a:t>is an association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between the smoking habits of parents and the smoking habits of their children</a:t>
            </a:r>
            <a:r>
              <a:rPr lang="en-US" sz="2800" dirty="0">
                <a:solidFill>
                  <a:srgbClr val="FF0000"/>
                </a:solidFill>
              </a:rPr>
              <a:t>. Our data are statistically significant.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46" y="228600"/>
            <a:ext cx="74295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4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237" y="381000"/>
            <a:ext cx="8229600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Know the difference between the types of </a:t>
            </a:r>
            <a:r>
              <a:rPr lang="en-US" sz="40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  <a:sym typeface="Symbol" panose="05050102010706020507" pitchFamily="18" charset="2"/>
              </a:rPr>
              <a:t></a:t>
            </a:r>
            <a:r>
              <a:rPr lang="en-US" sz="4000" b="1" baseline="30000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tests:</a:t>
            </a:r>
            <a:endParaRPr lang="en-US" sz="4000" dirty="0">
              <a:solidFill>
                <a:srgbClr val="80008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09800"/>
            <a:ext cx="73056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8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399" y="457200"/>
            <a:ext cx="8467383" cy="2308324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Assignment p. 878 #29, 31 (a, c)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endParaRPr lang="en-US" sz="36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Inference Practice Worksheet #9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36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24BC57-7E60-4423-90D5-C70FCBD2F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15" y="3733800"/>
            <a:ext cx="78295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440" y="297229"/>
            <a:ext cx="83058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marR="0" lvl="1" indent="-285750" algn="ctr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b="1" u="sng" dirty="0">
                <a:solidFill>
                  <a:srgbClr val="943634"/>
                </a:solidFill>
                <a:latin typeface="Komika Axis"/>
                <a:ea typeface="Times New Roman"/>
              </a:rPr>
              <a:t>Chi-Square Hypothesis Testing PART 3: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752600"/>
            <a:ext cx="5817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2200"/>
            </a:pPr>
            <a:r>
              <a:rPr lang="en-US" sz="4000" b="1" dirty="0">
                <a:solidFill>
                  <a:srgbClr val="FF0000"/>
                </a:solidFill>
                <a:latin typeface="Comic Sans MS"/>
                <a:ea typeface="Times New Roman"/>
              </a:rPr>
              <a:t>I.  Goodness of Fit</a:t>
            </a:r>
            <a:r>
              <a:rPr lang="en-US" sz="4000" dirty="0">
                <a:solidFill>
                  <a:prstClr val="black"/>
                </a:solidFill>
                <a:latin typeface="Comic Sans MS"/>
                <a:ea typeface="Times New Roman"/>
              </a:rPr>
              <a:t>  </a:t>
            </a:r>
            <a:r>
              <a:rPr lang="en-US" sz="4000" dirty="0">
                <a:solidFill>
                  <a:srgbClr val="002060"/>
                </a:solidFill>
                <a:latin typeface="Comic Sans MS"/>
                <a:ea typeface="Times New Roman"/>
                <a:sym typeface="Wingdings"/>
              </a:rPr>
              <a:t>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601417"/>
            <a:ext cx="8763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AutoNum type="romanUcPeriod" startAt="2"/>
            </a:pPr>
            <a:r>
              <a:rPr lang="en-US" sz="3200" b="1" dirty="0">
                <a:solidFill>
                  <a:srgbClr val="7030A0"/>
                </a:solidFill>
                <a:latin typeface="Comic Sans MS"/>
                <a:ea typeface="Times New Roman"/>
              </a:rPr>
              <a:t>Test of Homogeneity of Populations  </a:t>
            </a:r>
            <a:r>
              <a:rPr lang="en-US" sz="4400" dirty="0">
                <a:solidFill>
                  <a:srgbClr val="002060"/>
                </a:solidFill>
                <a:latin typeface="Comic Sans MS"/>
                <a:ea typeface="Times New Roman"/>
                <a:sym typeface="Wingdings"/>
              </a:rPr>
              <a:t></a:t>
            </a:r>
            <a:endParaRPr lang="en-US" sz="4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en-US" sz="3200" dirty="0">
                <a:solidFill>
                  <a:prstClr val="black"/>
                </a:solidFill>
                <a:latin typeface="Comic Sans MS"/>
                <a:ea typeface="Times New Roman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186" y="3852337"/>
            <a:ext cx="90678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/>
            <a:r>
              <a:rPr lang="en-US" sz="3200" b="1" dirty="0">
                <a:solidFill>
                  <a:srgbClr val="008000"/>
                </a:solidFill>
                <a:latin typeface="Comic Sans MS"/>
                <a:ea typeface="Times New Roman"/>
              </a:rPr>
              <a:t>III. Test for Independence/Association</a:t>
            </a:r>
            <a:r>
              <a:rPr lang="en-US" sz="3200" dirty="0">
                <a:solidFill>
                  <a:srgbClr val="00800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--- use the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 test</a:t>
            </a:r>
            <a:r>
              <a:rPr lang="en-US" sz="3200" b="1" dirty="0"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function on the calculator; you will need to enter your contingency table in </a:t>
            </a:r>
            <a:r>
              <a:rPr lang="en-US" sz="3200" b="1" dirty="0">
                <a:solidFill>
                  <a:srgbClr val="0033CC"/>
                </a:solidFill>
                <a:latin typeface="Comic Sans MS"/>
                <a:ea typeface="Times New Roman"/>
              </a:rPr>
              <a:t>Matrix A</a:t>
            </a:r>
            <a:r>
              <a:rPr lang="en-US" sz="3200" dirty="0">
                <a:latin typeface="Comic Sans MS"/>
                <a:ea typeface="Times New Roman"/>
              </a:rPr>
              <a:t>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171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45820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600" dirty="0">
                <a:latin typeface="Comic Sans MS"/>
                <a:ea typeface="Times New Roman"/>
              </a:rPr>
              <a:t>Use when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</a:rPr>
              <a:t>one population</a:t>
            </a:r>
            <a:r>
              <a:rPr lang="en-US" sz="3600" dirty="0">
                <a:latin typeface="Comic Sans MS"/>
                <a:ea typeface="Times New Roman"/>
              </a:rPr>
              <a:t> is surveyed and you are testing the </a:t>
            </a:r>
            <a:r>
              <a:rPr lang="en-US" sz="3600" b="1" dirty="0">
                <a:solidFill>
                  <a:srgbClr val="00B050"/>
                </a:solidFill>
                <a:latin typeface="Comic Sans MS"/>
                <a:ea typeface="Times New Roman"/>
              </a:rPr>
              <a:t>independence</a:t>
            </a:r>
            <a:r>
              <a:rPr lang="en-US" sz="3600" dirty="0">
                <a:latin typeface="Comic Sans MS"/>
                <a:ea typeface="Times New Roman"/>
              </a:rPr>
              <a:t> or </a:t>
            </a:r>
            <a:r>
              <a:rPr lang="en-US" sz="3600" b="1" dirty="0">
                <a:solidFill>
                  <a:srgbClr val="00B0F0"/>
                </a:solidFill>
                <a:latin typeface="Comic Sans MS"/>
                <a:ea typeface="Times New Roman"/>
              </a:rPr>
              <a:t>association</a:t>
            </a:r>
            <a:r>
              <a:rPr lang="en-US" sz="3600" dirty="0">
                <a:latin typeface="Comic Sans MS"/>
                <a:ea typeface="Times New Roman"/>
              </a:rPr>
              <a:t> of </a:t>
            </a:r>
            <a:r>
              <a:rPr lang="en-US" sz="3600" b="1" dirty="0">
                <a:solidFill>
                  <a:srgbClr val="CC6600"/>
                </a:solidFill>
                <a:latin typeface="Comic Sans MS"/>
                <a:ea typeface="Times New Roman"/>
              </a:rPr>
              <a:t>two</a:t>
            </a:r>
            <a:r>
              <a:rPr lang="en-US" sz="3600" dirty="0">
                <a:latin typeface="Comic Sans MS"/>
                <a:ea typeface="Times New Roman"/>
              </a:rPr>
              <a:t> </a:t>
            </a:r>
            <a:r>
              <a:rPr lang="en-US" sz="3600" b="1" dirty="0">
                <a:solidFill>
                  <a:srgbClr val="CC6600"/>
                </a:solidFill>
                <a:latin typeface="Comic Sans MS"/>
                <a:ea typeface="Times New Roman"/>
              </a:rPr>
              <a:t>categorical variables</a:t>
            </a:r>
            <a:r>
              <a:rPr lang="en-US" sz="3600" dirty="0">
                <a:latin typeface="Comic Sans MS"/>
                <a:ea typeface="Times New Roman"/>
              </a:rPr>
              <a:t> within that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</a:rPr>
              <a:t>population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200400"/>
            <a:ext cx="83058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the expected counts for each cell using </a:t>
            </a:r>
            <a:endParaRPr lang="en-US" sz="3200" dirty="0">
              <a:latin typeface="Times New Roman"/>
              <a:ea typeface="Times New Roman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[(</a:t>
            </a:r>
            <a:r>
              <a:rPr lang="en-US" sz="3200" b="1" i="1" dirty="0">
                <a:solidFill>
                  <a:srgbClr val="FF0000"/>
                </a:solidFill>
                <a:latin typeface="Comic Sans MS"/>
                <a:ea typeface="Times New Roman"/>
              </a:rPr>
              <a:t>row total</a:t>
            </a: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)(</a:t>
            </a:r>
            <a:r>
              <a:rPr lang="en-US" sz="3200" b="1" i="1" dirty="0">
                <a:solidFill>
                  <a:srgbClr val="008000"/>
                </a:solidFill>
                <a:latin typeface="Comic Sans MS"/>
                <a:ea typeface="Times New Roman"/>
              </a:rPr>
              <a:t>column</a:t>
            </a: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 </a:t>
            </a:r>
            <a:r>
              <a:rPr lang="en-US" sz="3200" b="1" i="1" dirty="0">
                <a:solidFill>
                  <a:srgbClr val="008000"/>
                </a:solidFill>
                <a:latin typeface="Comic Sans MS"/>
                <a:ea typeface="Times New Roman"/>
              </a:rPr>
              <a:t>total</a:t>
            </a: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</a:rPr>
              <a:t>)]/</a:t>
            </a:r>
            <a:r>
              <a:rPr lang="en-US" sz="3200" b="1" i="1" dirty="0">
                <a:solidFill>
                  <a:srgbClr val="0066FF"/>
                </a:solidFill>
                <a:latin typeface="Comic Sans MS"/>
                <a:ea typeface="Times New Roman"/>
              </a:rPr>
              <a:t>grand total</a:t>
            </a:r>
            <a:endParaRPr lang="en-US" sz="3200" dirty="0">
              <a:solidFill>
                <a:srgbClr val="0066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172222"/>
            <a:ext cx="91440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>
                <a:ln>
                  <a:solidFill>
                    <a:srgbClr val="0066FF"/>
                  </a:solidFill>
                </a:ln>
                <a:solidFill>
                  <a:srgbClr val="00FF00"/>
                </a:solidFill>
                <a:latin typeface="Comic Sans MS"/>
                <a:ea typeface="Times New Roman"/>
              </a:rPr>
              <a:t>***</a:t>
            </a:r>
            <a:r>
              <a:rPr lang="en-US" sz="3200" dirty="0">
                <a:latin typeface="Comic Sans MS"/>
                <a:ea typeface="Times New Roman"/>
              </a:rPr>
              <a:t> These values will be found in </a:t>
            </a:r>
            <a:r>
              <a:rPr lang="en-US" sz="3200" b="1" dirty="0">
                <a:solidFill>
                  <a:srgbClr val="008000"/>
                </a:solidFill>
                <a:latin typeface="Comic Sans MS"/>
                <a:ea typeface="Times New Roman"/>
              </a:rPr>
              <a:t>Matrix B</a:t>
            </a:r>
            <a:r>
              <a:rPr lang="en-US" sz="3200" dirty="0">
                <a:solidFill>
                  <a:srgbClr val="00800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once you run the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 test.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94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9916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Calculate </a:t>
            </a:r>
            <a:r>
              <a:rPr lang="en-US" sz="3200" b="1" dirty="0">
                <a:solidFill>
                  <a:srgbClr val="0066FF"/>
                </a:solidFill>
                <a:latin typeface="Comic Sans MS"/>
                <a:ea typeface="Times New Roman"/>
              </a:rPr>
              <a:t>(Obs – Exp)</a:t>
            </a:r>
            <a:r>
              <a:rPr lang="en-US" sz="3200" b="1" baseline="30000" dirty="0">
                <a:solidFill>
                  <a:srgbClr val="0066FF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0066FF"/>
                </a:solidFill>
                <a:latin typeface="Comic Sans MS"/>
                <a:ea typeface="Times New Roman"/>
              </a:rPr>
              <a:t>/Exp</a:t>
            </a:r>
            <a:r>
              <a:rPr lang="en-US" sz="3200" dirty="0">
                <a:latin typeface="Comic Sans MS"/>
                <a:ea typeface="Times New Roman"/>
              </a:rPr>
              <a:t> for each cell then add them to get the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2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test statistic</a:t>
            </a:r>
            <a:r>
              <a:rPr lang="en-US" sz="3200" dirty="0">
                <a:latin typeface="Comic Sans MS"/>
                <a:ea typeface="Times New Roman"/>
              </a:rPr>
              <a:t>.   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193" y="2107809"/>
            <a:ext cx="5538696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df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= (</a:t>
            </a:r>
            <a:r>
              <a:rPr lang="en-US" sz="3200" b="1" i="1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row</a:t>
            </a:r>
            <a:r>
              <a:rPr lang="en-US" sz="3200" i="1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– 1)( </a:t>
            </a:r>
            <a:r>
              <a:rPr lang="en-US" sz="3200" b="1" i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column</a:t>
            </a:r>
            <a:r>
              <a:rPr lang="en-US" sz="3200" b="1" i="1" dirty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– 1)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51708" y="3429000"/>
            <a:ext cx="8135092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3200" dirty="0">
                <a:latin typeface="Comic Sans MS"/>
                <a:ea typeface="Times New Roman"/>
              </a:rPr>
              <a:t>Data is conveyed in a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contingency table </a:t>
            </a:r>
            <a:r>
              <a:rPr lang="en-US" sz="3200" dirty="0">
                <a:latin typeface="Comic Sans MS"/>
                <a:ea typeface="Times New Roman"/>
              </a:rPr>
              <a:t>(at least </a:t>
            </a:r>
            <a:r>
              <a:rPr lang="en-US" sz="3200" b="1" dirty="0">
                <a:solidFill>
                  <a:srgbClr val="C00000"/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Comic Sans MS"/>
                <a:ea typeface="Times New Roman"/>
              </a:rPr>
              <a:t>rows</a:t>
            </a: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 </a:t>
            </a:r>
            <a:r>
              <a:rPr lang="en-US" sz="3200" dirty="0">
                <a:latin typeface="Comic Sans MS"/>
                <a:ea typeface="Times New Roman"/>
              </a:rPr>
              <a:t>and </a:t>
            </a:r>
            <a:r>
              <a:rPr lang="en-US" sz="3200" b="1" dirty="0">
                <a:solidFill>
                  <a:srgbClr val="7030A0"/>
                </a:solidFill>
                <a:latin typeface="Comic Sans MS"/>
                <a:ea typeface="Times New Roman"/>
              </a:rPr>
              <a:t>2 columns</a:t>
            </a:r>
            <a:r>
              <a:rPr lang="en-US" sz="3200" dirty="0">
                <a:latin typeface="Comic Sans MS"/>
                <a:ea typeface="Times New Roman"/>
              </a:rPr>
              <a:t>)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63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340" y="228600"/>
            <a:ext cx="8909811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"/>
            </a:pP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Only change in Template is in Hypothesis</a:t>
            </a:r>
            <a:r>
              <a:rPr lang="en-US" sz="3200" dirty="0">
                <a:latin typeface="Comic Sans MS"/>
                <a:ea typeface="Times New Roman"/>
              </a:rPr>
              <a:t>: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24000"/>
            <a:ext cx="8836378" cy="292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marR="0" indent="-28575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4000" baseline="-25000" dirty="0">
                <a:solidFill>
                  <a:srgbClr val="FF0000"/>
                </a:solidFill>
                <a:latin typeface="Comic Sans MS"/>
                <a:ea typeface="Times New Roman"/>
              </a:rPr>
              <a:t>o</a:t>
            </a:r>
            <a:r>
              <a:rPr lang="en-US" sz="3200" dirty="0">
                <a:latin typeface="Comic Sans MS"/>
                <a:ea typeface="Times New Roman"/>
              </a:rPr>
              <a:t>: there </a:t>
            </a:r>
            <a:r>
              <a:rPr lang="en-US" sz="4400" b="1" dirty="0">
                <a:solidFill>
                  <a:srgbClr val="FF0000"/>
                </a:solidFill>
                <a:latin typeface="Comic Sans MS"/>
                <a:ea typeface="Times New Roman"/>
              </a:rPr>
              <a:t>is not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</a:rPr>
              <a:t>an association </a:t>
            </a:r>
            <a:r>
              <a:rPr lang="en-US" sz="3200" dirty="0">
                <a:latin typeface="Comic Sans MS"/>
                <a:ea typeface="Times New Roman"/>
              </a:rPr>
              <a:t>between [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variable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1</a:t>
            </a:r>
            <a:r>
              <a:rPr lang="en-US" sz="3200" dirty="0">
                <a:latin typeface="Comic Sans MS"/>
                <a:ea typeface="Times New Roman"/>
              </a:rPr>
              <a:t>] and [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variable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latin typeface="Comic Sans MS"/>
                <a:ea typeface="Times New Roman"/>
              </a:rPr>
              <a:t>]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457200" marR="0" indent="-285750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457200" indent="-285750"/>
            <a:r>
              <a:rPr lang="en-US" sz="4000" dirty="0">
                <a:solidFill>
                  <a:srgbClr val="0033CC"/>
                </a:solidFill>
                <a:latin typeface="Comic Sans MS"/>
                <a:ea typeface="Times New Roman"/>
              </a:rPr>
              <a:t>H</a:t>
            </a:r>
            <a:r>
              <a:rPr lang="en-US" sz="4000" baseline="-25000" dirty="0">
                <a:solidFill>
                  <a:srgbClr val="0033CC"/>
                </a:solidFill>
                <a:latin typeface="Comic Sans MS"/>
                <a:ea typeface="Times New Roman"/>
              </a:rPr>
              <a:t>a</a:t>
            </a:r>
            <a:r>
              <a:rPr lang="en-US" sz="3200" dirty="0">
                <a:latin typeface="Comic Sans MS"/>
                <a:ea typeface="Times New Roman"/>
              </a:rPr>
              <a:t>: there </a:t>
            </a:r>
            <a:r>
              <a:rPr lang="en-US" sz="4400" b="1" dirty="0">
                <a:solidFill>
                  <a:srgbClr val="0000FF"/>
                </a:solidFill>
                <a:latin typeface="Comic Sans MS"/>
                <a:ea typeface="Times New Roman"/>
              </a:rPr>
              <a:t>is</a:t>
            </a:r>
            <a:r>
              <a:rPr lang="en-US" sz="4400" b="1" dirty="0">
                <a:latin typeface="Comic Sans MS"/>
                <a:ea typeface="Times New Roman"/>
              </a:rPr>
              <a:t> </a:t>
            </a:r>
            <a:r>
              <a:rPr lang="en-US" sz="4400" b="1" dirty="0">
                <a:solidFill>
                  <a:srgbClr val="0000FF"/>
                </a:solidFill>
                <a:latin typeface="Comic Sans MS"/>
                <a:ea typeface="Times New Roman"/>
              </a:rPr>
              <a:t>an association </a:t>
            </a:r>
            <a:r>
              <a:rPr lang="en-US" sz="3200" dirty="0">
                <a:latin typeface="Comic Sans MS"/>
                <a:ea typeface="Times New Roman"/>
              </a:rPr>
              <a:t>between [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variable</a:t>
            </a:r>
            <a:r>
              <a:rPr lang="en-US" sz="3200" dirty="0">
                <a:latin typeface="Comic Sans MS"/>
                <a:ea typeface="Times New Roman"/>
              </a:rPr>
              <a:t>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1</a:t>
            </a:r>
            <a:r>
              <a:rPr lang="en-US" sz="3200" dirty="0">
                <a:latin typeface="Comic Sans MS"/>
                <a:ea typeface="Times New Roman"/>
              </a:rPr>
              <a:t>] and [</a:t>
            </a:r>
            <a:r>
              <a:rPr lang="en-US" sz="3200" i="1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variable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Comic Sans MS"/>
                <a:ea typeface="Times New Roman"/>
              </a:rPr>
              <a:t>2</a:t>
            </a:r>
            <a:r>
              <a:rPr lang="en-US" sz="3200" dirty="0">
                <a:latin typeface="Comic Sans MS"/>
                <a:ea typeface="Times New Roman"/>
              </a:rPr>
              <a:t>]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497244-106C-491D-8F33-63C296A3CA3F}"/>
              </a:ext>
            </a:extLst>
          </p:cNvPr>
          <p:cNvSpPr txBox="1"/>
          <p:nvPr/>
        </p:nvSpPr>
        <p:spPr>
          <a:xfrm>
            <a:off x="304800" y="4953000"/>
            <a:ext cx="8153400" cy="1200329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Only written in words, not symbols. But must be written in context of the problem.</a:t>
            </a:r>
          </a:p>
        </p:txBody>
      </p:sp>
    </p:spTree>
    <p:extLst>
      <p:ext uri="{BB962C8B-B14F-4D97-AF65-F5344CB8AC3E}">
        <p14:creationId xmlns:p14="http://schemas.microsoft.com/office/powerpoint/2010/main" val="145450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228600" algn="l"/>
              </a:tabLst>
            </a:pP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In Class Assignment: p. 875  #24 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600" dirty="0">
                <a:solidFill>
                  <a:srgbClr val="0000FF"/>
                </a:solidFill>
                <a:latin typeface="Comic Sans MS"/>
                <a:ea typeface="Times New Roman"/>
              </a:rPr>
              <a:t>                               (refers to #22)</a:t>
            </a:r>
            <a:endParaRPr lang="en-US" sz="36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45640"/>
            <a:ext cx="85965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2060"/>
                </a:solidFill>
                <a:latin typeface="Comic Sans MS"/>
                <a:ea typeface="Times New Roman"/>
              </a:rPr>
              <a:t>Plan: </a:t>
            </a:r>
            <a:r>
              <a:rPr lang="en-US" sz="3000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000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000" dirty="0">
                <a:solidFill>
                  <a:srgbClr val="FF0000"/>
                </a:solidFill>
                <a:latin typeface="Comic Sans MS"/>
                <a:ea typeface="Times New Roman"/>
              </a:rPr>
              <a:t>- test for __________</a:t>
            </a:r>
            <a:endParaRPr lang="en-US" sz="30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665" y="1982562"/>
            <a:ext cx="85449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Comic Sans MS"/>
                <a:ea typeface="Times New Roman"/>
              </a:rPr>
              <a:t>State: </a:t>
            </a:r>
            <a:r>
              <a:rPr lang="en-US" sz="3200" dirty="0">
                <a:latin typeface="Comic Sans MS"/>
                <a:ea typeface="Times New Roman"/>
              </a:rPr>
              <a:t>        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FF0000"/>
                </a:solidFill>
                <a:latin typeface="Comic Sans MS"/>
                <a:ea typeface="Times New Roman"/>
              </a:rPr>
              <a:t>H</a:t>
            </a:r>
            <a:r>
              <a:rPr lang="en-US" sz="3200" baseline="-25000" dirty="0">
                <a:solidFill>
                  <a:srgbClr val="FF0000"/>
                </a:solidFill>
                <a:latin typeface="Comic Sans MS"/>
                <a:ea typeface="Times New Roman"/>
              </a:rPr>
              <a:t>o</a:t>
            </a:r>
            <a:r>
              <a:rPr lang="en-US" sz="3200" dirty="0">
                <a:latin typeface="Comic Sans MS"/>
                <a:ea typeface="Times New Roman"/>
              </a:rPr>
              <a:t>:  ____________________________</a:t>
            </a:r>
            <a:endParaRPr lang="en-US" sz="3200" dirty="0">
              <a:latin typeface="Times New Roman"/>
              <a:ea typeface="Times New Roman"/>
            </a:endParaRPr>
          </a:p>
          <a:p>
            <a:pPr marL="4572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Comic Sans MS"/>
                <a:ea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H</a:t>
            </a:r>
            <a:r>
              <a:rPr lang="en-US" sz="3200" baseline="-250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: _____________________________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4837972"/>
            <a:ext cx="3505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Independence/association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0835" y="2442120"/>
            <a:ext cx="754379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there </a:t>
            </a:r>
            <a:r>
              <a:rPr lang="en-US" sz="2400" b="1" dirty="0">
                <a:solidFill>
                  <a:srgbClr val="FF0000"/>
                </a:solidFill>
              </a:rPr>
              <a:t>is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no association </a:t>
            </a:r>
            <a:r>
              <a:rPr lang="en-US" sz="2400" dirty="0"/>
              <a:t>between the smoking habits of parents and the smoking habits of their children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9698" y="3537942"/>
            <a:ext cx="7543799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there </a:t>
            </a:r>
            <a:r>
              <a:rPr lang="en-US" sz="2400" b="1" dirty="0">
                <a:solidFill>
                  <a:srgbClr val="0000FF"/>
                </a:solidFill>
              </a:rPr>
              <a:t>is an association </a:t>
            </a:r>
            <a:r>
              <a:rPr lang="en-US" sz="2400" dirty="0"/>
              <a:t>between the smoking habits of parents and the smoking habits of their children</a:t>
            </a:r>
          </a:p>
        </p:txBody>
      </p:sp>
    </p:spTree>
    <p:extLst>
      <p:ext uri="{BB962C8B-B14F-4D97-AF65-F5344CB8AC3E}">
        <p14:creationId xmlns:p14="http://schemas.microsoft.com/office/powerpoint/2010/main" val="296829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Conditions</a:t>
            </a:r>
            <a:r>
              <a:rPr lang="en-US" sz="3200" dirty="0">
                <a:latin typeface="Comic Sans MS"/>
                <a:ea typeface="Times New Roman"/>
              </a:rPr>
              <a:t>:</a:t>
            </a:r>
            <a:endParaRPr lang="en-US" sz="3200" dirty="0">
              <a:latin typeface="Times New Roman"/>
              <a:ea typeface="Times New Roman"/>
            </a:endParaRPr>
          </a:p>
          <a:p>
            <a:pPr indent="457200"/>
            <a:r>
              <a:rPr lang="en-US" sz="3200" dirty="0">
                <a:latin typeface="Comic Sans MS"/>
                <a:ea typeface="Times New Roman"/>
              </a:rPr>
              <a:t>	</a:t>
            </a:r>
            <a:endParaRPr lang="en-US" sz="3200" dirty="0"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Comic Sans MS"/>
                <a:ea typeface="Times New Roman"/>
              </a:rPr>
              <a:t>____________________________</a:t>
            </a:r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>
                <a:latin typeface="Comic Sans MS"/>
                <a:ea typeface="Times New Roman"/>
              </a:rPr>
              <a:t>2. 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____________________________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8382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457200"/>
            <a:endParaRPr lang="en-US" sz="2400" b="1" dirty="0">
              <a:solidFill>
                <a:srgbClr val="00B050"/>
              </a:solidFill>
              <a:latin typeface="Comic Sans MS"/>
              <a:ea typeface="Times New Roman"/>
            </a:endParaRPr>
          </a:p>
          <a:p>
            <a:pPr indent="457200"/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SRS --- The problem states…</a:t>
            </a:r>
            <a:endParaRPr lang="en-US" sz="2400" b="1" dirty="0">
              <a:latin typeface="Times New Roman"/>
              <a:ea typeface="Times New Roman"/>
            </a:endParaRPr>
          </a:p>
          <a:p>
            <a:pPr indent="457200"/>
            <a:r>
              <a:rPr lang="en-US" sz="2400" b="1" dirty="0">
                <a:latin typeface="Comic Sans MS"/>
                <a:ea typeface="Times New Roman"/>
              </a:rPr>
              <a:t> </a:t>
            </a:r>
          </a:p>
          <a:p>
            <a:pPr indent="457200"/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expected counts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sz="2400" b="1" u="sng" dirty="0">
                <a:latin typeface="Comic Sans MS"/>
                <a:ea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sz="2400" b="1" dirty="0">
                <a:latin typeface="Comic Sans MS"/>
                <a:ea typeface="Times New Roman"/>
              </a:rPr>
              <a:t>         </a:t>
            </a:r>
            <a:endParaRPr lang="en-US" sz="2400" b="1" dirty="0">
              <a:latin typeface="Times New Roman"/>
              <a:ea typeface="Times New Roman"/>
            </a:endParaRPr>
          </a:p>
          <a:p>
            <a:r>
              <a:rPr lang="en-US" sz="2400" b="1" dirty="0">
                <a:latin typeface="Comic Sans MS"/>
                <a:ea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80% of expected counts values in cells must be </a:t>
            </a:r>
            <a:r>
              <a:rPr lang="en-US" sz="2400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b="1" dirty="0">
              <a:latin typeface="Comic Sans MS"/>
              <a:ea typeface="Times New Roman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9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911" y="3810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latin typeface="Comic Sans MS"/>
                <a:ea typeface="Times New Roman"/>
              </a:rPr>
              <a:t>		           Student Smokes      Student Does Not Smoke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Both Parents Smoke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One Parent Smokes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en-US" sz="2000" dirty="0">
                <a:latin typeface="Comic Sans MS"/>
                <a:ea typeface="Times New Roman"/>
              </a:rPr>
              <a:t>Neither Parent Smokes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762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400                                1380                         </a:t>
            </a:r>
            <a:r>
              <a:rPr lang="en-US" sz="2400" b="1" dirty="0">
                <a:solidFill>
                  <a:srgbClr val="CC0099"/>
                </a:solidFill>
              </a:rPr>
              <a:t>1780</a:t>
            </a:r>
            <a:r>
              <a:rPr lang="en-US" sz="2400" dirty="0">
                <a:solidFill>
                  <a:srgbClr val="0000FF"/>
                </a:solidFill>
              </a:rPr>
              <a:t>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6275" y="1350496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416                                1823                         </a:t>
            </a:r>
            <a:r>
              <a:rPr lang="en-US" sz="2400" b="1" dirty="0">
                <a:solidFill>
                  <a:srgbClr val="CC0099"/>
                </a:solidFill>
              </a:rPr>
              <a:t>2239</a:t>
            </a:r>
            <a:r>
              <a:rPr lang="en-US" sz="2400" dirty="0">
                <a:solidFill>
                  <a:srgbClr val="0000FF"/>
                </a:solidFill>
              </a:rPr>
              <a:t>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0667" y="1881806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188                                1168                         </a:t>
            </a:r>
            <a:r>
              <a:rPr lang="en-US" sz="2400" b="1" dirty="0">
                <a:solidFill>
                  <a:srgbClr val="CC0099"/>
                </a:solidFill>
              </a:rPr>
              <a:t>1356</a:t>
            </a:r>
            <a:r>
              <a:rPr lang="en-US" sz="2400" dirty="0">
                <a:solidFill>
                  <a:srgbClr val="0000FF"/>
                </a:solidFill>
              </a:rPr>
              <a:t>  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799" y="2470159"/>
            <a:ext cx="5759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1004                             4371		    </a:t>
            </a:r>
            <a:r>
              <a:rPr lang="en-US" sz="2400" b="1" dirty="0">
                <a:solidFill>
                  <a:srgbClr val="FF0000"/>
                </a:solidFill>
              </a:rPr>
              <a:t>5375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811" y="767834"/>
            <a:ext cx="88098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332</a:t>
            </a:r>
            <a:r>
              <a:rPr lang="en-US" sz="28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731222"/>
            <a:ext cx="11311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1448</a:t>
            </a:r>
            <a:r>
              <a:rPr lang="en-US" sz="28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5811" y="1350353"/>
            <a:ext cx="88098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418</a:t>
            </a:r>
            <a:r>
              <a:rPr lang="en-US" sz="28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0" y="1309639"/>
            <a:ext cx="111555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1821</a:t>
            </a:r>
            <a:r>
              <a:rPr lang="en-US" sz="2800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95811" y="1910038"/>
            <a:ext cx="88098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253</a:t>
            </a:r>
            <a:r>
              <a:rPr lang="en-US" sz="2800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65525" y="1857152"/>
            <a:ext cx="110803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400" dirty="0"/>
              <a:t>1103</a:t>
            </a:r>
            <a:r>
              <a:rPr lang="en-US" sz="2800" dirty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3911" y="3581400"/>
            <a:ext cx="874922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Create Matrix A, run the 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</a:t>
            </a:r>
            <a:r>
              <a:rPr lang="en-US" sz="3600" b="1" baseline="30000" dirty="0">
                <a:solidFill>
                  <a:srgbClr val="FF0000"/>
                </a:solidFill>
                <a:latin typeface="Comic Sans MS"/>
                <a:ea typeface="Times New Roman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Comic Sans MS"/>
                <a:ea typeface="Times New Roman"/>
              </a:rPr>
              <a:t>-test </a:t>
            </a:r>
            <a:r>
              <a:rPr lang="en-US" sz="2800" dirty="0">
                <a:latin typeface="Comic Sans MS"/>
                <a:ea typeface="Times New Roman"/>
              </a:rPr>
              <a:t>, get your </a:t>
            </a:r>
            <a:r>
              <a:rPr lang="en-US" sz="2800" b="1" dirty="0">
                <a:solidFill>
                  <a:srgbClr val="990033"/>
                </a:solidFill>
                <a:latin typeface="Comic Sans MS"/>
                <a:ea typeface="Times New Roman"/>
              </a:rPr>
              <a:t>expected counts from Matrix B</a:t>
            </a:r>
            <a:r>
              <a:rPr lang="en-US" sz="2800" dirty="0">
                <a:latin typeface="Comic Sans MS"/>
                <a:ea typeface="Times New Roman"/>
              </a:rPr>
              <a:t>.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D300AD-ECBD-41EC-BCE1-EB852F17FD44}"/>
              </a:ext>
            </a:extLst>
          </p:cNvPr>
          <p:cNvSpPr txBox="1"/>
          <p:nvPr/>
        </p:nvSpPr>
        <p:spPr>
          <a:xfrm>
            <a:off x="98956" y="731222"/>
            <a:ext cx="389685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(</a:t>
            </a:r>
            <a:r>
              <a:rPr lang="en-US" sz="2800" b="1" dirty="0">
                <a:solidFill>
                  <a:srgbClr val="CC0066"/>
                </a:solidFill>
              </a:rPr>
              <a:t>1780</a:t>
            </a:r>
            <a:r>
              <a:rPr lang="en-US" sz="2800" b="1" dirty="0"/>
              <a:t>)(</a:t>
            </a:r>
            <a:r>
              <a:rPr lang="en-US" sz="2800" b="1" dirty="0">
                <a:solidFill>
                  <a:srgbClr val="008000"/>
                </a:solidFill>
              </a:rPr>
              <a:t>1004</a:t>
            </a:r>
            <a:r>
              <a:rPr lang="en-US" sz="2800" b="1" dirty="0"/>
              <a:t>)/</a:t>
            </a:r>
            <a:r>
              <a:rPr lang="en-US" sz="2800" b="1" dirty="0">
                <a:solidFill>
                  <a:srgbClr val="FF0000"/>
                </a:solidFill>
              </a:rPr>
              <a:t>5375</a:t>
            </a:r>
            <a:r>
              <a:rPr lang="en-US" sz="2800" b="1" dirty="0"/>
              <a:t> = 332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6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91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62865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Conditions</a:t>
            </a:r>
            <a:r>
              <a:rPr lang="en-US" sz="3200" dirty="0">
                <a:latin typeface="Comic Sans MS"/>
                <a:ea typeface="Times New Roman"/>
              </a:rPr>
              <a:t>:</a:t>
            </a:r>
            <a:endParaRPr lang="en-US" sz="3200" dirty="0">
              <a:latin typeface="Times New Roman"/>
              <a:ea typeface="Times New Roman"/>
            </a:endParaRPr>
          </a:p>
          <a:p>
            <a:pPr indent="457200"/>
            <a:r>
              <a:rPr lang="en-US" sz="3200" dirty="0">
                <a:latin typeface="Comic Sans MS"/>
                <a:ea typeface="Times New Roman"/>
              </a:rPr>
              <a:t>	</a:t>
            </a:r>
            <a:endParaRPr lang="en-US" sz="3200" dirty="0">
              <a:latin typeface="Times New Roman"/>
              <a:ea typeface="Times New Roman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Comic Sans MS"/>
                <a:ea typeface="Times New Roman"/>
              </a:rPr>
              <a:t>____________________________</a:t>
            </a:r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r>
              <a:rPr lang="en-US" sz="3200" dirty="0">
                <a:latin typeface="Comic Sans MS"/>
                <a:ea typeface="Times New Roman"/>
              </a:rPr>
              <a:t>2. 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____________________________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29518" y="950149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endParaRPr lang="en-US" sz="2400" b="1" dirty="0">
              <a:solidFill>
                <a:srgbClr val="00B050"/>
              </a:solidFill>
              <a:latin typeface="Comic Sans MS"/>
              <a:ea typeface="Times New Roman"/>
            </a:endParaRPr>
          </a:p>
          <a:p>
            <a:pPr indent="457200"/>
            <a:r>
              <a:rPr lang="en-US" sz="2400" b="1" dirty="0">
                <a:solidFill>
                  <a:srgbClr val="00B050"/>
                </a:solidFill>
                <a:latin typeface="Comic Sans MS"/>
                <a:ea typeface="Times New Roman"/>
              </a:rPr>
              <a:t>SRS --- The problem states…</a:t>
            </a:r>
            <a:endParaRPr lang="en-US" sz="2400" b="1" dirty="0">
              <a:latin typeface="Times New Roman"/>
              <a:ea typeface="Times New Roman"/>
            </a:endParaRPr>
          </a:p>
          <a:p>
            <a:pPr indent="457200"/>
            <a:r>
              <a:rPr lang="en-US" sz="2400" b="1" dirty="0">
                <a:latin typeface="Comic Sans MS"/>
                <a:ea typeface="Times New Roman"/>
              </a:rPr>
              <a:t> </a:t>
            </a:r>
          </a:p>
          <a:p>
            <a:pPr indent="457200"/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all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 err="1">
                <a:solidFill>
                  <a:srgbClr val="0033CC"/>
                </a:solidFill>
                <a:latin typeface="Comic Sans MS"/>
                <a:ea typeface="Times New Roman"/>
              </a:rPr>
              <a:t>exp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 counts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must be </a:t>
            </a:r>
            <a:r>
              <a:rPr lang="en-US" sz="2400" b="1" u="sng" dirty="0">
                <a:latin typeface="Comic Sans MS"/>
                <a:ea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1</a:t>
            </a:r>
            <a:r>
              <a:rPr lang="en-US" sz="2400" b="1" dirty="0">
                <a:latin typeface="Comic Sans MS"/>
                <a:ea typeface="Times New Roman"/>
              </a:rPr>
              <a:t>         </a:t>
            </a:r>
            <a:endParaRPr lang="en-US" sz="2400" b="1" dirty="0">
              <a:latin typeface="Times New Roman"/>
              <a:ea typeface="Times New Roman"/>
            </a:endParaRPr>
          </a:p>
          <a:p>
            <a:r>
              <a:rPr lang="en-US" sz="2400" b="1" dirty="0">
                <a:latin typeface="Comic Sans MS"/>
                <a:ea typeface="Times New Roman"/>
                <a:cs typeface="Times New Roman"/>
              </a:rPr>
              <a:t>  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80% of </a:t>
            </a:r>
            <a:r>
              <a:rPr lang="en-US" sz="2400" b="1" dirty="0" err="1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exp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 counts values in cells must be  </a:t>
            </a:r>
            <a:r>
              <a:rPr lang="en-US" sz="2400" b="1" u="sng" dirty="0">
                <a:latin typeface="Comic Sans MS"/>
                <a:ea typeface="Times New Roman"/>
                <a:cs typeface="Times New Roman"/>
              </a:rPr>
              <a:t>&gt;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CC0066"/>
                </a:solidFill>
                <a:latin typeface="Comic Sans MS"/>
                <a:ea typeface="Times New Roman"/>
                <a:cs typeface="Times New Roman"/>
              </a:rPr>
              <a:t>5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b="1" dirty="0">
              <a:latin typeface="Comic Sans MS"/>
              <a:ea typeface="Times New Roman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505200"/>
            <a:ext cx="7762875" cy="2638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24800" y="2119445"/>
            <a:ext cx="12192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Condition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met, see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table.</a:t>
            </a:r>
          </a:p>
        </p:txBody>
      </p:sp>
    </p:spTree>
    <p:extLst>
      <p:ext uri="{BB962C8B-B14F-4D97-AF65-F5344CB8AC3E}">
        <p14:creationId xmlns:p14="http://schemas.microsoft.com/office/powerpoint/2010/main" val="8665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578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Cambria</vt:lpstr>
      <vt:lpstr>Comic Sans MS</vt:lpstr>
      <vt:lpstr>Komika Axis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157</cp:revision>
  <dcterms:created xsi:type="dcterms:W3CDTF">2014-04-18T00:45:13Z</dcterms:created>
  <dcterms:modified xsi:type="dcterms:W3CDTF">2020-03-25T17:37:41Z</dcterms:modified>
</cp:coreProperties>
</file>