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03" r:id="rId2"/>
    <p:sldId id="256" r:id="rId3"/>
    <p:sldId id="257" r:id="rId4"/>
    <p:sldId id="281" r:id="rId5"/>
    <p:sldId id="302" r:id="rId6"/>
    <p:sldId id="282" r:id="rId7"/>
    <p:sldId id="258" r:id="rId8"/>
    <p:sldId id="259" r:id="rId9"/>
    <p:sldId id="260" r:id="rId10"/>
    <p:sldId id="310" r:id="rId11"/>
    <p:sldId id="314" r:id="rId12"/>
    <p:sldId id="315" r:id="rId13"/>
    <p:sldId id="311" r:id="rId14"/>
    <p:sldId id="261" r:id="rId15"/>
    <p:sldId id="263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8" r:id="rId28"/>
    <p:sldId id="291" r:id="rId29"/>
    <p:sldId id="292" r:id="rId30"/>
    <p:sldId id="293" r:id="rId31"/>
    <p:sldId id="294" r:id="rId32"/>
    <p:sldId id="317" r:id="rId33"/>
    <p:sldId id="295" r:id="rId34"/>
    <p:sldId id="318" r:id="rId35"/>
    <p:sldId id="316" r:id="rId36"/>
    <p:sldId id="274" r:id="rId37"/>
    <p:sldId id="275" r:id="rId38"/>
    <p:sldId id="276" r:id="rId39"/>
    <p:sldId id="288" r:id="rId40"/>
    <p:sldId id="296" r:id="rId41"/>
    <p:sldId id="298" r:id="rId42"/>
    <p:sldId id="297" r:id="rId43"/>
    <p:sldId id="299" r:id="rId44"/>
    <p:sldId id="300" r:id="rId45"/>
    <p:sldId id="301" r:id="rId46"/>
    <p:sldId id="312" r:id="rId47"/>
    <p:sldId id="277" r:id="rId48"/>
    <p:sldId id="279" r:id="rId49"/>
    <p:sldId id="283" r:id="rId50"/>
    <p:sldId id="284" r:id="rId51"/>
    <p:sldId id="306" r:id="rId52"/>
    <p:sldId id="307" r:id="rId53"/>
    <p:sldId id="308" r:id="rId54"/>
    <p:sldId id="320" r:id="rId55"/>
    <p:sldId id="321" r:id="rId56"/>
    <p:sldId id="322" r:id="rId57"/>
    <p:sldId id="323" r:id="rId58"/>
    <p:sldId id="324" r:id="rId59"/>
    <p:sldId id="305" r:id="rId60"/>
    <p:sldId id="285" r:id="rId61"/>
    <p:sldId id="286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FF0066"/>
    <a:srgbClr val="006600"/>
    <a:srgbClr val="6666FF"/>
    <a:srgbClr val="FF6600"/>
    <a:srgbClr val="CC99FF"/>
    <a:srgbClr val="FFCCCC"/>
    <a:srgbClr val="FF99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930541-0821-4ADB-A52B-C92038060E26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063D5B-5686-405F-9A96-17E03070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DD821-83C5-407A-827E-B7F619E3980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7FFE0-B2F8-445E-ACC0-D847188A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7FFE0-B2F8-445E-ACC0-D847188AD4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7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6D75F4-51A8-4358-8B33-C72DC73C42E1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CA2F18-235F-4EFE-8AAF-A35BC20FA1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ithdillon.weebly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videosearch.com/media/action/yt/watch?v=tXfsBJbGC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videosearch.com/media/action/yt/watch?v=qCRcxEPVUEI" TargetMode="External"/><Relationship Id="rId2" Type="http://schemas.openxmlformats.org/officeDocument/2006/relationships/hyperlink" Target="http://www.cleanvideosearch.com/media/action/yt/watch?v=qv-wXo_4uX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s://onlinecourses.science.psu.edu/stat414/sites/onlinecourses.science.psu.edu.stat414/files/lesson13/BoxPlotIQs.gif" TargetMode="External"/><Relationship Id="rId7" Type="http://schemas.openxmlformats.org/officeDocument/2006/relationships/image" Target="http://facultypages.morris.umn.edu/%7Emcquarrb/teachingarchive/M1001/Resources/figC6a3.jpg" TargetMode="Externa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http://www.math6.org/graphing/images/stems/2.jpg" TargetMode="External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thwithdillon.weebl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Welcome to Advanced Placement Statistics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133600"/>
            <a:ext cx="84963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42234"/>
            <a:ext cx="7620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Important Class Information:</a:t>
            </a:r>
            <a:endParaRPr lang="en-US" sz="40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7" y="1524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66"/>
                </a:solidFill>
              </a:rPr>
              <a:t>I use </a:t>
            </a:r>
            <a:r>
              <a:rPr lang="en-US" sz="2800" b="1" dirty="0" smtClean="0">
                <a:solidFill>
                  <a:srgbClr val="FF0066"/>
                </a:solidFill>
              </a:rPr>
              <a:t>REMIND</a:t>
            </a:r>
            <a:r>
              <a:rPr lang="en-US" sz="2800" dirty="0" smtClean="0">
                <a:solidFill>
                  <a:srgbClr val="FF0066"/>
                </a:solidFill>
              </a:rPr>
              <a:t> to communicate class information throughout the semester. If you are interested in receiving periodic text messages from me (reminders about quizzes, tests, THQ’s, AP Stat exam info, </a:t>
            </a:r>
            <a:r>
              <a:rPr lang="en-US" sz="2800" dirty="0" err="1" smtClean="0">
                <a:solidFill>
                  <a:srgbClr val="FF0066"/>
                </a:solidFill>
              </a:rPr>
              <a:t>etc</a:t>
            </a:r>
            <a:r>
              <a:rPr lang="en-US" sz="2800" dirty="0" smtClean="0">
                <a:solidFill>
                  <a:srgbClr val="FF0066"/>
                </a:solidFill>
              </a:rPr>
              <a:t>) following these directions: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FF0066"/>
              </a:solidFill>
            </a:endParaRPr>
          </a:p>
          <a:p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smtClean="0">
                <a:solidFill>
                  <a:srgbClr val="FF0066"/>
                </a:solidFill>
              </a:rPr>
              <a:t>  Text   </a:t>
            </a:r>
            <a:r>
              <a:rPr lang="en-US" sz="2800" dirty="0" smtClean="0">
                <a:solidFill>
                  <a:srgbClr val="0000FF"/>
                </a:solidFill>
              </a:rPr>
              <a:t>81010</a:t>
            </a:r>
          </a:p>
          <a:p>
            <a:r>
              <a:rPr lang="en-US" sz="2800" dirty="0" smtClean="0">
                <a:solidFill>
                  <a:srgbClr val="FF0066"/>
                </a:solidFill>
              </a:rPr>
              <a:t>   Message to join Stat Group      </a:t>
            </a:r>
            <a:r>
              <a:rPr lang="en-US" sz="2800" dirty="0" smtClean="0">
                <a:solidFill>
                  <a:srgbClr val="0000FF"/>
                </a:solidFill>
              </a:rPr>
              <a:t>@</a:t>
            </a:r>
            <a:r>
              <a:rPr lang="en-US" sz="2800" dirty="0" err="1" smtClean="0">
                <a:solidFill>
                  <a:srgbClr val="0000FF"/>
                </a:solidFill>
              </a:rPr>
              <a:t>dillonstat</a:t>
            </a:r>
            <a:r>
              <a:rPr lang="en-US" sz="2800" dirty="0" smtClean="0">
                <a:solidFill>
                  <a:srgbClr val="0000FF"/>
                </a:solidFill>
              </a:rPr>
              <a:t>    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  </a:t>
            </a:r>
            <a:r>
              <a:rPr lang="en-US" sz="2800" dirty="0" smtClean="0">
                <a:solidFill>
                  <a:srgbClr val="FF0066"/>
                </a:solidFill>
              </a:rPr>
              <a:t>Message to join GMLT Group   </a:t>
            </a:r>
            <a:r>
              <a:rPr lang="en-US" sz="2800" dirty="0" smtClean="0">
                <a:solidFill>
                  <a:srgbClr val="0000FF"/>
                </a:solidFill>
              </a:rPr>
              <a:t>@ochsgmlt16</a:t>
            </a:r>
            <a:endParaRPr 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8291513" cy="3587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7724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www.mathwithdillon.weebly.com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55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15325" cy="33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115300" cy="60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10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99"/>
                </a:solidFill>
              </a:rPr>
              <a:t>AP STAT EXAM DAY INFORMATION:</a:t>
            </a:r>
            <a:endParaRPr lang="en-US" sz="44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763000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DATE &amp; TIME: Thurs, May 11, 2017  12:00 noon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86" y="4343400"/>
            <a:ext cx="8447314" cy="2062103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All AP Stat students are </a:t>
            </a:r>
            <a:r>
              <a:rPr lang="en-US" sz="3200" b="1" dirty="0" smtClean="0"/>
              <a:t>expected</a:t>
            </a:r>
            <a:r>
              <a:rPr lang="en-US" sz="3200" dirty="0" smtClean="0">
                <a:solidFill>
                  <a:srgbClr val="FF0000"/>
                </a:solidFill>
              </a:rPr>
              <a:t> to take the national exam on May 11, 2017. If you have a conflict (school competition), you are expected to take the makeup exam.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876300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6600"/>
                </a:solidFill>
              </a:rPr>
              <a:t>LOCATION: Oconee County Civic Center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483428"/>
            <a:ext cx="3733800" cy="584775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99"/>
                </a:solidFill>
              </a:rPr>
              <a:t>COST:  $97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285" y="1752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It is now time, ladies and gentlemen, to start your engines. </a:t>
            </a:r>
            <a:endParaRPr lang="en-US" sz="3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9" y="2352764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I mean calculators!</a:t>
            </a:r>
            <a:endParaRPr lang="en-US" sz="36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267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Bernard MT Condensed" panose="02050806060905020404" pitchFamily="18" charset="0"/>
              </a:rPr>
              <a:t>AND HERE WE GO…….</a:t>
            </a:r>
            <a:endParaRPr lang="en-US" sz="4400" dirty="0">
              <a:solidFill>
                <a:srgbClr val="FF0066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450" y="3281418"/>
            <a:ext cx="7315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AP Stat</a:t>
            </a:r>
          </a:p>
          <a:p>
            <a:pPr algn="ctr"/>
            <a:r>
              <a:rPr lang="en-US" sz="4000" dirty="0"/>
              <a:t>Ch 1.1: Displaying Distributions with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957943" y="5446263"/>
            <a:ext cx="735970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EQ:          How do we </a:t>
            </a:r>
            <a:r>
              <a:rPr lang="en-US" sz="3600" dirty="0">
                <a:solidFill>
                  <a:srgbClr val="FF0066"/>
                </a:solidFill>
              </a:rPr>
              <a:t>categorize </a:t>
            </a:r>
            <a:r>
              <a:rPr lang="en-US" sz="3600" dirty="0">
                <a:solidFill>
                  <a:schemeClr val="tx1"/>
                </a:solidFill>
              </a:rPr>
              <a:t>data?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1018"/>
            <a:ext cx="338403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71" y="957943"/>
            <a:ext cx="515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Part 1: 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   Exploring Data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620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 In </a:t>
            </a:r>
            <a:r>
              <a:rPr lang="en-US" sz="3200" dirty="0"/>
              <a:t>Class </a:t>
            </a:r>
            <a:r>
              <a:rPr lang="en-US" sz="3200" dirty="0" smtClean="0"/>
              <a:t>Calculator Activity</a:t>
            </a:r>
            <a:r>
              <a:rPr lang="en-US" sz="3200" dirty="0"/>
              <a:t>: </a:t>
            </a:r>
            <a:r>
              <a:rPr lang="en-US" sz="3200" dirty="0" smtClean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829818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  <a:cs typeface="Aharoni" panose="02010803020104030203" pitchFamily="2" charset="-79"/>
              </a:rPr>
              <a:t>ASSIGNMENT</a:t>
            </a:r>
            <a:r>
              <a:rPr lang="en-US" sz="3000" dirty="0" smtClean="0">
                <a:cs typeface="Aharoni" panose="02010803020104030203" pitchFamily="2" charset="-79"/>
              </a:rPr>
              <a:t>:  </a:t>
            </a:r>
            <a:r>
              <a:rPr lang="en-US" sz="3000" dirty="0"/>
              <a:t>Follow the directions on page 59 (step 1 only) and use the data in Table 1.4 on p. 57 of your textbook to </a:t>
            </a:r>
            <a:r>
              <a:rPr lang="en-US" sz="3000" b="1" dirty="0">
                <a:solidFill>
                  <a:srgbClr val="0000FF"/>
                </a:solidFill>
              </a:rPr>
              <a:t>create</a:t>
            </a:r>
            <a:r>
              <a:rPr lang="en-US" sz="3000" b="1" dirty="0"/>
              <a:t> </a:t>
            </a:r>
            <a:r>
              <a:rPr lang="en-US" sz="3000" dirty="0"/>
              <a:t>and </a:t>
            </a:r>
            <a:r>
              <a:rPr lang="en-US" sz="3000" b="1" dirty="0">
                <a:solidFill>
                  <a:srgbClr val="0000FF"/>
                </a:solidFill>
              </a:rPr>
              <a:t>name</a:t>
            </a:r>
            <a:r>
              <a:rPr lang="en-US" sz="3000" dirty="0"/>
              <a:t> a calculator list of president’s age at inauguration, adding Barack Obama, age 47 and Donald Trump, age 70. </a:t>
            </a:r>
            <a:r>
              <a:rPr lang="en-US" sz="3000" dirty="0">
                <a:solidFill>
                  <a:srgbClr val="FF0000"/>
                </a:solidFill>
              </a:rPr>
              <a:t>Keep this list in your list of lists until I tell you to delete it.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527956" y="1752600"/>
            <a:ext cx="827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Creating and Sorting Lists in Your Graphing Calculator</a:t>
            </a:r>
          </a:p>
        </p:txBody>
      </p:sp>
    </p:spTree>
    <p:extLst>
      <p:ext uri="{BB962C8B-B14F-4D97-AF65-F5344CB8AC3E}">
        <p14:creationId xmlns:p14="http://schemas.microsoft.com/office/powerpoint/2010/main" val="19439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1563248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3600" dirty="0"/>
              <a:t>Recall: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894114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99"/>
                </a:solidFill>
              </a:rPr>
              <a:t>Variables</a:t>
            </a:r>
            <a:r>
              <a:rPr lang="en-US" sz="3200" b="1" dirty="0"/>
              <a:t> ---</a:t>
            </a:r>
            <a:r>
              <a:rPr lang="en-US" sz="3200" b="1" dirty="0">
                <a:solidFill>
                  <a:srgbClr val="FF0066"/>
                </a:solidFill>
              </a:rPr>
              <a:t> measureable </a:t>
            </a:r>
            <a:r>
              <a:rPr lang="en-US" sz="3200" b="1" dirty="0"/>
              <a:t>or </a:t>
            </a:r>
            <a:r>
              <a:rPr lang="en-US" sz="3200" b="1" dirty="0">
                <a:solidFill>
                  <a:srgbClr val="FF0066"/>
                </a:solidFill>
              </a:rPr>
              <a:t>observable</a:t>
            </a:r>
            <a:r>
              <a:rPr lang="en-US" sz="3200" b="1" dirty="0"/>
              <a:t> </a:t>
            </a:r>
            <a:r>
              <a:rPr lang="en-US" sz="3200" b="1" dirty="0" smtClean="0"/>
              <a:t>characteristic</a:t>
            </a:r>
            <a:r>
              <a:rPr lang="en-US" sz="3200" dirty="0" smtClean="0"/>
              <a:t> </a:t>
            </a:r>
            <a:r>
              <a:rPr lang="en-US" sz="3200" b="1" dirty="0" smtClean="0"/>
              <a:t>of </a:t>
            </a:r>
            <a:r>
              <a:rPr lang="en-US" sz="3200" b="1" dirty="0">
                <a:solidFill>
                  <a:srgbClr val="FF0066"/>
                </a:solidFill>
              </a:rPr>
              <a:t>interest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194" y="3200400"/>
            <a:ext cx="8569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99"/>
                </a:solidFill>
              </a:rPr>
              <a:t>Data</a:t>
            </a:r>
            <a:r>
              <a:rPr lang="en-US" sz="3200" b="1" dirty="0"/>
              <a:t> --- </a:t>
            </a:r>
            <a:r>
              <a:rPr lang="en-US" sz="3200" b="1" dirty="0">
                <a:solidFill>
                  <a:srgbClr val="00B050"/>
                </a:solidFill>
              </a:rPr>
              <a:t>actual</a:t>
            </a:r>
            <a:r>
              <a:rPr lang="en-US" sz="3200" b="1" dirty="0"/>
              <a:t> observations made of a </a:t>
            </a:r>
            <a:r>
              <a:rPr lang="en-US" sz="3200" b="1" dirty="0">
                <a:solidFill>
                  <a:srgbClr val="00B050"/>
                </a:solidFill>
              </a:rPr>
              <a:t>variable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194" y="3962400"/>
            <a:ext cx="8569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99"/>
                </a:solidFill>
              </a:rPr>
              <a:t>Individuals</a:t>
            </a:r>
            <a:r>
              <a:rPr lang="en-US" sz="3200" b="1" dirty="0" smtClean="0"/>
              <a:t> </a:t>
            </a:r>
            <a:r>
              <a:rPr lang="en-US" sz="3200" b="1" dirty="0"/>
              <a:t>---</a:t>
            </a:r>
            <a:r>
              <a:rPr lang="en-US" sz="3200" b="1" dirty="0">
                <a:solidFill>
                  <a:srgbClr val="FF6600"/>
                </a:solidFill>
              </a:rPr>
              <a:t>objects</a:t>
            </a:r>
            <a:r>
              <a:rPr lang="en-US" sz="3200" b="1" dirty="0"/>
              <a:t> from which </a:t>
            </a:r>
            <a:r>
              <a:rPr lang="en-US" sz="3200" b="1" dirty="0">
                <a:solidFill>
                  <a:srgbClr val="FF6600"/>
                </a:solidFill>
              </a:rPr>
              <a:t>data</a:t>
            </a:r>
            <a:r>
              <a:rPr lang="en-US" sz="3200" b="1" dirty="0"/>
              <a:t> is </a:t>
            </a:r>
            <a:r>
              <a:rPr lang="en-US" sz="3200" b="1" dirty="0">
                <a:solidFill>
                  <a:srgbClr val="FF6600"/>
                </a:solidFill>
              </a:rPr>
              <a:t>collected</a:t>
            </a:r>
            <a:r>
              <a:rPr lang="en-US" sz="3200" b="1" dirty="0"/>
              <a:t>; humans </a:t>
            </a:r>
            <a:r>
              <a:rPr lang="en-US" sz="3200" b="1" dirty="0" smtClean="0"/>
              <a:t>are called “</a:t>
            </a:r>
            <a:r>
              <a:rPr lang="en-US" sz="3200" b="1" dirty="0" smtClean="0">
                <a:solidFill>
                  <a:srgbClr val="FF6600"/>
                </a:solidFill>
              </a:rPr>
              <a:t>subjects</a:t>
            </a:r>
            <a:r>
              <a:rPr lang="en-US" sz="3200" b="1" dirty="0" smtClean="0"/>
              <a:t>”</a:t>
            </a:r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5686" y="5181600"/>
            <a:ext cx="8218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99"/>
                </a:solidFill>
              </a:rPr>
              <a:t>Statistics</a:t>
            </a:r>
            <a:r>
              <a:rPr lang="en-US" sz="3200" b="1" dirty="0"/>
              <a:t> --- </a:t>
            </a:r>
            <a:r>
              <a:rPr lang="en-US" sz="3200" b="1" dirty="0">
                <a:solidFill>
                  <a:srgbClr val="7030A0"/>
                </a:solidFill>
              </a:rPr>
              <a:t>collecting</a:t>
            </a:r>
            <a:r>
              <a:rPr lang="en-US" sz="3200" b="1" dirty="0"/>
              <a:t>,</a:t>
            </a:r>
            <a:r>
              <a:rPr lang="en-US" sz="3200" b="1" dirty="0">
                <a:solidFill>
                  <a:srgbClr val="7030A0"/>
                </a:solidFill>
              </a:rPr>
              <a:t> organizing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7030A0"/>
                </a:solidFill>
              </a:rPr>
              <a:t>analyzing</a:t>
            </a:r>
            <a:r>
              <a:rPr lang="en-US" sz="3200" b="1" dirty="0"/>
              <a:t>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676" y="1143000"/>
            <a:ext cx="626004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Ex.	Complete the following table: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694" y="2057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99"/>
                </a:solidFill>
              </a:rPr>
              <a:t>	VARIABLE</a:t>
            </a:r>
            <a:r>
              <a:rPr lang="en-US" sz="2800" b="1" u="sng" dirty="0">
                <a:solidFill>
                  <a:srgbClr val="000099"/>
                </a:solidFill>
              </a:rPr>
              <a:t>			</a:t>
            </a:r>
            <a:r>
              <a:rPr lang="en-US" sz="2800" b="1" u="sng" dirty="0" smtClean="0">
                <a:solidFill>
                  <a:srgbClr val="000099"/>
                </a:solidFill>
              </a:rPr>
              <a:t>  DATA</a:t>
            </a:r>
            <a:r>
              <a:rPr lang="en-US" sz="2800" b="1" u="sng" dirty="0">
                <a:solidFill>
                  <a:srgbClr val="000099"/>
                </a:solidFill>
              </a:rPr>
              <a:t>			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580620"/>
            <a:ext cx="7195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Height</a:t>
            </a:r>
            <a:r>
              <a:rPr lang="en-US" sz="2800" dirty="0"/>
              <a:t>		</a:t>
            </a:r>
            <a:r>
              <a:rPr lang="en-US" sz="2800" dirty="0" smtClean="0"/>
              <a:t>          _______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26861" y="34290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_____________</a:t>
            </a:r>
            <a:r>
              <a:rPr lang="en-US" sz="2800" dirty="0"/>
              <a:t>	</a:t>
            </a:r>
            <a:r>
              <a:rPr lang="en-US" sz="2800" dirty="0" smtClean="0"/>
              <a:t>                   </a:t>
            </a:r>
            <a:r>
              <a:rPr lang="en-US" sz="2800" dirty="0" smtClean="0">
                <a:solidFill>
                  <a:srgbClr val="FF0066"/>
                </a:solidFill>
              </a:rPr>
              <a:t>Male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861" y="4495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</a:rPr>
              <a:t>Opinion on smoking in restaurants       </a:t>
            </a:r>
            <a:r>
              <a:rPr lang="en-US" sz="2400" dirty="0" smtClean="0"/>
              <a:t>_______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2400" y="5377190"/>
            <a:ext cx="87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66"/>
                </a:solidFill>
              </a:rPr>
              <a:t>Number of children per family      </a:t>
            </a:r>
            <a:r>
              <a:rPr lang="en-US" sz="2600" dirty="0" smtClean="0">
                <a:solidFill>
                  <a:srgbClr val="FF0066"/>
                </a:solidFill>
              </a:rPr>
              <a:t>     </a:t>
            </a:r>
            <a:r>
              <a:rPr lang="en-US" sz="2800" dirty="0" smtClean="0"/>
              <a:t>______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424128"/>
            <a:ext cx="1066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5’9”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260332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Gender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0" y="4269195"/>
            <a:ext cx="8763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240072"/>
            <a:ext cx="457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667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urlz MT" panose="04040404050702020202" pitchFamily="82" charset="0"/>
              </a:rPr>
              <a:t>WELCOME TO</a:t>
            </a:r>
            <a:br>
              <a:rPr lang="en-US" sz="6000" b="1" dirty="0">
                <a:solidFill>
                  <a:srgbClr val="FF0000"/>
                </a:solidFill>
                <a:latin typeface="Curlz MT" panose="04040404050702020202" pitchFamily="82" charset="0"/>
              </a:rPr>
            </a:br>
            <a:r>
              <a:rPr lang="en-US" sz="6000" b="1" dirty="0">
                <a:solidFill>
                  <a:srgbClr val="FF0000"/>
                </a:solidFill>
                <a:latin typeface="Curlz MT" panose="04040404050702020202" pitchFamily="82" charset="0"/>
              </a:rPr>
              <a:t>AP </a:t>
            </a:r>
            <a:r>
              <a:rPr lang="en-US" sz="60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STATISTICS</a:t>
            </a:r>
            <a:r>
              <a:rPr lang="en-US" sz="6000" b="1" dirty="0">
                <a:latin typeface="Curlz MT" panose="04040404050702020202" pitchFamily="82" charset="0"/>
              </a:rPr>
              <a:t/>
            </a:r>
            <a:br>
              <a:rPr lang="en-US" sz="6000" b="1" dirty="0">
                <a:latin typeface="Curlz MT" panose="04040404050702020202" pitchFamily="82" charset="0"/>
              </a:rPr>
            </a:br>
            <a:endParaRPr lang="en-US" sz="6000" b="1" dirty="0">
              <a:latin typeface="Curlz MT" panose="040404040507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804" y="2438400"/>
            <a:ext cx="8272196" cy="2590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Course Objective:  </a:t>
            </a:r>
            <a:r>
              <a:rPr lang="en-US" sz="3200" dirty="0" smtClean="0">
                <a:solidFill>
                  <a:srgbClr val="FF0000"/>
                </a:solidFill>
              </a:rPr>
              <a:t>The student will master the statistics concepts taught in this course and possibly earn college credit by obtaining a passing grade of 3, 4, or 5 on the National Advanced Placement Statistics Examination.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273" y="457200"/>
            <a:ext cx="4685898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3200" dirty="0"/>
              <a:t>Recall:  Two Types of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123" y="1897721"/>
            <a:ext cx="157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6666FF"/>
                </a:solidFill>
              </a:rPr>
              <a:t>Variable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981880"/>
            <a:ext cx="100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68648" y="2136980"/>
            <a:ext cx="1165332" cy="292388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52565">
            <a:off x="4227900" y="2515120"/>
            <a:ext cx="1165332" cy="292388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204378">
            <a:off x="4102512" y="1835686"/>
            <a:ext cx="1165332" cy="292388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78219" y="1359351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Qualitative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2572337"/>
            <a:ext cx="238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Quantitative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173178"/>
            <a:ext cx="7603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Qualitative</a:t>
            </a:r>
            <a:r>
              <a:rPr lang="en-US" sz="3200" b="1" u="sng" dirty="0" smtClean="0"/>
              <a:t>	      </a:t>
            </a:r>
            <a:r>
              <a:rPr lang="en-US" sz="3200" b="1" u="sng" dirty="0"/>
              <a:t>vs.	</a:t>
            </a:r>
            <a:r>
              <a:rPr lang="en-US" sz="3200" b="1" u="sng" dirty="0" smtClean="0"/>
              <a:t>      </a:t>
            </a:r>
            <a:r>
              <a:rPr lang="en-US" sz="3200" b="1" u="sng" dirty="0">
                <a:solidFill>
                  <a:srgbClr val="000099"/>
                </a:solidFill>
              </a:rPr>
              <a:t>Quantitative</a:t>
            </a:r>
            <a:r>
              <a:rPr lang="en-US" sz="3200" b="1" u="sng" dirty="0"/>
              <a:t>	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98375" y="3785025"/>
            <a:ext cx="403668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categorical, </a:t>
            </a:r>
            <a:r>
              <a:rPr lang="en-US" sz="2800" b="1" i="1" dirty="0" smtClean="0">
                <a:solidFill>
                  <a:srgbClr val="FF0000"/>
                </a:solidFill>
              </a:rPr>
              <a:t>verbal</a:t>
            </a:r>
          </a:p>
          <a:p>
            <a:r>
              <a:rPr lang="en-US" sz="2800" b="1" i="1" dirty="0" smtClean="0">
                <a:solidFill>
                  <a:srgbClr val="7030A0"/>
                </a:solidFill>
              </a:rPr>
              <a:t>Can be ordinal or nominal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6928" y="3711861"/>
            <a:ext cx="3810001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99"/>
                </a:solidFill>
              </a:rPr>
              <a:t> </a:t>
            </a:r>
            <a:r>
              <a:rPr lang="en-US" sz="2800" b="1" i="1" dirty="0" smtClean="0">
                <a:solidFill>
                  <a:srgbClr val="000099"/>
                </a:solidFill>
              </a:rPr>
              <a:t>numerical; </a:t>
            </a:r>
            <a:r>
              <a:rPr lang="en-US" sz="2800" b="1" i="1" dirty="0" smtClean="0">
                <a:solidFill>
                  <a:srgbClr val="D60093"/>
                </a:solidFill>
              </a:rPr>
              <a:t>Arithmetic </a:t>
            </a:r>
          </a:p>
          <a:p>
            <a:r>
              <a:rPr lang="en-US" sz="2800" b="1" i="1" dirty="0" smtClean="0">
                <a:solidFill>
                  <a:srgbClr val="D60093"/>
                </a:solidFill>
              </a:rPr>
              <a:t>operation can be performed.</a:t>
            </a:r>
            <a:endParaRPr lang="en-US" sz="2800" b="1" dirty="0">
              <a:solidFill>
                <a:srgbClr val="D6009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273" y="5220148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Quantitative: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92878" y="5250925"/>
            <a:ext cx="6207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7030A0"/>
                </a:solidFill>
              </a:rPr>
              <a:t>Discrete	</a:t>
            </a:r>
            <a:r>
              <a:rPr lang="en-US" sz="3000" b="1" u="sng" dirty="0"/>
              <a:t>  </a:t>
            </a:r>
            <a:r>
              <a:rPr lang="en-US" sz="3000" b="1" u="sng" dirty="0" smtClean="0"/>
              <a:t> vs.      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</a:rPr>
              <a:t>Continuous</a:t>
            </a:r>
            <a:r>
              <a:rPr lang="en-US" sz="3000" b="1" u="sng" dirty="0" smtClean="0"/>
              <a:t>	</a:t>
            </a:r>
            <a:endParaRPr lang="en-US" sz="3000" b="1" dirty="0"/>
          </a:p>
        </p:txBody>
      </p:sp>
      <p:sp>
        <p:nvSpPr>
          <p:cNvPr id="16" name="Rectangle 15"/>
          <p:cNvSpPr/>
          <p:nvPr/>
        </p:nvSpPr>
        <p:spPr>
          <a:xfrm>
            <a:off x="2792878" y="5804923"/>
            <a:ext cx="168507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countable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3637" y="5851587"/>
            <a:ext cx="22765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not countable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382000" cy="138499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Ex.  Identify the type of data for each variable as </a:t>
            </a:r>
            <a:r>
              <a:rPr lang="en-US" sz="2800" b="1" dirty="0" smtClean="0">
                <a:solidFill>
                  <a:srgbClr val="FF0066"/>
                </a:solidFill>
              </a:rPr>
              <a:t>qualitative</a:t>
            </a:r>
            <a:r>
              <a:rPr lang="en-US" sz="2800" dirty="0" smtClean="0"/>
              <a:t>, </a:t>
            </a:r>
            <a:r>
              <a:rPr lang="en-US" sz="2800" b="1" dirty="0">
                <a:solidFill>
                  <a:srgbClr val="FF0066"/>
                </a:solidFill>
              </a:rPr>
              <a:t>quantitative discrete</a:t>
            </a:r>
            <a:r>
              <a:rPr lang="en-US" sz="2800" b="1" dirty="0"/>
              <a:t>, </a:t>
            </a:r>
            <a:r>
              <a:rPr lang="en-US" sz="2800" dirty="0"/>
              <a:t>or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66"/>
                </a:solidFill>
              </a:rPr>
              <a:t>quantitative continuous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17714" y="176599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  model </a:t>
            </a:r>
            <a:r>
              <a:rPr lang="en-US" sz="2400" dirty="0"/>
              <a:t>of cars found in the student parking lot 	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385" y="2366831"/>
            <a:ext cx="7826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height </a:t>
            </a:r>
            <a:r>
              <a:rPr lang="en-US" sz="2400" dirty="0"/>
              <a:t>of a falling object at </a:t>
            </a:r>
            <a:r>
              <a:rPr lang="en-US" sz="2400" dirty="0" smtClean="0"/>
              <a:t>any given time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7714" y="3314628"/>
            <a:ext cx="7293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3.  age</a:t>
            </a:r>
            <a:r>
              <a:rPr lang="en-US" sz="2400" dirty="0"/>
              <a:t>, in years, of current racecar drivers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370" y="4133079"/>
            <a:ext cx="836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2400" dirty="0" smtClean="0"/>
              <a:t>number </a:t>
            </a:r>
            <a:r>
              <a:rPr lang="en-US" sz="2400" dirty="0"/>
              <a:t>of </a:t>
            </a:r>
            <a:r>
              <a:rPr lang="en-US" sz="2400" dirty="0" smtClean="0"/>
              <a:t>teachers </a:t>
            </a:r>
            <a:r>
              <a:rPr lang="en-US" sz="2400" dirty="0"/>
              <a:t>whose ages fall in the </a:t>
            </a:r>
            <a:r>
              <a:rPr lang="en-US" sz="2400" dirty="0" smtClean="0"/>
              <a:t>categories under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30 yrs </a:t>
            </a:r>
            <a:r>
              <a:rPr lang="en-US" sz="2400" dirty="0"/>
              <a:t>old, 31 – 40 yrs old, over 41 </a:t>
            </a:r>
            <a:r>
              <a:rPr lang="en-US" sz="2400" dirty="0" smtClean="0"/>
              <a:t>yrs </a:t>
            </a:r>
            <a:r>
              <a:rPr lang="en-US" sz="2400" dirty="0"/>
              <a:t>old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813" y="5013446"/>
            <a:ext cx="7522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5.  final </a:t>
            </a:r>
            <a:r>
              <a:rPr lang="en-US" sz="2400" dirty="0"/>
              <a:t>score of every </a:t>
            </a:r>
            <a:r>
              <a:rPr lang="en-US" sz="2400" dirty="0" smtClean="0"/>
              <a:t>2016 </a:t>
            </a:r>
            <a:r>
              <a:rPr lang="en-US" sz="2400" dirty="0"/>
              <a:t>UGA football game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813" y="5687512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6.  name </a:t>
            </a:r>
            <a:r>
              <a:rPr lang="en-US" sz="2400" dirty="0"/>
              <a:t>of AP courses offered at OCHS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3314" y="1807625"/>
            <a:ext cx="1676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qualitative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14" y="2834678"/>
            <a:ext cx="29445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q</a:t>
            </a:r>
            <a:r>
              <a:rPr lang="en-US" sz="2000" b="1" dirty="0" smtClean="0">
                <a:solidFill>
                  <a:srgbClr val="FF0066"/>
                </a:solidFill>
              </a:rPr>
              <a:t>uantitative continuous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4307" y="3705507"/>
            <a:ext cx="29445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q</a:t>
            </a:r>
            <a:r>
              <a:rPr lang="en-US" sz="2000" b="1" dirty="0" smtClean="0">
                <a:solidFill>
                  <a:srgbClr val="FF0066"/>
                </a:solidFill>
              </a:rPr>
              <a:t>uantitative discrete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0814" y="4575737"/>
            <a:ext cx="29445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q</a:t>
            </a:r>
            <a:r>
              <a:rPr lang="en-US" sz="2000" b="1" dirty="0" smtClean="0">
                <a:solidFill>
                  <a:srgbClr val="FF0066"/>
                </a:solidFill>
              </a:rPr>
              <a:t>uantitative discrete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388185"/>
            <a:ext cx="29445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q</a:t>
            </a:r>
            <a:r>
              <a:rPr lang="en-US" sz="2000" b="1" dirty="0" smtClean="0">
                <a:solidFill>
                  <a:srgbClr val="FF0066"/>
                </a:solidFill>
              </a:rPr>
              <a:t>uantitative discrete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7028" y="5866164"/>
            <a:ext cx="1676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qualitative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70" y="6224722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  race </a:t>
            </a:r>
            <a:r>
              <a:rPr lang="en-US" sz="2400" dirty="0"/>
              <a:t>results for a 5k road race (1</a:t>
            </a:r>
            <a:r>
              <a:rPr lang="en-US" sz="2400" baseline="30000" dirty="0"/>
              <a:t>st</a:t>
            </a:r>
            <a:r>
              <a:rPr lang="en-US" sz="2400" dirty="0"/>
              <a:t>, 2</a:t>
            </a:r>
            <a:r>
              <a:rPr lang="en-US" sz="2400" baseline="30000" dirty="0"/>
              <a:t>nd</a:t>
            </a:r>
            <a:r>
              <a:rPr lang="en-US" sz="2400" dirty="0"/>
              <a:t>, </a:t>
            </a:r>
            <a:r>
              <a:rPr lang="en-US" sz="2400" dirty="0" smtClean="0"/>
              <a:t>etc.)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88863" y="6324099"/>
            <a:ext cx="1676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qualitative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2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31371"/>
            <a:ext cx="76962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EQ:  How do we </a:t>
            </a:r>
            <a:r>
              <a:rPr lang="en-US" sz="3200" dirty="0">
                <a:solidFill>
                  <a:srgbClr val="FF0066"/>
                </a:solidFill>
              </a:rPr>
              <a:t>represent </a:t>
            </a:r>
            <a:r>
              <a:rPr lang="en-US" sz="3200" dirty="0"/>
              <a:t>data in an appropriate graph?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solidFill>
                  <a:srgbClr val="FF0000"/>
                </a:solidFill>
              </a:rPr>
              <a:t>Relative Frequency      </a:t>
            </a:r>
            <a:r>
              <a:rPr lang="en-US" sz="3000" u="sng" dirty="0" smtClean="0">
                <a:solidFill>
                  <a:srgbClr val="FF0000"/>
                </a:solidFill>
              </a:rPr>
              <a:t> </a:t>
            </a:r>
            <a:r>
              <a:rPr lang="en-US" sz="3000" u="sng" dirty="0"/>
              <a:t>vs</a:t>
            </a:r>
            <a:r>
              <a:rPr lang="en-US" sz="3000" u="sng" dirty="0">
                <a:solidFill>
                  <a:srgbClr val="000099"/>
                </a:solidFill>
              </a:rPr>
              <a:t>.  </a:t>
            </a:r>
            <a:r>
              <a:rPr lang="en-US" sz="3000" u="sng" dirty="0" smtClean="0">
                <a:solidFill>
                  <a:srgbClr val="000099"/>
                </a:solidFill>
              </a:rPr>
              <a:t>   </a:t>
            </a:r>
            <a:r>
              <a:rPr lang="en-US" sz="3000" u="sng" dirty="0">
                <a:solidFill>
                  <a:srgbClr val="000099"/>
                </a:solidFill>
              </a:rPr>
              <a:t>Cumulative Frequency	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687598"/>
            <a:ext cx="3102429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proportion </a:t>
            </a:r>
            <a:r>
              <a:rPr lang="en-US" sz="2800" b="1" i="1" dirty="0" smtClean="0">
                <a:solidFill>
                  <a:srgbClr val="FF0000"/>
                </a:solidFill>
              </a:rPr>
              <a:t>relative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t</a:t>
            </a:r>
            <a:r>
              <a:rPr lang="en-US" sz="2800" b="1" i="1" dirty="0" smtClean="0">
                <a:solidFill>
                  <a:srgbClr val="FF0000"/>
                </a:solidFill>
              </a:rPr>
              <a:t>o whole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687597"/>
            <a:ext cx="4648200" cy="1384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99"/>
                </a:solidFill>
              </a:rPr>
              <a:t>summation of </a:t>
            </a:r>
            <a:r>
              <a:rPr lang="en-US" sz="2800" b="1" i="1" dirty="0" smtClean="0">
                <a:solidFill>
                  <a:srgbClr val="000099"/>
                </a:solidFill>
              </a:rPr>
              <a:t>relative </a:t>
            </a:r>
          </a:p>
          <a:p>
            <a:r>
              <a:rPr lang="en-US" sz="2800" b="1" i="1" dirty="0" smtClean="0">
                <a:solidFill>
                  <a:srgbClr val="000099"/>
                </a:solidFill>
              </a:rPr>
              <a:t>frequency up to a particular</a:t>
            </a:r>
          </a:p>
          <a:p>
            <a:r>
              <a:rPr lang="en-US" sz="2800" b="1" i="1" dirty="0" smtClean="0">
                <a:solidFill>
                  <a:srgbClr val="000099"/>
                </a:solidFill>
              </a:rPr>
              <a:t> value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297"/>
            <a:ext cx="8305800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Let’s Look at Different Types of Distributions: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Distribution     Shows </a:t>
            </a:r>
            <a:r>
              <a:rPr lang="en-US" sz="3200" u="sng" dirty="0"/>
              <a:t>Raw Data </a:t>
            </a:r>
            <a:r>
              <a:rPr lang="en-US" sz="3200" u="sng" dirty="0" smtClean="0"/>
              <a:t>?      </a:t>
            </a:r>
            <a:r>
              <a:rPr lang="en-US" sz="3200" u="sng" dirty="0"/>
              <a:t>Purpose?</a:t>
            </a:r>
            <a:endParaRPr lang="en-US" sz="3200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157436" cy="298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486" y="21196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Time Plot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11813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Yes and No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236" y="2132073"/>
            <a:ext cx="239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Show Trends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297"/>
            <a:ext cx="8305800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Let’s Look at Different Types of Distributions: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Distribution     Shows </a:t>
            </a:r>
            <a:r>
              <a:rPr lang="en-US" sz="3200" u="sng" dirty="0"/>
              <a:t>Raw Data </a:t>
            </a:r>
            <a:r>
              <a:rPr lang="en-US" sz="3200" u="sng" dirty="0" smtClean="0"/>
              <a:t>?      </a:t>
            </a:r>
            <a:r>
              <a:rPr lang="en-US" sz="3200" u="sng" dirty="0"/>
              <a:t>Purpose?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0486" y="21196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Pie Graph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11813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       No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236" y="2132073"/>
            <a:ext cx="239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Compare Relative Frequencies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78" y="2916903"/>
            <a:ext cx="5474562" cy="368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297"/>
            <a:ext cx="8305800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Let’s Look at Different Types of Distributions: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Distribution     Shows </a:t>
            </a:r>
            <a:r>
              <a:rPr lang="en-US" sz="3200" u="sng" dirty="0"/>
              <a:t>Raw Data </a:t>
            </a:r>
            <a:r>
              <a:rPr lang="en-US" sz="3200" u="sng" dirty="0" smtClean="0"/>
              <a:t>?      </a:t>
            </a:r>
            <a:r>
              <a:rPr lang="en-US" sz="3200" u="sng" dirty="0"/>
              <a:t>Purpose?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0486" y="21196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Bar Graph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11813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Yes and No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236" y="2132073"/>
            <a:ext cx="239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Compare Frequencies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2" y="3429000"/>
            <a:ext cx="4834274" cy="30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3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297"/>
            <a:ext cx="8305800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Let’s Look at Different Types of Distributions: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Distribution     Shows </a:t>
            </a:r>
            <a:r>
              <a:rPr lang="en-US" sz="3200" u="sng" dirty="0"/>
              <a:t>Raw Data </a:t>
            </a:r>
            <a:r>
              <a:rPr lang="en-US" sz="3200" u="sng" dirty="0" smtClean="0"/>
              <a:t>?      </a:t>
            </a:r>
            <a:r>
              <a:rPr lang="en-US" sz="3200" u="sng" dirty="0"/>
              <a:t>Purpose?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0486" y="21196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Histogram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08285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 No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236" y="2119661"/>
            <a:ext cx="2548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Shows Shape of Distribution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7" y="2724680"/>
            <a:ext cx="3508375" cy="384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028" y="978673"/>
            <a:ext cx="8877506" cy="255454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Use directions for </a:t>
            </a:r>
            <a:r>
              <a:rPr lang="en-US" sz="3200" dirty="0" smtClean="0">
                <a:solidFill>
                  <a:srgbClr val="FF0066"/>
                </a:solidFill>
              </a:rPr>
              <a:t>Technology Toolbox </a:t>
            </a:r>
            <a:r>
              <a:rPr lang="en-US" sz="3200" dirty="0" smtClean="0"/>
              <a:t>p. </a:t>
            </a:r>
            <a:r>
              <a:rPr lang="en-US" sz="3200" dirty="0"/>
              <a:t>59 – </a:t>
            </a:r>
            <a:r>
              <a:rPr lang="en-US" sz="3200" dirty="0" smtClean="0"/>
              <a:t>60</a:t>
            </a:r>
          </a:p>
          <a:p>
            <a:r>
              <a:rPr lang="en-US" sz="3200" dirty="0" smtClean="0"/>
              <a:t>	to create a histogram of </a:t>
            </a:r>
            <a:r>
              <a:rPr lang="en-US" sz="3200" dirty="0" smtClean="0">
                <a:solidFill>
                  <a:srgbClr val="FF6600"/>
                </a:solidFill>
              </a:rPr>
              <a:t>PREZ.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  Turn to the </a:t>
            </a:r>
            <a:r>
              <a:rPr lang="en-US" sz="3200" b="1" dirty="0" smtClean="0">
                <a:solidFill>
                  <a:srgbClr val="C00000"/>
                </a:solidFill>
              </a:rPr>
              <a:t>last page of your notes </a:t>
            </a:r>
            <a:r>
              <a:rPr lang="en-US" sz="3200" dirty="0" smtClean="0">
                <a:solidFill>
                  <a:srgbClr val="0000FF"/>
                </a:solidFill>
              </a:rPr>
              <a:t>and sketch the histogram on the first graph. We will finish this part of the notes tomorrow.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592081" y="304800"/>
            <a:ext cx="8153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3"/>
              </a:rPr>
              <a:t>Creating Histogram Using TI-83/TI-84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3173266" cy="2895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4114800"/>
            <a:ext cx="4267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dirty="0" smtClean="0">
                <a:solidFill>
                  <a:srgbClr val="0000FF"/>
                </a:solidFill>
              </a:rPr>
              <a:t>urs will look different from the one in the book because we added Obama and Trump’s ages.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2692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Hit the </a:t>
            </a:r>
            <a:r>
              <a:rPr lang="en-US" sz="3600" dirty="0" smtClean="0">
                <a:solidFill>
                  <a:srgbClr val="FF0000"/>
                </a:solidFill>
              </a:rPr>
              <a:t>TRACE</a:t>
            </a:r>
            <a:r>
              <a:rPr lang="en-US" sz="3600" dirty="0" smtClean="0"/>
              <a:t> button and discuss what information appears on the screen.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09800"/>
            <a:ext cx="4133850" cy="39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Hit the </a:t>
            </a:r>
            <a:r>
              <a:rPr lang="en-US" sz="3200" dirty="0" smtClean="0">
                <a:solidFill>
                  <a:srgbClr val="FF0000"/>
                </a:solidFill>
              </a:rPr>
              <a:t>right arrow </a:t>
            </a:r>
            <a:r>
              <a:rPr lang="en-US" sz="3200" dirty="0" smtClean="0"/>
              <a:t>button and discuss the information that appears on the screen.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3171825" cy="364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345" y="1981199"/>
            <a:ext cx="33051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You will have a </a:t>
            </a:r>
          </a:p>
          <a:p>
            <a:pPr algn="ctr"/>
            <a:r>
              <a:rPr lang="en-US" sz="3600" dirty="0" smtClean="0">
                <a:solidFill>
                  <a:srgbClr val="FF0066"/>
                </a:solidFill>
                <a:latin typeface="Impact" panose="020B0806030902050204" pitchFamily="34" charset="0"/>
              </a:rPr>
              <a:t>Rollercoaster of Emotions </a:t>
            </a:r>
            <a:r>
              <a:rPr lang="en-US" sz="3600" dirty="0" smtClean="0">
                <a:latin typeface="Impact" panose="020B0806030902050204" pitchFamily="34" charset="0"/>
              </a:rPr>
              <a:t>this semester in AP Stat:</a:t>
            </a:r>
            <a:endParaRPr lang="en-US" sz="3600" dirty="0"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23">
            <a:off x="389339" y="2067335"/>
            <a:ext cx="1914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6" y="4817608"/>
            <a:ext cx="1133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487">
            <a:off x="6576099" y="4344898"/>
            <a:ext cx="210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045">
            <a:off x="4759876" y="2306917"/>
            <a:ext cx="2095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764">
            <a:off x="6906243" y="1933084"/>
            <a:ext cx="190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956">
            <a:off x="3911977" y="4506289"/>
            <a:ext cx="2476255" cy="163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513">
            <a:off x="2464836" y="2430741"/>
            <a:ext cx="2105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5898"/>
            <a:ext cx="2260270" cy="20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9820"/>
            <a:ext cx="3409950" cy="364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109820"/>
            <a:ext cx="33718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9460"/>
            <a:ext cx="2797573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25985"/>
            <a:ext cx="3143476" cy="3443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173" y="3429000"/>
            <a:ext cx="2819400" cy="3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33400"/>
            <a:ext cx="8686800" cy="206210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Now create a Histogram of</a:t>
            </a:r>
            <a:r>
              <a:rPr lang="en-US" sz="3200" b="1" dirty="0">
                <a:solidFill>
                  <a:srgbClr val="FF0000"/>
                </a:solidFill>
              </a:rPr>
              <a:t> PREZ </a:t>
            </a:r>
            <a:r>
              <a:rPr lang="en-US" sz="3200" dirty="0"/>
              <a:t>using </a:t>
            </a:r>
            <a:r>
              <a:rPr lang="en-US" sz="3200" dirty="0">
                <a:solidFill>
                  <a:srgbClr val="0000FF"/>
                </a:solidFill>
              </a:rPr>
              <a:t>ZOOM9</a:t>
            </a:r>
            <a:r>
              <a:rPr lang="en-US" sz="3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Sketch this graph on the second graph in your notes.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We will discuss these graphs later in the notes.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2862714" cy="316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190301"/>
            <a:ext cx="2900729" cy="31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572000"/>
            <a:ext cx="8926286" cy="212365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/>
              <a:t>From now on, use the </a:t>
            </a:r>
            <a:r>
              <a:rPr lang="en-US" sz="4400" dirty="0">
                <a:solidFill>
                  <a:srgbClr val="0000FF"/>
                </a:solidFill>
              </a:rPr>
              <a:t>ZOOM9</a:t>
            </a:r>
            <a:r>
              <a:rPr lang="en-US" sz="4400" dirty="0"/>
              <a:t> function to create </a:t>
            </a:r>
            <a:r>
              <a:rPr lang="en-US" sz="4400" i="1" dirty="0" smtClean="0">
                <a:solidFill>
                  <a:srgbClr val="0000FF"/>
                </a:solidFill>
              </a:rPr>
              <a:t>all histograms </a:t>
            </a:r>
            <a:r>
              <a:rPr lang="en-US" sz="4400" dirty="0"/>
              <a:t>on your graphing calculator.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11336"/>
            <a:ext cx="3276600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97061"/>
            <a:ext cx="3152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76400"/>
            <a:ext cx="8011886" cy="138499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200" dirty="0" smtClean="0"/>
              <a:t>Back to the examples (#6) for distributions.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974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82018"/>
            <a:ext cx="7086600" cy="5299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304800"/>
            <a:ext cx="7162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D60093"/>
                </a:solidFill>
              </a:rPr>
              <a:t>Take up syllabus signature page.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D60093"/>
                </a:solidFill>
              </a:rPr>
              <a:t>Check for formula sheet.</a:t>
            </a:r>
            <a:endParaRPr lang="en-US" sz="32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297"/>
            <a:ext cx="8305800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Let’s Look at Different Types of Distributions: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Distribution     Shows </a:t>
            </a:r>
            <a:r>
              <a:rPr lang="en-US" sz="3200" u="sng" dirty="0"/>
              <a:t>Raw Data </a:t>
            </a:r>
            <a:r>
              <a:rPr lang="en-US" sz="3200" u="sng" dirty="0" smtClean="0"/>
              <a:t>?      </a:t>
            </a:r>
            <a:r>
              <a:rPr lang="en-US" sz="3200" u="sng" dirty="0"/>
              <a:t>Purpose?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0486" y="21196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Stem Plots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08285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 Yes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236" y="2119661"/>
            <a:ext cx="2548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Shows Shape of Distribution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2904491"/>
            <a:ext cx="2974975" cy="35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plit Stem and Leaf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17860"/>
            <a:ext cx="441960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297"/>
            <a:ext cx="8305800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Let’s Look at Different Types of Distributions: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Distribution     Shows </a:t>
            </a:r>
            <a:r>
              <a:rPr lang="en-US" sz="3200" u="sng" dirty="0"/>
              <a:t>Raw Data </a:t>
            </a:r>
            <a:r>
              <a:rPr lang="en-US" sz="3200" u="sng" dirty="0" smtClean="0"/>
              <a:t>?      </a:t>
            </a:r>
            <a:r>
              <a:rPr lang="en-US" sz="3200" u="sng" dirty="0"/>
              <a:t>Purpose?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0486" y="21196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Dot Plots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08285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 Yes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236" y="2119661"/>
            <a:ext cx="2548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Shows Shape of Distribution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3" r="28697" b="-1015"/>
          <a:stretch>
            <a:fillRect/>
          </a:stretch>
        </p:blipFill>
        <p:spPr bwMode="auto">
          <a:xfrm>
            <a:off x="1112838" y="3342367"/>
            <a:ext cx="5243512" cy="30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297"/>
            <a:ext cx="8305800" cy="584775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Let’s Look at Different Types of Distributions: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Distribution     Shows </a:t>
            </a:r>
            <a:r>
              <a:rPr lang="en-US" sz="3200" u="sng" dirty="0"/>
              <a:t>Raw Data </a:t>
            </a:r>
            <a:r>
              <a:rPr lang="en-US" sz="3200" u="sng" dirty="0" smtClean="0"/>
              <a:t>?      </a:t>
            </a:r>
            <a:r>
              <a:rPr lang="en-US" sz="3200" u="sng" dirty="0"/>
              <a:t>Purpose?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0486" y="21196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Ogive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08285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 No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6546" y="2119661"/>
            <a:ext cx="30512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Shows </a:t>
            </a:r>
            <a:r>
              <a:rPr lang="en-US" sz="2600" i="1" u="sng" dirty="0" smtClean="0">
                <a:solidFill>
                  <a:srgbClr val="FF0000"/>
                </a:solidFill>
              </a:rPr>
              <a:t>Cumulative </a:t>
            </a:r>
            <a:r>
              <a:rPr lang="en-US" sz="2600" i="1" dirty="0" smtClean="0">
                <a:solidFill>
                  <a:srgbClr val="FF0000"/>
                </a:solidFill>
              </a:rPr>
              <a:t>Frequency or </a:t>
            </a:r>
          </a:p>
          <a:p>
            <a:r>
              <a:rPr lang="en-US" sz="2600" i="1" u="sng" dirty="0" smtClean="0">
                <a:solidFill>
                  <a:srgbClr val="FF0000"/>
                </a:solidFill>
              </a:rPr>
              <a:t>Cumulative Relative </a:t>
            </a:r>
            <a:r>
              <a:rPr lang="en-US" sz="2600" i="1" dirty="0" smtClean="0">
                <a:solidFill>
                  <a:srgbClr val="FF0000"/>
                </a:solidFill>
              </a:rPr>
              <a:t>Frequency</a:t>
            </a:r>
            <a:endParaRPr lang="en-US" sz="2600" i="1" dirty="0">
              <a:solidFill>
                <a:srgbClr val="FF0000"/>
              </a:solidFill>
            </a:endParaRPr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99593"/>
            <a:ext cx="410829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" y="3332967"/>
            <a:ext cx="3464379" cy="297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251371" cy="70788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Creating An Ogive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44285" y="1219200"/>
            <a:ext cx="831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/>
              <a:t>Ex. 1.9 p. 60 – 61  </a:t>
            </a:r>
            <a:r>
              <a:rPr lang="en-US" sz="3200" dirty="0" smtClean="0">
                <a:solidFill>
                  <a:srgbClr val="FF0000"/>
                </a:solidFill>
              </a:rPr>
              <a:t>Set up 5 lists in your calc.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5871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Place the </a:t>
            </a:r>
            <a:r>
              <a:rPr lang="en-US" sz="2800" dirty="0" smtClean="0">
                <a:solidFill>
                  <a:srgbClr val="0000FF"/>
                </a:solidFill>
              </a:rPr>
              <a:t>upper value </a:t>
            </a:r>
            <a:r>
              <a:rPr lang="en-US" sz="2800" dirty="0" smtClean="0"/>
              <a:t>of each class in </a:t>
            </a:r>
            <a:r>
              <a:rPr lang="en-US" sz="2800" dirty="0" smtClean="0">
                <a:solidFill>
                  <a:srgbClr val="FF0066"/>
                </a:solidFill>
              </a:rPr>
              <a:t>L1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38193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Place the </a:t>
            </a:r>
            <a:r>
              <a:rPr lang="en-US" sz="2800" dirty="0" smtClean="0">
                <a:solidFill>
                  <a:srgbClr val="0000FF"/>
                </a:solidFill>
              </a:rPr>
              <a:t>frequency </a:t>
            </a:r>
            <a:r>
              <a:rPr lang="en-US" sz="2800" dirty="0" smtClean="0"/>
              <a:t>for each class in </a:t>
            </a:r>
            <a:r>
              <a:rPr lang="en-US" sz="2800" dirty="0" smtClean="0">
                <a:solidFill>
                  <a:srgbClr val="FF0066"/>
                </a:solidFill>
              </a:rPr>
              <a:t>L2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771" y="2883388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Place the </a:t>
            </a:r>
            <a:r>
              <a:rPr lang="en-US" sz="2800" dirty="0" smtClean="0">
                <a:solidFill>
                  <a:srgbClr val="0000FF"/>
                </a:solidFill>
              </a:rPr>
              <a:t>cumulative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frequency </a:t>
            </a:r>
            <a:r>
              <a:rPr lang="en-US" sz="2800" dirty="0" smtClean="0"/>
              <a:t>for each class in </a:t>
            </a:r>
            <a:r>
              <a:rPr lang="en-US" sz="2800" dirty="0" smtClean="0">
                <a:solidFill>
                  <a:srgbClr val="FF0066"/>
                </a:solidFill>
              </a:rPr>
              <a:t>L3. </a:t>
            </a:r>
            <a:r>
              <a:rPr lang="en-US" sz="2800" dirty="0" smtClean="0">
                <a:solidFill>
                  <a:srgbClr val="0000FF"/>
                </a:solidFill>
              </a:rPr>
              <a:t>Hint: use the </a:t>
            </a:r>
            <a:r>
              <a:rPr lang="en-US" sz="2800" dirty="0" err="1" smtClean="0">
                <a:solidFill>
                  <a:srgbClr val="0000FF"/>
                </a:solidFill>
              </a:rPr>
              <a:t>cumSum</a:t>
            </a:r>
            <a:r>
              <a:rPr lang="en-US" sz="2800" dirty="0" smtClean="0">
                <a:solidFill>
                  <a:srgbClr val="0000FF"/>
                </a:solidFill>
              </a:rPr>
              <a:t> function.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23016"/>
            <a:ext cx="2667000" cy="2479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73" y="3889047"/>
            <a:ext cx="2966807" cy="2675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169" y="3837495"/>
            <a:ext cx="2920584" cy="26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But on the day of the </a:t>
            </a:r>
            <a:r>
              <a:rPr lang="en-US" sz="3600" dirty="0" smtClean="0">
                <a:solidFill>
                  <a:srgbClr val="FFFF00"/>
                </a:solidFill>
                <a:latin typeface="Impact" panose="020B0806030902050204" pitchFamily="34" charset="0"/>
              </a:rPr>
              <a:t>AP Stat exam</a:t>
            </a:r>
            <a:r>
              <a:rPr lang="en-US" sz="3600" dirty="0" smtClean="0">
                <a:latin typeface="Impact" panose="020B0806030902050204" pitchFamily="34" charset="0"/>
              </a:rPr>
              <a:t>, you will feel….</a:t>
            </a:r>
            <a:endParaRPr lang="en-US" sz="3600" dirty="0">
              <a:latin typeface="Impact" panose="020B0806030902050204" pitchFamily="34" charset="0"/>
            </a:endParaRPr>
          </a:p>
        </p:txBody>
      </p:sp>
      <p:pic>
        <p:nvPicPr>
          <p:cNvPr id="2050" name="Picture 2" descr="http://t3.gstatic.com/images?q=tbn:ANd9GcS_jdr6rXfusdS_c400_PtHSdVjnVj9suOGzVJRfcFcBvrlA0J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543">
            <a:off x="111976" y="5224903"/>
            <a:ext cx="3498096" cy="13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Qd4hSk0sX-XMiW0sW4SzO1GCQI8v9CduK9ebnHXvulDQkiR6X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9710">
            <a:off x="6265492" y="2283982"/>
            <a:ext cx="2025729" cy="20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RABKyIVUcSCs8XNAcdYR_RozC8E6jNpL9yfwroBmZZU-mWDo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951">
            <a:off x="254912" y="2478468"/>
            <a:ext cx="1790975" cy="11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2.gstatic.com/images?q=tbn:ANd9GcTZUBBQETaiwWOIccUF1sTWaIbcJRYowdTnH6AbyZuwVxVBE7TlZ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80" y="5149154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1.gstatic.com/images?q=tbn:ANd9GcTDvdZyBRkdkW_o71GpQZa40Mf4dRwOI0cq4dcbYJrE2eh8ycj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878">
            <a:off x="3256880" y="4319284"/>
            <a:ext cx="2037131" cy="11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5" y="1617518"/>
            <a:ext cx="6939749" cy="52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251371" cy="70788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Creating An Ogive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304835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Place the </a:t>
            </a:r>
            <a:r>
              <a:rPr lang="en-US" sz="2800" dirty="0" smtClean="0">
                <a:solidFill>
                  <a:srgbClr val="0000FF"/>
                </a:solidFill>
              </a:rPr>
              <a:t>cumulative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relative frequency </a:t>
            </a:r>
            <a:r>
              <a:rPr lang="en-US" sz="2800" dirty="0" smtClean="0"/>
              <a:t>of each class in </a:t>
            </a:r>
            <a:r>
              <a:rPr lang="en-US" sz="2800" dirty="0" smtClean="0">
                <a:solidFill>
                  <a:srgbClr val="FF0066"/>
                </a:solidFill>
              </a:rPr>
              <a:t>L4.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590800"/>
            <a:ext cx="3276600" cy="303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74891"/>
            <a:ext cx="3390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251371" cy="70788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Creating An Ogive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88571" y="320361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Use </a:t>
            </a:r>
            <a:r>
              <a:rPr lang="en-US" sz="2800" dirty="0" smtClean="0">
                <a:solidFill>
                  <a:srgbClr val="FF0000"/>
                </a:solidFill>
              </a:rPr>
              <a:t>ZOOM9</a:t>
            </a:r>
            <a:r>
              <a:rPr lang="en-US" sz="2800" dirty="0" smtClean="0"/>
              <a:t> to create graph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818619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Select the </a:t>
            </a:r>
            <a:r>
              <a:rPr lang="en-US" sz="2800" dirty="0" smtClean="0">
                <a:solidFill>
                  <a:srgbClr val="FF0066"/>
                </a:solidFill>
              </a:rPr>
              <a:t>second graph</a:t>
            </a:r>
            <a:r>
              <a:rPr lang="en-US" sz="2800" dirty="0" smtClean="0"/>
              <a:t>; let your </a:t>
            </a:r>
            <a:r>
              <a:rPr lang="en-US" sz="2800" dirty="0" smtClean="0">
                <a:solidFill>
                  <a:srgbClr val="6666FF"/>
                </a:solidFill>
              </a:rPr>
              <a:t>domain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6666FF"/>
                </a:solidFill>
              </a:rPr>
              <a:t>be the upper limit ages (L1) </a:t>
            </a:r>
            <a:r>
              <a:rPr lang="en-US" sz="2800" dirty="0" smtClean="0"/>
              <a:t>and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range be cumulative relative frequency (L4).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295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Go to </a:t>
            </a:r>
            <a:r>
              <a:rPr lang="en-US" sz="2800" dirty="0" smtClean="0">
                <a:solidFill>
                  <a:srgbClr val="FF9933"/>
                </a:solidFill>
              </a:rPr>
              <a:t>STAT PLOT </a:t>
            </a:r>
            <a:r>
              <a:rPr lang="en-US" sz="2800" dirty="0" smtClean="0"/>
              <a:t>and cut on </a:t>
            </a:r>
            <a:r>
              <a:rPr lang="en-US" sz="2800" dirty="0" smtClean="0">
                <a:solidFill>
                  <a:srgbClr val="7030A0"/>
                </a:solidFill>
              </a:rPr>
              <a:t>Plot 1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607727"/>
            <a:ext cx="3263092" cy="2864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44277"/>
            <a:ext cx="2865435" cy="2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251371" cy="70788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Creating An Ogive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487899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Use </a:t>
            </a:r>
            <a:r>
              <a:rPr lang="en-US" sz="2800" dirty="0" smtClean="0">
                <a:solidFill>
                  <a:srgbClr val="FF0000"/>
                </a:solidFill>
              </a:rPr>
              <a:t>TRACE</a:t>
            </a:r>
            <a:r>
              <a:rPr lang="en-US" sz="2800" dirty="0" smtClean="0"/>
              <a:t> and the </a:t>
            </a:r>
            <a:r>
              <a:rPr lang="en-US" sz="2800" dirty="0" smtClean="0">
                <a:solidFill>
                  <a:srgbClr val="6666FF"/>
                </a:solidFill>
              </a:rPr>
              <a:t>arrow buttons </a:t>
            </a:r>
            <a:r>
              <a:rPr lang="en-US" sz="2800" dirty="0" smtClean="0"/>
              <a:t>to move along the graph. What information is given at the bottom of the screen?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590" y="2971800"/>
            <a:ext cx="4038600" cy="35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251371" cy="70788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Creating An Ogive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028699" y="1331893"/>
            <a:ext cx="7413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Hit the </a:t>
            </a:r>
            <a:r>
              <a:rPr lang="en-US" sz="2800" dirty="0" smtClean="0">
                <a:solidFill>
                  <a:srgbClr val="FF6600"/>
                </a:solidFill>
              </a:rPr>
              <a:t>clear button </a:t>
            </a:r>
            <a:r>
              <a:rPr lang="en-US" sz="2800" dirty="0" smtClean="0">
                <a:solidFill>
                  <a:srgbClr val="002060"/>
                </a:solidFill>
              </a:rPr>
              <a:t>and use only the </a:t>
            </a:r>
            <a:r>
              <a:rPr lang="en-US" sz="2800" dirty="0" smtClean="0">
                <a:solidFill>
                  <a:srgbClr val="0000FF"/>
                </a:solidFill>
              </a:rPr>
              <a:t>arrow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keys</a:t>
            </a:r>
            <a:r>
              <a:rPr lang="en-US" sz="2800" dirty="0" smtClean="0">
                <a:solidFill>
                  <a:srgbClr val="002060"/>
                </a:solidFill>
              </a:rPr>
              <a:t> to move up and down the graph.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305280"/>
            <a:ext cx="4171950" cy="37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251371" cy="70788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Creating An Ogive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81743" y="1280678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FF0000"/>
                </a:solidFill>
              </a:rPr>
              <a:t>Fifty percent </a:t>
            </a:r>
            <a:r>
              <a:rPr lang="en-US" sz="2800" dirty="0" smtClean="0"/>
              <a:t>of our presidents have been at most what age?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85" y="2299149"/>
            <a:ext cx="791391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50% of our presidents have been at most (and at least) </a:t>
            </a:r>
            <a:r>
              <a:rPr lang="en-US" sz="2800" dirty="0" smtClean="0">
                <a:solidFill>
                  <a:srgbClr val="FF0000"/>
                </a:solidFill>
              </a:rPr>
              <a:t>54 years old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194243" cy="2661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728" y="3443212"/>
            <a:ext cx="3381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251371" cy="70788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Creating An Ogive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62621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Use a </a:t>
            </a:r>
            <a:r>
              <a:rPr lang="en-US" sz="2800" dirty="0" smtClean="0">
                <a:solidFill>
                  <a:srgbClr val="FF9933"/>
                </a:solidFill>
              </a:rPr>
              <a:t>calculator function </a:t>
            </a:r>
            <a:r>
              <a:rPr lang="en-US" sz="2800" dirty="0" smtClean="0"/>
              <a:t>to locate the </a:t>
            </a:r>
            <a:r>
              <a:rPr lang="en-US" sz="2800" dirty="0" smtClean="0">
                <a:solidFill>
                  <a:srgbClr val="00B050"/>
                </a:solidFill>
              </a:rPr>
              <a:t>median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FF0000"/>
                </a:solidFill>
              </a:rPr>
              <a:t>L1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61975" y="1144917"/>
            <a:ext cx="842554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RECALL</a:t>
            </a:r>
            <a:r>
              <a:rPr lang="en-US" sz="2800" dirty="0" smtClean="0"/>
              <a:t>:  </a:t>
            </a:r>
            <a:r>
              <a:rPr lang="en-US" sz="2800" dirty="0" smtClean="0">
                <a:solidFill>
                  <a:srgbClr val="0000FF"/>
                </a:solidFill>
              </a:rPr>
              <a:t>50% of your data lies at what statistical measure of center?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185" y="1584772"/>
            <a:ext cx="1600200" cy="5232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MEDIAN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45188"/>
            <a:ext cx="2913291" cy="2599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3249865"/>
            <a:ext cx="2964818" cy="2677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18" y="3297453"/>
            <a:ext cx="2983832" cy="2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4572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Interpret the indicated point </a:t>
            </a:r>
            <a:endParaRPr lang="en-US" sz="2800" dirty="0" smtClean="0"/>
          </a:p>
          <a:p>
            <a:r>
              <a:rPr lang="en-US" sz="2800" dirty="0" smtClean="0"/>
              <a:t>on the </a:t>
            </a:r>
            <a:r>
              <a:rPr lang="en-US" sz="2800" dirty="0"/>
              <a:t>given </a:t>
            </a:r>
            <a:r>
              <a:rPr lang="en-US" sz="2800" dirty="0" smtClean="0"/>
              <a:t>ogive.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442" y="1143000"/>
            <a:ext cx="4149558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42" y="26670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____% of the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____________________</a:t>
            </a:r>
          </a:p>
          <a:p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ad a ______________ of</a:t>
            </a:r>
          </a:p>
          <a:p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at most ____.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299" y="2514600"/>
            <a:ext cx="7446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920" y="3300680"/>
            <a:ext cx="45565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tudents taking the test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898612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est score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635787"/>
            <a:ext cx="7446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6943"/>
            <a:ext cx="7467600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Impact" panose="020B0806030902050204" pitchFamily="34" charset="0"/>
                <a:cs typeface="Aharoni" panose="02010803020104030203" pitchFamily="2" charset="-79"/>
              </a:rPr>
              <a:t>AP STAT EXAM GOLDEN RULE #1:  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19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When creating graphs of data: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743983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TITLE GRAPH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505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</a:rPr>
              <a:t>LABEL BOTH AXES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343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COUNT BY CONSTANT INTERVALS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In Class Discussion p. 47 #3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2131"/>
            <a:ext cx="7848600" cy="44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800600" y="2852057"/>
            <a:ext cx="838200" cy="248194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797628"/>
            <a:ext cx="838200" cy="25363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819400"/>
            <a:ext cx="762000" cy="2362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40005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1.0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58343" y="40005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</a:t>
            </a:r>
            <a:r>
              <a:rPr lang="en-US" sz="1600" b="1" dirty="0" smtClean="0"/>
              <a:t>.0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000499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1.6</a:t>
            </a:r>
            <a:endParaRPr lang="en-US" sz="1600" b="1" dirty="0"/>
          </a:p>
        </p:txBody>
      </p:sp>
      <p:sp>
        <p:nvSpPr>
          <p:cNvPr id="7" name="Bent-Up Arrow 6"/>
          <p:cNvSpPr/>
          <p:nvPr/>
        </p:nvSpPr>
        <p:spPr>
          <a:xfrm>
            <a:off x="4463143" y="5410200"/>
            <a:ext cx="1404257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19500" y="571276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5050971" y="5295900"/>
            <a:ext cx="1404257" cy="5334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05300" y="543839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Leaf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>
            <a:off x="3978728" y="5362190"/>
            <a:ext cx="1404257" cy="533400"/>
          </a:xfrm>
          <a:prstGeom prst="bent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4142" y="48459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Cumulative frequency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median from each end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/>
      <p:bldP spid="10" grpId="1"/>
      <p:bldP spid="12" grpId="0" animBg="1"/>
      <p:bldP spid="12" grpId="1" animBg="1"/>
      <p:bldP spid="14" grpId="0"/>
      <p:bldP spid="14" grpId="1"/>
      <p:bldP spid="15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92480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RECALL: Describing the </a:t>
            </a:r>
            <a:r>
              <a:rPr lang="en-US" sz="2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Distributions: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4" y="2931036"/>
            <a:ext cx="376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66FF"/>
                </a:solidFill>
                <a:latin typeface="Britannic Bold" panose="020B0903060703020204" pitchFamily="34" charset="0"/>
              </a:rPr>
              <a:t>Symmetric, Uniform</a:t>
            </a:r>
            <a:endParaRPr lang="en-US" sz="2800" dirty="0">
              <a:solidFill>
                <a:srgbClr val="6666FF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199" y="3257831"/>
            <a:ext cx="212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Skewed Left</a:t>
            </a:r>
            <a:endParaRPr lang="en-US" sz="28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21750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Britannic Bold" panose="020B0903060703020204" pitchFamily="34" charset="0"/>
              </a:rPr>
              <a:t>Skewed Right</a:t>
            </a:r>
            <a:endParaRPr lang="en-US" sz="2800" dirty="0">
              <a:solidFill>
                <a:srgbClr val="FF9933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6029" y="6210484"/>
            <a:ext cx="409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Britannic Bold" panose="020B0903060703020204" pitchFamily="34" charset="0"/>
              </a:rPr>
              <a:t>Symmetric, Bell-shape</a:t>
            </a:r>
            <a:endParaRPr lang="en-US" sz="2800" dirty="0">
              <a:solidFill>
                <a:srgbClr val="FF0066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" y="860677"/>
            <a:ext cx="2590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2.connectseward.org/shs/da1/review07/Left%20Skew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9" y="972349"/>
            <a:ext cx="2928254" cy="22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2.connectseward.org/shs/da1/review07/Right%20Skew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1" y="3485494"/>
            <a:ext cx="31813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83" y="3753235"/>
            <a:ext cx="2628900" cy="241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934200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Some of the college majors requiring at least one statistics course: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87" y="160412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Psychology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1300" y="5077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Biology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94926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Civil Engineering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894" y="2367081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Mechanical Engineering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268" y="555603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Aerospace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   Engineering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9347" y="5906137"/>
            <a:ext cx="230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666FF"/>
                </a:solidFill>
              </a:rPr>
              <a:t>Accounting</a:t>
            </a:r>
            <a:endParaRPr lang="en-US" sz="2800" dirty="0">
              <a:solidFill>
                <a:srgbClr val="66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54" y="3429210"/>
            <a:ext cx="337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Nutritional Science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5832" y="3214261"/>
            <a:ext cx="324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D60093"/>
                </a:solidFill>
              </a:rPr>
              <a:t>Animal Science</a:t>
            </a:r>
            <a:endParaRPr lang="en-US" sz="2800" dirty="0">
              <a:solidFill>
                <a:srgbClr val="D6009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4331" y="4576415"/>
            <a:ext cx="25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Business Management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2039" y="2629219"/>
            <a:ext cx="171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600"/>
                </a:solidFill>
              </a:rPr>
              <a:t>Nursing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9803" y="6143815"/>
            <a:ext cx="171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Finance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0524" y="4138151"/>
            <a:ext cx="265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Marketing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4903" y="4372525"/>
            <a:ext cx="227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D60093"/>
                </a:solidFill>
              </a:rPr>
              <a:t>Economics</a:t>
            </a:r>
            <a:endParaRPr lang="en-US" sz="2800" dirty="0">
              <a:solidFill>
                <a:srgbClr val="D6009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6588" y="546287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Sociology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6588" y="1436559"/>
            <a:ext cx="324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D60093"/>
                </a:solidFill>
              </a:rPr>
              <a:t>Veterinary Science</a:t>
            </a:r>
            <a:endParaRPr lang="en-US" sz="2800" dirty="0">
              <a:solidFill>
                <a:srgbClr val="D600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7035" y="1476696"/>
            <a:ext cx="2512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Math Credit for Liberal Arts Majors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3259" y="3009015"/>
            <a:ext cx="2336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Chemical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Engineering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3244" y="3785789"/>
            <a:ext cx="265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Education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684" y="503281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C00000"/>
                </a:solidFill>
              </a:rPr>
              <a:t>PreMed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7076" y="4054363"/>
            <a:ext cx="212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600"/>
                </a:solidFill>
              </a:rPr>
              <a:t>Pharmacy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" grpId="0"/>
      <p:bldP spid="23" grpId="0"/>
      <p:bldP spid="24" grpId="0"/>
      <p:bldP spid="25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66"/>
                </a:solidFill>
              </a:rPr>
              <a:t>ACRONYMS TO DESCRIBE DISTRIBUTIONS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40211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C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O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U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C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771" y="965775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34885" y="2517539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71262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5055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965775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83629" y="1550549"/>
            <a:ext cx="3657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UNUSUAL VALUES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71" y="2071261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631134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63286" y="3261138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Shape ---  </a:t>
            </a:r>
            <a:r>
              <a:rPr lang="en-US" sz="2800" b="1" dirty="0" smtClean="0">
                <a:solidFill>
                  <a:srgbClr val="0000FF"/>
                </a:solidFill>
              </a:rPr>
              <a:t>____________, _____________, _____________</a:t>
            </a:r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14264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  <a:r>
              <a:rPr lang="en-US" sz="3200" dirty="0" smtClean="0">
                <a:solidFill>
                  <a:srgbClr val="FF0000"/>
                </a:solidFill>
              </a:rPr>
              <a:t>niform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3700" y="3212585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ymmetric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7329" y="321258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kewed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46" y="4027569"/>
            <a:ext cx="16859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4027569"/>
            <a:ext cx="2076397" cy="10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4117521" y="4074205"/>
            <a:ext cx="1390650" cy="1000125"/>
            <a:chOff x="6300" y="6012"/>
            <a:chExt cx="2190" cy="15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" y="6192"/>
              <a:ext cx="2190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 flipV="1">
              <a:off x="6300" y="6012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340556"/>
            <a:ext cx="1371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340556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66"/>
                </a:solidFill>
              </a:rPr>
              <a:t>ACRONYMS TO DESCRIBE DISTRIBUTIONS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40211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C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O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U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C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771" y="965775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34885" y="2517539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71262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5055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965775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83629" y="1550549"/>
            <a:ext cx="3657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UNUSUAL VALUES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71" y="2071261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631134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63286" y="3261138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Shape ---  </a:t>
            </a:r>
            <a:r>
              <a:rPr lang="en-US" sz="2800" b="1" dirty="0" smtClean="0">
                <a:solidFill>
                  <a:srgbClr val="0000FF"/>
                </a:solidFill>
              </a:rPr>
              <a:t>____________, _____________, _____________</a:t>
            </a:r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 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Outliers --- _________ clearly  _______ from body of data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14264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  <a:r>
              <a:rPr lang="en-US" sz="3200" dirty="0" smtClean="0">
                <a:solidFill>
                  <a:srgbClr val="FF0000"/>
                </a:solidFill>
              </a:rPr>
              <a:t>niform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3700" y="3212585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ymmetric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7329" y="321258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kewed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5885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oints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7943" y="3995057"/>
            <a:ext cx="139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away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irc_mi" descr="https://onlinecourses.science.psu.edu/stat414/sites/onlinecourses.science.psu.edu.stat414/files/lesson13/BoxPlotIQ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0" y="4648775"/>
            <a:ext cx="2759529" cy="18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rc_mi" descr="http://www.math6.org/graphing/images/stems/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1915887" cy="145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rc_mi" descr="http://facultypages.morris.umn.edu/%7Emcquarrb/teachingarchive/M1001/Resources/figC6a3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2860"/>
            <a:ext cx="2114550" cy="130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66"/>
                </a:solidFill>
              </a:rPr>
              <a:t>ACRONYMS TO DESCRIBE DISTRIBUTIONS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40211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C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O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U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C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771" y="965775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34885" y="2517539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71262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5055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965775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83629" y="1550549"/>
            <a:ext cx="3657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UNUSUAL VALUES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71" y="2071261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631134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63286" y="3261138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Shape ---  </a:t>
            </a:r>
            <a:r>
              <a:rPr lang="en-US" sz="2800" b="1" dirty="0" smtClean="0">
                <a:solidFill>
                  <a:srgbClr val="0000FF"/>
                </a:solidFill>
              </a:rPr>
              <a:t>____________, _____________, _____________</a:t>
            </a:r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 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Outliers --- _________ clearly  _______ from body of data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 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Center --- </a:t>
            </a:r>
            <a:r>
              <a:rPr lang="en-US" sz="2800" b="1" dirty="0" smtClean="0">
                <a:solidFill>
                  <a:srgbClr val="0000FF"/>
                </a:solidFill>
              </a:rPr>
              <a:t>_____________ </a:t>
            </a:r>
            <a:r>
              <a:rPr lang="en-US" sz="2800" b="1" dirty="0">
                <a:solidFill>
                  <a:srgbClr val="0000FF"/>
                </a:solidFill>
              </a:rPr>
              <a:t>data; </a:t>
            </a:r>
            <a:r>
              <a:rPr lang="en-US" sz="2800" b="1" dirty="0" smtClean="0">
                <a:solidFill>
                  <a:srgbClr val="0000FF"/>
                </a:solidFill>
              </a:rPr>
              <a:t>____________ </a:t>
            </a:r>
            <a:r>
              <a:rPr lang="en-US" sz="2800" b="1" dirty="0">
                <a:solidFill>
                  <a:srgbClr val="0000FF"/>
                </a:solidFill>
              </a:rPr>
              <a:t>point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14264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</a:t>
            </a:r>
            <a:r>
              <a:rPr lang="en-US" sz="3200" dirty="0" smtClean="0">
                <a:solidFill>
                  <a:srgbClr val="FF0000"/>
                </a:solidFill>
              </a:rPr>
              <a:t>niform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3700" y="3212585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ymmetric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7329" y="321258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kewed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5885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oints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7943" y="3995057"/>
            <a:ext cx="1398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away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1100" y="4876799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balancing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488768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typifies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" y="5660853"/>
            <a:ext cx="3648252" cy="98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onlinestatbook.com/2/summarizing_distributions/graphics/asymmet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603022"/>
            <a:ext cx="2057400" cy="11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2.gstatic.com/images?q=tbn:ANd9GcTjgui7hIbF1l-vuO7MAGv9iyhaB9yE9w-es73dsNuEcdhYo7Go8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20" y="5795422"/>
            <a:ext cx="2857501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66"/>
                </a:solidFill>
              </a:rPr>
              <a:t>ACRONYMS TO DESCRIBE DISTRIBUTIONS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40211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C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O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 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U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C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  <a:p>
            <a:r>
              <a:rPr lang="en-US" sz="3200" b="1" dirty="0">
                <a:solidFill>
                  <a:srgbClr val="6666FF"/>
                </a:solidFill>
              </a:rPr>
              <a:t>S --- </a:t>
            </a:r>
            <a:r>
              <a:rPr lang="en-US" sz="3200" b="1" dirty="0" smtClean="0">
                <a:solidFill>
                  <a:srgbClr val="6666FF"/>
                </a:solidFill>
              </a:rPr>
              <a:t>____________</a:t>
            </a:r>
            <a:r>
              <a:rPr lang="en-US" sz="3200" b="1" dirty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S </a:t>
            </a:r>
            <a:r>
              <a:rPr lang="en-US" sz="3200" b="1" dirty="0">
                <a:solidFill>
                  <a:srgbClr val="C00000"/>
                </a:solidFill>
              </a:rPr>
              <a:t>--- 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771" y="965775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34885" y="2517539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71262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5055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965775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83629" y="1550549"/>
            <a:ext cx="3657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UNUSUAL VALUES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71" y="2071261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631134"/>
            <a:ext cx="2133600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63286" y="3261138"/>
            <a:ext cx="8839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Shape ---  </a:t>
            </a:r>
            <a:r>
              <a:rPr lang="en-US" sz="2000" b="1" dirty="0" smtClean="0">
                <a:solidFill>
                  <a:srgbClr val="0000FF"/>
                </a:solidFill>
              </a:rPr>
              <a:t>________, __________, _____________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 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Outliers --- </a:t>
            </a:r>
            <a:r>
              <a:rPr lang="en-US" sz="2000" b="1" dirty="0" smtClean="0">
                <a:solidFill>
                  <a:srgbClr val="0000FF"/>
                </a:solidFill>
              </a:rPr>
              <a:t>______ </a:t>
            </a:r>
            <a:r>
              <a:rPr lang="en-US" sz="2000" b="1" dirty="0">
                <a:solidFill>
                  <a:srgbClr val="0000FF"/>
                </a:solidFill>
              </a:rPr>
              <a:t>clearly  </a:t>
            </a:r>
            <a:r>
              <a:rPr lang="en-US" sz="2000" b="1" dirty="0" smtClean="0">
                <a:solidFill>
                  <a:srgbClr val="0000FF"/>
                </a:solidFill>
              </a:rPr>
              <a:t>_____ </a:t>
            </a:r>
            <a:r>
              <a:rPr lang="en-US" sz="2000" b="1" dirty="0">
                <a:solidFill>
                  <a:srgbClr val="0000FF"/>
                </a:solidFill>
              </a:rPr>
              <a:t>from body of data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 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Center --- </a:t>
            </a:r>
            <a:r>
              <a:rPr lang="en-US" sz="2000" b="1" dirty="0" smtClean="0">
                <a:solidFill>
                  <a:srgbClr val="0000FF"/>
                </a:solidFill>
              </a:rPr>
              <a:t>_________ </a:t>
            </a:r>
            <a:r>
              <a:rPr lang="en-US" sz="2000" b="1" dirty="0">
                <a:solidFill>
                  <a:srgbClr val="0000FF"/>
                </a:solidFill>
              </a:rPr>
              <a:t>data; </a:t>
            </a:r>
            <a:r>
              <a:rPr lang="en-US" sz="2000" b="1" dirty="0" smtClean="0">
                <a:solidFill>
                  <a:srgbClr val="0000FF"/>
                </a:solidFill>
              </a:rPr>
              <a:t>__________ </a:t>
            </a:r>
            <a:r>
              <a:rPr lang="en-US" sz="2000" b="1" dirty="0">
                <a:solidFill>
                  <a:srgbClr val="0000FF"/>
                </a:solidFill>
              </a:rPr>
              <a:t>point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 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Spread --- _________ of data; _____, 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       ____________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543" y="3215909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niform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9460" y="3286806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ymmetric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0171" y="3267058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kewed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81614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oints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9963" y="3877702"/>
            <a:ext cx="139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away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8821" y="4464254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balancing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5529" y="4464254"/>
            <a:ext cx="121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typifies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8300" y="513805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variation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5544" y="5133473"/>
            <a:ext cx="113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gaps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559547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clusters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education-portal.com/cimages/multimages/16/variability_distrib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66" y="3065770"/>
            <a:ext cx="1800905" cy="15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1" y="5813589"/>
            <a:ext cx="2847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t3.gstatic.com/images?q=tbn:ANd9GcS_jo4QFVqSK1XQ08O-3SGUZ6i3jXl2f8n766HWxwgCfjRyYohf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9" y="4566524"/>
            <a:ext cx="2149929" cy="13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940" y="614718"/>
            <a:ext cx="8915400" cy="95410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Now let’s use SOCS to describe the distribution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of president’s age at inauguration: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30" y="4218815"/>
            <a:ext cx="1295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6009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  <a:endParaRPr lang="en-US" sz="2800" dirty="0">
              <a:solidFill>
                <a:srgbClr val="D6009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30" y="4808884"/>
            <a:ext cx="189593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OUTLIERS</a:t>
            </a:r>
            <a:endParaRPr lang="en-US" sz="2800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130" y="5405248"/>
            <a:ext cx="137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Center</a:t>
            </a:r>
            <a:endParaRPr lang="en-US" sz="28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847" y="6019800"/>
            <a:ext cx="17056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Spread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940" y="1636165"/>
            <a:ext cx="8763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You can write a paragraph </a:t>
            </a:r>
            <a:r>
              <a:rPr lang="en-US" sz="3600" dirty="0">
                <a:solidFill>
                  <a:srgbClr val="C00000"/>
                </a:solidFill>
              </a:rPr>
              <a:t>o</a:t>
            </a:r>
            <a:r>
              <a:rPr lang="en-US" sz="3600" dirty="0" smtClean="0">
                <a:solidFill>
                  <a:srgbClr val="C00000"/>
                </a:solidFill>
              </a:rPr>
              <a:t>r you can just do “bullets”. Make sure you cover all terms.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505" y="2854010"/>
            <a:ext cx="8763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Write complete sentences in context of the distribution.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176" y="990600"/>
            <a:ext cx="1093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6009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  <a:endParaRPr lang="en-US" sz="2800" dirty="0">
              <a:solidFill>
                <a:srgbClr val="D6009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9282"/>
            <a:ext cx="189593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OUTLIERS</a:t>
            </a:r>
            <a:endParaRPr lang="en-US" sz="2800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81" y="4868972"/>
            <a:ext cx="137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Center</a:t>
            </a:r>
            <a:endParaRPr lang="en-US" sz="28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17056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Spread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8600"/>
            <a:ext cx="2443529" cy="26723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57200" y="1659971"/>
            <a:ext cx="9060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distribution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inauguration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ppears to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skewed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indicating there has been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 frequency of younger presidents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 inauguration.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753" y="526320"/>
            <a:ext cx="1093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6009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  <a:endParaRPr lang="en-US" sz="2800" dirty="0">
              <a:solidFill>
                <a:srgbClr val="D6009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42" y="2880722"/>
            <a:ext cx="163947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OUTLIERS</a:t>
            </a:r>
            <a:endParaRPr lang="en-US" sz="2800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665" y="5096765"/>
            <a:ext cx="137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Center</a:t>
            </a:r>
            <a:endParaRPr lang="en-US" sz="28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17056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Spread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8600"/>
            <a:ext cx="2443529" cy="26723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28600" y="3529513"/>
            <a:ext cx="906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appear to be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outliers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distribution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inauguration.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[We will discuss how to determine if there are/are not in the next lesson.]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51228" y="1127601"/>
            <a:ext cx="9060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distribution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inauguration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ppears to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skewed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indicating there has been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 frequency of younger presidents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 inauguration.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92399"/>
            <a:ext cx="1093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6009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  <a:endParaRPr lang="en-US" sz="2800" dirty="0">
              <a:solidFill>
                <a:srgbClr val="D6009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10" y="2504897"/>
            <a:ext cx="163947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OUTLIERS</a:t>
            </a:r>
            <a:endParaRPr lang="en-US" sz="2800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310" y="4363303"/>
            <a:ext cx="109617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Center</a:t>
            </a:r>
            <a:endParaRPr lang="en-US" sz="28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214" y="6106534"/>
            <a:ext cx="17056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Spread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09302"/>
            <a:ext cx="2443529" cy="26723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28600" y="3143292"/>
            <a:ext cx="906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appear to be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outliers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distribution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inauguration.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[We will discuss how to determine if there are/are not in the next lesson.]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28600" y="4886523"/>
            <a:ext cx="906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Since 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at inauguration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appears to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skewed,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best measure of center is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median.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[State the value of possible.]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58511" y="925428"/>
            <a:ext cx="9060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distribution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inauguration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ppears to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skewed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indicating there has been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 frequency of younger presidents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 inauguration.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64" y="433603"/>
            <a:ext cx="1093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6009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  <a:endParaRPr lang="en-US" sz="2800" dirty="0">
              <a:solidFill>
                <a:srgbClr val="D6009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49" y="2196516"/>
            <a:ext cx="163947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OUTLIERS</a:t>
            </a:r>
            <a:endParaRPr lang="en-US" sz="2800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064" y="3900193"/>
            <a:ext cx="109617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Center</a:t>
            </a:r>
            <a:endParaRPr lang="en-US" sz="28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296502"/>
            <a:ext cx="125184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Spread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8600"/>
            <a:ext cx="2443529" cy="26723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69635" y="976505"/>
            <a:ext cx="906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distribution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inauguration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ppears to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skewed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indicating there was a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higher frequency of younger presidents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5027" y="2254952"/>
            <a:ext cx="9060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There appear to be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outliers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inauguration.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[We will discuss how to determine if there are/are not in the next lesson.]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28600" y="3998183"/>
            <a:ext cx="9448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Since 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inauguration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appears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skewed,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best measure of center is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median.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[State the value if possible.]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18843" y="5372083"/>
            <a:ext cx="9448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Since 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president’s age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inauguration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appears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right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skewed,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best measure of spread is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IQR.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[State the value if possible.]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905000"/>
            <a:ext cx="8697686" cy="212365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/>
              <a:t>From now on, use the </a:t>
            </a:r>
            <a:r>
              <a:rPr lang="en-US" sz="4400" dirty="0">
                <a:solidFill>
                  <a:srgbClr val="0000FF"/>
                </a:solidFill>
              </a:rPr>
              <a:t>ZOOM9</a:t>
            </a:r>
            <a:r>
              <a:rPr lang="en-US" sz="4400" dirty="0"/>
              <a:t> function to create </a:t>
            </a:r>
            <a:r>
              <a:rPr lang="en-US" sz="4400" i="1" dirty="0" smtClean="0">
                <a:solidFill>
                  <a:srgbClr val="0000FF"/>
                </a:solidFill>
              </a:rPr>
              <a:t>all histograms </a:t>
            </a:r>
            <a:r>
              <a:rPr lang="en-US" sz="4400" dirty="0"/>
              <a:t>on your graphing calculator.</a:t>
            </a:r>
          </a:p>
        </p:txBody>
      </p:sp>
    </p:spTree>
    <p:extLst>
      <p:ext uri="{BB962C8B-B14F-4D97-AF65-F5344CB8AC3E}">
        <p14:creationId xmlns:p14="http://schemas.microsoft.com/office/powerpoint/2010/main" val="23360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2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Taking AP </a:t>
            </a:r>
            <a:r>
              <a:rPr lang="en-US" sz="3600" dirty="0">
                <a:latin typeface="Impact" panose="020B0806030902050204" pitchFamily="34" charset="0"/>
              </a:rPr>
              <a:t>c</a:t>
            </a:r>
            <a:r>
              <a:rPr lang="en-US" sz="3600" dirty="0" smtClean="0">
                <a:latin typeface="Impact" panose="020B0806030902050204" pitchFamily="34" charset="0"/>
              </a:rPr>
              <a:t>lasses is more than just trying to make a good grade in the class: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372" y="1431829"/>
            <a:ext cx="858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6666FF"/>
                </a:solidFill>
              </a:rPr>
              <a:t>Colleges want to see that you can pass a Cumulative National Exam  covering specific course material.</a:t>
            </a:r>
            <a:endParaRPr lang="en-US" sz="2400" b="1" dirty="0">
              <a:solidFill>
                <a:srgbClr val="66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62826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RED FLAGS FOR COLLEGE ADMISSION: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029" y="268878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A or B in an AP Course, but scores 1 or 2 on AP Exam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72" y="3064466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C or F in AP Course and passes AP Exam 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297" y="385166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6600"/>
                </a:solidFill>
              </a:rPr>
              <a:t>AP credit does not count towards the 127 hours for HOPE.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43" y="429064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Going into college with AP credit gives you some cushion so you can to take a smaller load during harder semesters 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74" y="5181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Going into college with AP credit gives you the opportunity to participate in co-ops, internships, and study abroad programs without possibly getting behind towards graduation.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0572" y="345658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B050"/>
                </a:solidFill>
              </a:rPr>
              <a:t>Not taking the AP Exam  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01000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Determine if the following statements are true or false.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 1)   All bell-shaped distributions are symmetric.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		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>
                <a:solidFill>
                  <a:srgbClr val="0000FF"/>
                </a:solidFill>
              </a:rPr>
              <a:t>2)   All symmetric distributions are bell-shaped.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YES</a:t>
            </a:r>
            <a:endParaRPr 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AutoShape 2" descr="data:image/jpeg;base64,/9j/4AAQSkZJRgABAQAAAQABAAD/2wCEAAkGBggGEQ8IBwgPEBAUEBgRDxATEBQPFxAQFhAhFBUUFBgXJzIqFyUvGRUeHy8gIycsLywsFSIxNTAqNSY3LCoBCQoKDQwOGg8PGSkiHR4tNTUpKTA1NSksLjUsNS81LC01NSw1LCwpLCo0LSwsKik2NSkpKSw1NSwpNSwpLykpLP/AABEIAM0A9gMBIgACEQEDEQH/xAAbAAEBAQEBAQEBAAAAAAAAAAAABQcGBAIDAf/EAEcQAAECAwIJBwcKBAcAAAAAAAABAgMEBgURITQ1dHWSs7TSBxIVMTJWsRMUYXFyc9EWQVFUVYORk6KyFzNi0yIjRFOBocL/xAAaAQEAAgMBAAAAAAAAAAAAAAAAAwQBAgYF/8QAKhEBAAIABAQGAQUAAAAAAAAAAAECAwQREhUxUZEFITNBcYFhIjJCwfD/2gAMAwEAAhEDEQA/ANxAJFXzkezpCfm5SIrIkOTjxIbkuVWvZAc5qpf6UvArgnU7MxZyUlJiYfznvloT3uW7/E50JFVcHpUogAAAAAAAAAAAAAAAAAAAAAAAAAAAAAAAAAAAAAAhV3ky1NHzG7OLpCrvJlqaPmN2cB6KUxGRzSDsGlUlUpiMjmkHYNKoAAAAAAAAAAAAAAAAAAAAAAAAAAAAAAAAAAAAAAIVd5MtTR8xuzi6Qq7yZamj5jdnAeilMRkc0g7BpVJVKYjI5pB2DSqAAAAAAAAAAAAAAAD5dEY3A5yJ61uA+gfHlof+438UPsAAAAAAAAAAAAAAAAAAABCrvJlqaPmN2cXSFXeTLU0fMbs4D0UpiMjmkHYNKpKpTEZHNIOwaVQAAAAAAAAAAAAAAZhynonncPB/pm7V5p5mHKfjcPNm7V55vifofcN6c3HPRLlwJ1L83oN6kv5cP2G/tMFf1L6l8DepJb4cP2G/tKnhH8/r+21+T9gAe6iAAAAAAAAAAAAAAAACFXeTLU0fMbs4ukKu8mWpo+Y3ZwHopTEZHNIOwaVSVSmIyOaQdg0qgAAAAAAAAAAAAJFU2xGsKXdOy7Gucjmpc6+65zrl6vWa3tFKzaeUCuZhyn43DzZu1eff8ULT+qS/4P8AiQLft6PUMRszMw2NcjEZc2+65HK6/Cv9R4uezmDi4W2k+aStZiUt3UvqXwN5k/5cP2G/tMGVL8B2ELlMtKE1sNJWBgRE6n/Ml30lbw7M4eDu3zz0bXiZaeDjKUradt+Y80mIEJrfJude1HX3pdgwr6TszoMLFpi13U5IpjQABKwAAAAAAAAAAAAABCrvJlqaPmN2cXSFXeTLU0fMbs4D0UpiMjmkHYNKpKpTEZHNIOwaVQAAAAAAAAAAAHNcomIxPeQ9oh0pzXKJiMT3kPaIV816N/iWa82TAA45YAAB1XJtjv3L/FpqhlXJvjv3L/FDVTp/DPQ+0N+YAD0mgAAAAAAAAAAAAAEKu8mWpo+Y3ZxdIVd5MtTR8xuzgPRSmIyOaQdg0qkqlMRkc0g7BpVAAAAAAAAAAAAc1yiYjE95D2iHExq8t9jnNSdS5HKif5UL6fUeO0arta1oays7NI5iqiqnk2Nwot6YUT6TxcbxLCvS1IidZj/e6SKTqkAA8BKAADqeTbHfuX+LTVTDLMtSasd/nMjE5j+arb+a12BevA5PQVfl9UH15PyoXCezk8/h4GHstE6o7VmZa8CDRVqTVryqTM9E57/KObfzWtwIuDA0vHu4d4xKxaPdHPkAA3YAAAAAAAAAAAIVd5MtTR8xuzi6Qq7yZamj5jdnAeilMRkc0g7BpVJVKYjI5pB2DSqAAAAAAAAAAAGCTHbf7S+J8H3Mdt/tL4nwcPPNZAAYAAAAABqvJxiSe9f4nUnLcnGJJ71/idSdhlfRp8K9uYACywAAAAAAAAAAAQq7yZamj5jdnF0hV3ky1NHzG7OA9FKYjI5pB2DSqSqUxGRzSDsGlUAAAAAAAAAAAMEmO2/2l8T4PuY7b/aXxPg4eeayAAwAAAAADVeTjEk96/xOpOW5OMST3r/E6k7DK+jT4V7cwAFlgAAAAAAAAAAAhV3ky1NHzG7OLpCrvJlqaPmN2cB6KUxGRzSDsGlUlUpiMjmkHYNKoAAAAAAAAHNVJWsOnIrZR8m6JfDSJzkejetytuwp/T/2Sf4qQPsx/wCY34ErlOxuHm7do85E53M57Hw8W1az5R+ISxWJh9RHc9Vdd1qq/ip8gHkJAAAAAAAAHW0zXMKn4CSb5Jz157nc5Ho3tLf1XFb+KkD7Mf8AmN+Bnh/C7TPY9IisT5R+Ia7Yb7Df5REfd1oi/ih9H5y/YZ7KeB+h1iAAAAAAAAAAAAhV3ky1NHzG7OLpCrvJlqaPmN2cB6KUxGRzSDsGlUlUpiMjmkHYNKoAAAAAAAAGX8p2Nw83btHnInXcp2Nw83btHnInI5317fKevIABUbAAAAAAAAAAA3qX7DPZTwP0Pzl+wz2U8D9DuVYAAAAAAAAAAAhV3ky1NHzG7OLpCrvJlqaPmN2cB6KUxGRzSDsGlUlUpiMjmkHYNKoAAAACKtZWEmBbSh/q+Bra9a/unQeTlCiPhST3Q3q1fKMwoqovb9Blnn019Zia7vid/W9SWVaco6Xk51j3q9io1L77kdevWhnRzniWJri/pn29k1I8n1EivjLzoj3OXqvVVXB/yfIB5kzq3AAYAAAAAAAAAAAft57MpgSYia7vidNyeTMaLOI2JGe5PJPwK5V+j6VOTOgoa0JazJpJidjJDZ5Jyc5b+tbrkweouZTEmMaus+WrW3JrwIvyzsH7Th/q+BQs61JO1mrFkY6RGo7mqqX4HXIt2H0Kh1VcSlp0iYlDo9QAN2AAAAAAJFXyce0JCflJSGr4kSTjw4bUuvc98BzWol/pW4rgDhrGqW27Nl5eSiUXaCuhwIcNyo+VuVWQ0aqpe/0HrfWdtJ2KItBV9MSVT/2dcAOO+Wlv9xp/86W4jwztZVmrk8woqM1l2FIj4T151634WxEwXXHfg1tXdGgzj5Y193Nd+j+6ci6w6ocquWlpvCt/bgcZuoK2Jk8PF036zp+W0WmGE9BVR3Wm9eBxjoGp+603rwOM3YEPDcv0nuzvlhPQNT91pvXgcY6BqfutN68DjN2A4bl+k9zfLCegan7rTevA4x0DU/dab14HGbsBw3L9J7m+WE9A1P3Wm9eBxjoGp+603rwOM3YDhuX6T3N8sJ6BqfutN68DjHQNT91pvXgcZuwHDcv0nub5YT0DU/dab14HGOgan7rTevA4zdgOG5fpPc3ywnoGp+603rwOMdA1P3Wm9eBxm7AcNy/Se5vlhPQNT91pvXgcY6BqfutN68DjN2A4bl+k9zfLCegqo7rTevA4y7YNpVrTzHS8pSMVzXP56q90JVv5qNwXRE+ZprIJKZHBw53V1iflibTLOPljX3c136P7pVbWlQXJzqGnr7sN0aW69Y7IFqtNvvLDmLLqq2J6KyXmqRnIDHLc6M+LAc1mDrcjXX/gdOAbs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03714"/>
            <a:ext cx="2181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NO</a:t>
            </a:r>
            <a:endParaRPr 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65885"/>
            <a:ext cx="2276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8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04658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Harlow Solid Italic" panose="04030604020F02020D02" pitchFamily="82" charset="0"/>
              </a:rPr>
              <a:t>Assignment: </a:t>
            </a:r>
            <a:endParaRPr lang="en-US" sz="4400" dirty="0" smtClean="0">
              <a:solidFill>
                <a:srgbClr val="FF0000"/>
              </a:solidFill>
              <a:latin typeface="Harlow Solid Italic" panose="04030604020F02020D02" pitchFamily="82" charset="0"/>
            </a:endParaRPr>
          </a:p>
          <a:p>
            <a:r>
              <a:rPr lang="en-US" sz="4400" dirty="0" smtClean="0">
                <a:solidFill>
                  <a:srgbClr val="0000FF"/>
                </a:solidFill>
              </a:rPr>
              <a:t>p</a:t>
            </a:r>
            <a:r>
              <a:rPr lang="en-US" sz="4400" dirty="0">
                <a:solidFill>
                  <a:srgbClr val="0000FF"/>
                </a:solidFill>
              </a:rPr>
              <a:t>. 46 - 48   #2, 6         </a:t>
            </a:r>
            <a:endParaRPr lang="en-US" sz="4400" dirty="0" smtClean="0">
              <a:solidFill>
                <a:srgbClr val="0000FF"/>
              </a:solidFill>
            </a:endParaRPr>
          </a:p>
          <a:p>
            <a:r>
              <a:rPr lang="en-US" sz="4400" dirty="0" smtClean="0">
                <a:solidFill>
                  <a:srgbClr val="0000FF"/>
                </a:solidFill>
              </a:rPr>
              <a:t>p</a:t>
            </a:r>
            <a:r>
              <a:rPr lang="en-US" sz="4400" dirty="0">
                <a:solidFill>
                  <a:srgbClr val="0000FF"/>
                </a:solidFill>
              </a:rPr>
              <a:t>. 55      #7, 8, 10      </a:t>
            </a:r>
            <a:endParaRPr lang="en-US" sz="4400" dirty="0" smtClean="0">
              <a:solidFill>
                <a:srgbClr val="0000FF"/>
              </a:solidFill>
            </a:endParaRPr>
          </a:p>
          <a:p>
            <a:r>
              <a:rPr lang="en-US" sz="4400" dirty="0" smtClean="0">
                <a:solidFill>
                  <a:srgbClr val="0000FF"/>
                </a:solidFill>
              </a:rPr>
              <a:t>p</a:t>
            </a:r>
            <a:r>
              <a:rPr lang="en-US" sz="4400" dirty="0">
                <a:solidFill>
                  <a:srgbClr val="0000FF"/>
                </a:solidFill>
              </a:rPr>
              <a:t>. 64   #13 </a:t>
            </a:r>
          </a:p>
          <a:p>
            <a:r>
              <a:rPr lang="en-US" sz="4400" dirty="0" smtClean="0">
                <a:solidFill>
                  <a:srgbClr val="D60093"/>
                </a:solidFill>
              </a:rPr>
              <a:t>DO NOT DO p. 67 yet. Do this page after the next lesson.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8697686" cy="212365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/>
              <a:t>From now on, use the </a:t>
            </a:r>
            <a:r>
              <a:rPr lang="en-US" sz="4400" dirty="0">
                <a:solidFill>
                  <a:srgbClr val="0000FF"/>
                </a:solidFill>
              </a:rPr>
              <a:t>ZOOM9</a:t>
            </a:r>
            <a:r>
              <a:rPr lang="en-US" sz="4400" dirty="0"/>
              <a:t> function to create </a:t>
            </a:r>
            <a:r>
              <a:rPr lang="en-US" sz="4400" i="1" dirty="0" smtClean="0">
                <a:solidFill>
                  <a:srgbClr val="0000FF"/>
                </a:solidFill>
              </a:rPr>
              <a:t>all histograms </a:t>
            </a:r>
            <a:r>
              <a:rPr lang="en-US" sz="4400" dirty="0"/>
              <a:t>on your graphing calculator.</a:t>
            </a:r>
          </a:p>
        </p:txBody>
      </p:sp>
    </p:spTree>
    <p:extLst>
      <p:ext uri="{BB962C8B-B14F-4D97-AF65-F5344CB8AC3E}">
        <p14:creationId xmlns:p14="http://schemas.microsoft.com/office/powerpoint/2010/main" val="23091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8935"/>
            <a:ext cx="838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YOU BE SUCCESSFUL ON THE AP STAT EXAM? 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82" y="1347771"/>
            <a:ext cx="88555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RULE #1</a:t>
            </a:r>
            <a:r>
              <a:rPr lang="en-US" sz="2800" dirty="0" smtClean="0">
                <a:solidFill>
                  <a:srgbClr val="7030A0"/>
                </a:solidFill>
              </a:rPr>
              <a:t>:   Show work the way Mrs. Dillon tells you to.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92618"/>
            <a:ext cx="84963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RULE #2</a:t>
            </a:r>
            <a:r>
              <a:rPr lang="en-US" sz="2800" dirty="0" smtClean="0">
                <a:solidFill>
                  <a:srgbClr val="006600"/>
                </a:solidFill>
              </a:rPr>
              <a:t>:  Write verbal  responses the way Mrs. Dillon shows you how to write them.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73" y="4741467"/>
            <a:ext cx="88392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RULE #4</a:t>
            </a:r>
            <a:r>
              <a:rPr lang="en-US" sz="2800" dirty="0" smtClean="0">
                <a:solidFill>
                  <a:srgbClr val="002060"/>
                </a:solidFill>
              </a:rPr>
              <a:t>:  Be “committed”  and “invested” in this course. Mrs. Dillon is “</a:t>
            </a:r>
            <a:r>
              <a:rPr lang="en-US" sz="2800" b="1" dirty="0" smtClean="0">
                <a:solidFill>
                  <a:srgbClr val="002060"/>
                </a:solidFill>
              </a:rPr>
              <a:t>all in</a:t>
            </a:r>
            <a:r>
              <a:rPr lang="en-US" sz="2800" dirty="0" smtClean="0">
                <a:solidFill>
                  <a:srgbClr val="002060"/>
                </a:solidFill>
              </a:rPr>
              <a:t>” from Jan 4 to May 11 and she expects you give your best every day.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68578"/>
            <a:ext cx="84963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RULE #3</a:t>
            </a:r>
            <a:r>
              <a:rPr lang="en-US" sz="2800" dirty="0" smtClean="0">
                <a:solidFill>
                  <a:srgbClr val="C00000"/>
                </a:solidFill>
              </a:rPr>
              <a:t>:  Practice the assigned problems Mrs. Dillon gives you. The course is cumulative; all concepts are built upon prior topics.</a:t>
            </a:r>
          </a:p>
        </p:txBody>
      </p:sp>
    </p:spTree>
    <p:extLst>
      <p:ext uri="{BB962C8B-B14F-4D97-AF65-F5344CB8AC3E}">
        <p14:creationId xmlns:p14="http://schemas.microsoft.com/office/powerpoint/2010/main" val="38931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13840"/>
            <a:ext cx="8686800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/>
              </a:rPr>
              <a:t>Test</a:t>
            </a:r>
            <a:r>
              <a:rPr lang="en-US" sz="2800" b="1" dirty="0" smtClean="0">
                <a:effectLst/>
              </a:rPr>
              <a:t>  (A final </a:t>
            </a:r>
            <a:r>
              <a:rPr lang="en-US" sz="2800" b="1" dirty="0"/>
              <a:t>e</a:t>
            </a:r>
            <a:r>
              <a:rPr lang="en-US" sz="2800" b="1" dirty="0" smtClean="0">
                <a:effectLst/>
              </a:rPr>
              <a:t>xam is given to students who do not meet exemption policy; counts as a test grade)	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50%  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33400"/>
            <a:ext cx="44196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Grading Policy:</a:t>
            </a:r>
            <a:endParaRPr lang="en-US" sz="44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971800"/>
            <a:ext cx="8686800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/>
              </a:rPr>
              <a:t>Midterm Exam </a:t>
            </a:r>
            <a:r>
              <a:rPr lang="en-US" sz="2800" b="1" dirty="0"/>
              <a:t>(no e</a:t>
            </a:r>
            <a:r>
              <a:rPr lang="en-US" sz="2800" b="1" dirty="0" smtClean="0"/>
              <a:t>xemption </a:t>
            </a:r>
            <a:r>
              <a:rPr lang="en-US" sz="2800" b="1" dirty="0"/>
              <a:t>allowed</a:t>
            </a:r>
            <a:r>
              <a:rPr lang="en-US" sz="2800" b="1" dirty="0" smtClean="0"/>
              <a:t>) </a:t>
            </a:r>
          </a:p>
          <a:p>
            <a:r>
              <a:rPr lang="en-US" sz="2800" b="1" dirty="0" smtClean="0">
                <a:solidFill>
                  <a:srgbClr val="7030A0"/>
                </a:solidFill>
                <a:effectLst/>
              </a:rPr>
              <a:t>Cumulative Final Exam</a:t>
            </a:r>
            <a:r>
              <a:rPr lang="en-US" sz="2800" b="1" dirty="0" smtClean="0">
                <a:effectLst/>
              </a:rPr>
              <a:t>	(optional; required)										</a:t>
            </a:r>
            <a:r>
              <a:rPr lang="en-US" sz="2800" b="1" dirty="0" smtClean="0">
                <a:solidFill>
                  <a:srgbClr val="7030A0"/>
                </a:solidFill>
                <a:effectLst/>
              </a:rPr>
              <a:t>10%</a:t>
            </a:r>
            <a:endParaRPr lang="en-US" sz="2800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920" y="4648200"/>
            <a:ext cx="8686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Quiz </a:t>
            </a:r>
            <a:r>
              <a:rPr lang="en-US" sz="2800" b="1" dirty="0"/>
              <a:t>  (Take Home Quizzes are due at </a:t>
            </a:r>
            <a:r>
              <a:rPr lang="en-US" sz="2800" b="1" dirty="0">
                <a:solidFill>
                  <a:srgbClr val="FF0000"/>
                </a:solidFill>
              </a:rPr>
              <a:t>BEGINNING OF CLASS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on due date, </a:t>
            </a:r>
            <a:r>
              <a:rPr lang="en-US" sz="2800" b="1" u="sng" dirty="0"/>
              <a:t>even if you are absent</a:t>
            </a:r>
            <a:r>
              <a:rPr lang="en-US" sz="2800" b="1" dirty="0"/>
              <a:t>)    	</a:t>
            </a:r>
            <a:r>
              <a:rPr lang="en-US" sz="2800" b="1" dirty="0">
                <a:solidFill>
                  <a:srgbClr val="FF6600"/>
                </a:solidFill>
              </a:rPr>
              <a:t>30% 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821472"/>
            <a:ext cx="83058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Daily Grades (designed to help you keep up with material on a 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daily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basis) </a:t>
            </a:r>
            <a:r>
              <a:rPr lang="en-US" sz="2800" b="1" dirty="0" smtClean="0">
                <a:effectLst/>
              </a:rPr>
              <a:t>				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10%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35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42234"/>
            <a:ext cx="7620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Important Class Information:</a:t>
            </a:r>
            <a:endParaRPr lang="en-US" sz="40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7" y="15240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66"/>
                </a:solidFill>
              </a:rPr>
              <a:t>A </a:t>
            </a:r>
            <a:r>
              <a:rPr lang="en-US" sz="2800" b="1" dirty="0">
                <a:solidFill>
                  <a:srgbClr val="0000FF"/>
                </a:solidFill>
              </a:rPr>
              <a:t>graphing calculator </a:t>
            </a:r>
            <a:r>
              <a:rPr lang="en-US" sz="2800" dirty="0" smtClean="0">
                <a:solidFill>
                  <a:srgbClr val="FF0066"/>
                </a:solidFill>
              </a:rPr>
              <a:t>must be brought to class every day and is </a:t>
            </a:r>
            <a:r>
              <a:rPr lang="en-US" sz="2800" dirty="0">
                <a:solidFill>
                  <a:srgbClr val="FF0066"/>
                </a:solidFill>
              </a:rPr>
              <a:t>necessary to complete all assessments. </a:t>
            </a:r>
            <a:r>
              <a:rPr lang="en-US" sz="2800" dirty="0" smtClean="0">
                <a:solidFill>
                  <a:srgbClr val="FF0066"/>
                </a:solidFill>
              </a:rPr>
              <a:t> Go ahead and purchase extra batteries to have in your book bag. See me about renting one for the semester.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057" y="4876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6600"/>
                </a:solidFill>
              </a:rPr>
              <a:t>A </a:t>
            </a:r>
            <a:r>
              <a:rPr lang="en-US" sz="2800" b="1" dirty="0" smtClean="0">
                <a:solidFill>
                  <a:srgbClr val="006600"/>
                </a:solidFill>
              </a:rPr>
              <a:t>formula sheet 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smtClean="0">
                <a:solidFill>
                  <a:srgbClr val="006600"/>
                </a:solidFill>
              </a:rPr>
              <a:t>is allowed on the exam. </a:t>
            </a:r>
            <a:r>
              <a:rPr lang="en-US" sz="2800" b="1" u="sng" dirty="0" smtClean="0">
                <a:solidFill>
                  <a:srgbClr val="FF0000"/>
                </a:solidFill>
              </a:rPr>
              <a:t>Print a copy of the formula sheet from the blog</a:t>
            </a:r>
            <a:r>
              <a:rPr lang="en-US" sz="2800" dirty="0" smtClean="0">
                <a:solidFill>
                  <a:srgbClr val="006600"/>
                </a:solidFill>
              </a:rPr>
              <a:t>. Bring it to class each day.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339882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Notes, worksheets, assignments, and problem answers will be posted daily on </a:t>
            </a:r>
            <a:r>
              <a:rPr lang="en-US" sz="2800" dirty="0" smtClean="0">
                <a:solidFill>
                  <a:srgbClr val="C00000"/>
                </a:solidFill>
              </a:rPr>
              <a:t>my blog: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              </a:t>
            </a:r>
            <a:r>
              <a:rPr lang="en-US" sz="2800" b="1" dirty="0" smtClean="0">
                <a:solidFill>
                  <a:srgbClr val="0000FF"/>
                </a:solidFill>
                <a:hlinkClick r:id="rId2"/>
              </a:rPr>
              <a:t>www.mathwithdillon.weebly.com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2710</TotalTime>
  <Words>2193</Words>
  <Application>Microsoft Office PowerPoint</Application>
  <PresentationFormat>On-screen Show (4:3)</PresentationFormat>
  <Paragraphs>395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7" baseType="lpstr">
      <vt:lpstr>Aharoni</vt:lpstr>
      <vt:lpstr>Arial</vt:lpstr>
      <vt:lpstr>Bernard MT Condensed</vt:lpstr>
      <vt:lpstr>Britannic Bold</vt:lpstr>
      <vt:lpstr>Calibri</vt:lpstr>
      <vt:lpstr>Candara</vt:lpstr>
      <vt:lpstr>Comic Sans MS</vt:lpstr>
      <vt:lpstr>Courier New</vt:lpstr>
      <vt:lpstr>Curlz MT</vt:lpstr>
      <vt:lpstr>Georgia</vt:lpstr>
      <vt:lpstr>Harlow Solid Italic</vt:lpstr>
      <vt:lpstr>Impact</vt:lpstr>
      <vt:lpstr>Symbol</vt:lpstr>
      <vt:lpstr>Times New Roman</vt:lpstr>
      <vt:lpstr>Wingdings</vt:lpstr>
      <vt:lpstr>Waveform</vt:lpstr>
      <vt:lpstr>Welcome to Advanced Placement Statistics </vt:lpstr>
      <vt:lpstr>WELCOME TO AP STATISTICS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STATISTICS </dc:title>
  <dc:creator>Oconee County Schools</dc:creator>
  <cp:lastModifiedBy>temp</cp:lastModifiedBy>
  <cp:revision>231</cp:revision>
  <cp:lastPrinted>2013-12-18T15:36:30Z</cp:lastPrinted>
  <dcterms:created xsi:type="dcterms:W3CDTF">2013-12-07T14:41:11Z</dcterms:created>
  <dcterms:modified xsi:type="dcterms:W3CDTF">2017-01-05T13:03:51Z</dcterms:modified>
</cp:coreProperties>
</file>