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6395-6DD4-4A45-AEC5-9D3F2B23DA2A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B527F-6F52-4B24-A5AF-375F6DC4D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84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6395-6DD4-4A45-AEC5-9D3F2B23DA2A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B527F-6F52-4B24-A5AF-375F6DC4D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46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6395-6DD4-4A45-AEC5-9D3F2B23DA2A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B527F-6F52-4B24-A5AF-375F6DC4D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86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6395-6DD4-4A45-AEC5-9D3F2B23DA2A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B527F-6F52-4B24-A5AF-375F6DC4D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1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6395-6DD4-4A45-AEC5-9D3F2B23DA2A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B527F-6F52-4B24-A5AF-375F6DC4D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19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6395-6DD4-4A45-AEC5-9D3F2B23DA2A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B527F-6F52-4B24-A5AF-375F6DC4D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7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6395-6DD4-4A45-AEC5-9D3F2B23DA2A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B527F-6F52-4B24-A5AF-375F6DC4D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73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6395-6DD4-4A45-AEC5-9D3F2B23DA2A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B527F-6F52-4B24-A5AF-375F6DC4D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77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6395-6DD4-4A45-AEC5-9D3F2B23DA2A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B527F-6F52-4B24-A5AF-375F6DC4D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27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6395-6DD4-4A45-AEC5-9D3F2B23DA2A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B527F-6F52-4B24-A5AF-375F6DC4D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3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6395-6DD4-4A45-AEC5-9D3F2B23DA2A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B527F-6F52-4B24-A5AF-375F6DC4D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8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B6395-6DD4-4A45-AEC5-9D3F2B23DA2A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B527F-6F52-4B24-A5AF-375F6DC4D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9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3.wmf"/><Relationship Id="rId3" Type="http://schemas.openxmlformats.org/officeDocument/2006/relationships/image" Target="../media/image5.png"/><Relationship Id="rId7" Type="http://schemas.openxmlformats.org/officeDocument/2006/relationships/image" Target="../media/image1.wmf"/><Relationship Id="rId12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9.png"/><Relationship Id="rId5" Type="http://schemas.openxmlformats.org/officeDocument/2006/relationships/image" Target="../media/image7.png"/><Relationship Id="rId15" Type="http://schemas.openxmlformats.org/officeDocument/2006/relationships/image" Target="../media/image4.wmf"/><Relationship Id="rId10" Type="http://schemas.openxmlformats.org/officeDocument/2006/relationships/image" Target="../media/image8.png"/><Relationship Id="rId4" Type="http://schemas.openxmlformats.org/officeDocument/2006/relationships/image" Target="../media/image6.png"/><Relationship Id="rId9" Type="http://schemas.openxmlformats.org/officeDocument/2006/relationships/image" Target="../media/image2.wmf"/><Relationship Id="rId1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5.wmf"/><Relationship Id="rId18" Type="http://schemas.openxmlformats.org/officeDocument/2006/relationships/oleObject" Target="../embeddings/oleObject12.bin"/><Relationship Id="rId3" Type="http://schemas.openxmlformats.org/officeDocument/2006/relationships/image" Target="../media/image20.png"/><Relationship Id="rId21" Type="http://schemas.openxmlformats.org/officeDocument/2006/relationships/image" Target="../media/image22.png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.bin"/><Relationship Id="rId20" Type="http://schemas.openxmlformats.org/officeDocument/2006/relationships/image" Target="../media/image21.png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23" Type="http://schemas.openxmlformats.org/officeDocument/2006/relationships/image" Target="../media/image19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8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7.wmf"/><Relationship Id="rId18" Type="http://schemas.openxmlformats.org/officeDocument/2006/relationships/image" Target="../media/image21.png"/><Relationship Id="rId3" Type="http://schemas.openxmlformats.org/officeDocument/2006/relationships/image" Target="../media/image30.png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31.png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1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4.png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5.png"/><Relationship Id="rId10" Type="http://schemas.openxmlformats.org/officeDocument/2006/relationships/image" Target="../media/image33.wmf"/><Relationship Id="rId4" Type="http://schemas.openxmlformats.org/officeDocument/2006/relationships/image" Target="../media/image35.png"/><Relationship Id="rId9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41.wmf"/><Relationship Id="rId18" Type="http://schemas.openxmlformats.org/officeDocument/2006/relationships/oleObject" Target="../embeddings/oleObject29.bin"/><Relationship Id="rId3" Type="http://schemas.openxmlformats.org/officeDocument/2006/relationships/image" Target="../media/image46.png"/><Relationship Id="rId21" Type="http://schemas.openxmlformats.org/officeDocument/2006/relationships/image" Target="../media/image44.wmf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27.bin"/><Relationship Id="rId17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5" Type="http://schemas.openxmlformats.org/officeDocument/2006/relationships/image" Target="../media/image48.png"/><Relationship Id="rId23" Type="http://schemas.openxmlformats.org/officeDocument/2006/relationships/image" Target="../media/image45.wmf"/><Relationship Id="rId10" Type="http://schemas.openxmlformats.org/officeDocument/2006/relationships/oleObject" Target="../embeddings/oleObject26.bin"/><Relationship Id="rId19" Type="http://schemas.openxmlformats.org/officeDocument/2006/relationships/image" Target="../media/image43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9.wmf"/><Relationship Id="rId14" Type="http://schemas.openxmlformats.org/officeDocument/2006/relationships/image" Target="../media/image47.png"/><Relationship Id="rId22" Type="http://schemas.openxmlformats.org/officeDocument/2006/relationships/oleObject" Target="../embeddings/oleObject3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53.wmf"/><Relationship Id="rId18" Type="http://schemas.openxmlformats.org/officeDocument/2006/relationships/oleObject" Target="../embeddings/oleObject38.bin"/><Relationship Id="rId3" Type="http://schemas.openxmlformats.org/officeDocument/2006/relationships/image" Target="../media/image58.png"/><Relationship Id="rId21" Type="http://schemas.openxmlformats.org/officeDocument/2006/relationships/image" Target="../media/image56.wmf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7.bin"/><Relationship Id="rId20" Type="http://schemas.openxmlformats.org/officeDocument/2006/relationships/oleObject" Target="../embeddings/oleObject39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52.wmf"/><Relationship Id="rId5" Type="http://schemas.openxmlformats.org/officeDocument/2006/relationships/image" Target="../media/image49.wmf"/><Relationship Id="rId15" Type="http://schemas.openxmlformats.org/officeDocument/2006/relationships/image" Target="../media/image48.png"/><Relationship Id="rId23" Type="http://schemas.openxmlformats.org/officeDocument/2006/relationships/image" Target="../media/image57.wmf"/><Relationship Id="rId10" Type="http://schemas.openxmlformats.org/officeDocument/2006/relationships/oleObject" Target="../embeddings/oleObject35.bin"/><Relationship Id="rId19" Type="http://schemas.openxmlformats.org/officeDocument/2006/relationships/image" Target="../media/image55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51.wmf"/><Relationship Id="rId14" Type="http://schemas.openxmlformats.org/officeDocument/2006/relationships/image" Target="../media/image47.png"/><Relationship Id="rId22" Type="http://schemas.openxmlformats.org/officeDocument/2006/relationships/oleObject" Target="../embeddings/oleObject40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286043"/>
            <a:ext cx="830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  <a:effectLst/>
                <a:latin typeface="Comic Sans MS"/>
                <a:ea typeface="Times New Roman"/>
              </a:rPr>
              <a:t>Accel Precalculus</a:t>
            </a:r>
            <a:endParaRPr lang="en-US" sz="3200" dirty="0">
              <a:solidFill>
                <a:srgbClr val="660066"/>
              </a:solidFill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3200" dirty="0">
                <a:solidFill>
                  <a:srgbClr val="339966"/>
                </a:solidFill>
                <a:effectLst/>
                <a:latin typeface="Comic Sans MS"/>
                <a:ea typeface="Times New Roman"/>
              </a:rPr>
              <a:t>Unit 8: Extended Trigonometry</a:t>
            </a:r>
            <a:endParaRPr lang="en-US" sz="3200" dirty="0">
              <a:effectLst/>
              <a:latin typeface="Times New Roman"/>
              <a:ea typeface="Times New Roman"/>
            </a:endParaRPr>
          </a:p>
          <a:p>
            <a:r>
              <a:rPr lang="en-US" sz="3200" dirty="0">
                <a:solidFill>
                  <a:srgbClr val="FF00FF"/>
                </a:solidFill>
                <a:latin typeface="Comic Sans MS"/>
                <a:ea typeface="Times New Roman"/>
                <a:cs typeface="Times New Roman"/>
              </a:rPr>
              <a:t>     </a:t>
            </a:r>
            <a:r>
              <a:rPr lang="en-US" sz="3200" dirty="0">
                <a:solidFill>
                  <a:srgbClr val="002060"/>
                </a:solidFill>
                <a:latin typeface="Comic Sans MS"/>
                <a:ea typeface="Times New Roman"/>
                <a:cs typeface="Times New Roman"/>
              </a:rPr>
              <a:t>Lesson 4: </a:t>
            </a:r>
            <a:r>
              <a:rPr lang="en-US" sz="3200" dirty="0">
                <a:solidFill>
                  <a:srgbClr val="002060"/>
                </a:solidFill>
                <a:effectLst/>
                <a:latin typeface="Comic Sans MS"/>
                <a:ea typeface="Times New Roman"/>
                <a:cs typeface="Times New Roman"/>
              </a:rPr>
              <a:t>Polar Coordinates (Part 2)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7893" y="1855703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mic Sans MS"/>
                <a:ea typeface="Times New Roman"/>
              </a:rPr>
              <a:t>EQ: How do you convert from </a:t>
            </a:r>
            <a:r>
              <a:rPr lang="en-US" sz="2800" dirty="0">
                <a:highlight>
                  <a:srgbClr val="FFFF00"/>
                </a:highlight>
                <a:latin typeface="Comic Sans MS"/>
                <a:ea typeface="Times New Roman"/>
              </a:rPr>
              <a:t>polar coordinates</a:t>
            </a:r>
            <a:r>
              <a:rPr lang="en-US" sz="2800" dirty="0">
                <a:latin typeface="Comic Sans MS"/>
                <a:ea typeface="Times New Roman"/>
              </a:rPr>
              <a:t> to </a:t>
            </a:r>
            <a:r>
              <a:rPr lang="en-US" sz="2800" dirty="0">
                <a:highlight>
                  <a:srgbClr val="00FF00"/>
                </a:highlight>
                <a:latin typeface="Comic Sans MS"/>
                <a:ea typeface="Times New Roman"/>
              </a:rPr>
              <a:t>rectangular coordinates</a:t>
            </a:r>
            <a:r>
              <a:rPr lang="en-US" sz="2800" dirty="0">
                <a:latin typeface="Comic Sans MS"/>
                <a:ea typeface="Times New Roman"/>
              </a:rPr>
              <a:t> and vice-versa?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58479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533400"/>
            <a:ext cx="14013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effectLst/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PART II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28600" y="1528132"/>
            <a:ext cx="32255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  <a:effectLst/>
                <a:latin typeface="Comic Sans MS"/>
                <a:ea typeface="Times New Roman"/>
                <a:cs typeface="Times New Roman"/>
              </a:rPr>
              <a:t>Polar Coordinates</a:t>
            </a:r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 </a:t>
            </a:r>
            <a:endParaRPr lang="en-US" sz="2800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471789" y="1600200"/>
            <a:ext cx="990600" cy="379085"/>
          </a:xfrm>
          <a:prstGeom prst="leftRightArrow">
            <a:avLst>
              <a:gd name="adj1" fmla="val 50000"/>
              <a:gd name="adj2" fmla="val 51216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724400" y="1564233"/>
            <a:ext cx="42675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984806"/>
                </a:solidFill>
                <a:effectLst/>
                <a:latin typeface="Comic Sans MS"/>
                <a:ea typeface="Times New Roman"/>
                <a:cs typeface="Times New Roman"/>
              </a:rPr>
              <a:t>Rectangular Coordinates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762000" y="3429000"/>
            <a:ext cx="13869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effectLst/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Recall:</a:t>
            </a:r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2222547" y="3418149"/>
            <a:ext cx="34676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Right Triangle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Trig</a:t>
            </a:r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 </a:t>
            </a:r>
            <a:endParaRPr lang="en-US" sz="2800" dirty="0"/>
          </a:p>
        </p:txBody>
      </p:sp>
      <p:pic>
        <p:nvPicPr>
          <p:cNvPr id="1028" name="Picture 4" descr="trigcoordina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046" y="2736456"/>
            <a:ext cx="3086100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824412"/>
            <a:ext cx="28098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182" y="4795469"/>
            <a:ext cx="27622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192168"/>
              </p:ext>
            </p:extLst>
          </p:nvPr>
        </p:nvGraphicFramePr>
        <p:xfrm>
          <a:off x="2438400" y="4036615"/>
          <a:ext cx="421741" cy="1135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" name="Equation" r:id="rId6" imgW="164880" imgH="444240" progId="Equation.3">
                  <p:embed/>
                </p:oleObj>
              </mc:Choice>
              <mc:Fallback>
                <p:oleObj name="Equation" r:id="rId6" imgW="16488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38400" y="4036615"/>
                        <a:ext cx="421741" cy="113545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328929"/>
              </p:ext>
            </p:extLst>
          </p:nvPr>
        </p:nvGraphicFramePr>
        <p:xfrm>
          <a:off x="5265738" y="4011613"/>
          <a:ext cx="454025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8" name="Equation" r:id="rId8" imgW="177480" imgH="444240" progId="Equation.3">
                  <p:embed/>
                </p:oleObj>
              </mc:Choice>
              <mc:Fallback>
                <p:oleObj name="Equation" r:id="rId8" imgW="177480" imgH="444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5738" y="4011613"/>
                        <a:ext cx="454025" cy="11350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25" y="5867400"/>
            <a:ext cx="26479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078" y="5867400"/>
            <a:ext cx="28670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778112"/>
              </p:ext>
            </p:extLst>
          </p:nvPr>
        </p:nvGraphicFramePr>
        <p:xfrm>
          <a:off x="1841381" y="5715000"/>
          <a:ext cx="138684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9" name="Equation" r:id="rId12" imgW="495000" imgH="190440" progId="Equation.3">
                  <p:embed/>
                </p:oleObj>
              </mc:Choice>
              <mc:Fallback>
                <p:oleObj name="Equation" r:id="rId12" imgW="49500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841381" y="5715000"/>
                        <a:ext cx="1386840" cy="533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036207"/>
              </p:ext>
            </p:extLst>
          </p:nvPr>
        </p:nvGraphicFramePr>
        <p:xfrm>
          <a:off x="4622800" y="5637213"/>
          <a:ext cx="13160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" name="Equation" r:id="rId14" imgW="469800" imgH="190440" progId="Equation.3">
                  <p:embed/>
                </p:oleObj>
              </mc:Choice>
              <mc:Fallback>
                <p:oleObj name="Equation" r:id="rId14" imgW="469800" imgH="1904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2800" y="5637213"/>
                        <a:ext cx="1316038" cy="533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72" name="Picture 48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355456"/>
            <a:ext cx="38195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716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8600"/>
            <a:ext cx="838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800" dirty="0">
                <a:effectLst/>
                <a:latin typeface="Comic Sans MS"/>
                <a:ea typeface="Times New Roman"/>
              </a:rPr>
              <a:t>Ex.  Convert polar coordinates to rectangular coordinates. [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Check quadrant</a:t>
            </a:r>
            <a:r>
              <a:rPr lang="en-US" sz="2800" dirty="0">
                <a:effectLst/>
                <a:latin typeface="Comic Sans MS"/>
                <a:ea typeface="Times New Roman"/>
              </a:rPr>
              <a:t>!]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pPr>
              <a:tabLst>
                <a:tab pos="228600" algn="l"/>
              </a:tabLst>
            </a:pPr>
            <a:r>
              <a:rPr lang="en-US" sz="2800" dirty="0">
                <a:effectLst/>
                <a:latin typeface="Comic Sans MS"/>
                <a:ea typeface="Times New Roman"/>
              </a:rPr>
              <a:t>	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38576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829940"/>
              </p:ext>
            </p:extLst>
          </p:nvPr>
        </p:nvGraphicFramePr>
        <p:xfrm>
          <a:off x="457200" y="2472397"/>
          <a:ext cx="21717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7" name="Equation" r:id="rId4" imgW="774360" imgH="190440" progId="Equation.3">
                  <p:embed/>
                </p:oleObj>
              </mc:Choice>
              <mc:Fallback>
                <p:oleObj name="Equation" r:id="rId4" imgW="774360" imgH="1904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472397"/>
                        <a:ext cx="2171700" cy="533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115788"/>
              </p:ext>
            </p:extLst>
          </p:nvPr>
        </p:nvGraphicFramePr>
        <p:xfrm>
          <a:off x="304800" y="4495800"/>
          <a:ext cx="2066925" cy="138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8" name="Equation" r:id="rId6" imgW="812520" imgH="545760" progId="Equation.3">
                  <p:embed/>
                </p:oleObj>
              </mc:Choice>
              <mc:Fallback>
                <p:oleObj name="Equation" r:id="rId6" imgW="812520" imgH="5457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495800"/>
                        <a:ext cx="2066925" cy="13890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754018"/>
              </p:ext>
            </p:extLst>
          </p:nvPr>
        </p:nvGraphicFramePr>
        <p:xfrm>
          <a:off x="374649" y="5943600"/>
          <a:ext cx="1706563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9" name="Equation" r:id="rId8" imgW="609480" imgH="253800" progId="Equation.3">
                  <p:embed/>
                </p:oleObj>
              </mc:Choice>
              <mc:Fallback>
                <p:oleObj name="Equation" r:id="rId8" imgW="609480" imgH="253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49" y="5943600"/>
                        <a:ext cx="1706563" cy="7127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940963"/>
              </p:ext>
            </p:extLst>
          </p:nvPr>
        </p:nvGraphicFramePr>
        <p:xfrm>
          <a:off x="436099" y="3124200"/>
          <a:ext cx="2154702" cy="1177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0" name="Equation" r:id="rId10" imgW="812520" imgH="444240" progId="Equation.3">
                  <p:embed/>
                </p:oleObj>
              </mc:Choice>
              <mc:Fallback>
                <p:oleObj name="Equation" r:id="rId10" imgW="81252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099" y="3124200"/>
                        <a:ext cx="2154702" cy="117720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623245"/>
              </p:ext>
            </p:extLst>
          </p:nvPr>
        </p:nvGraphicFramePr>
        <p:xfrm>
          <a:off x="2959100" y="2436813"/>
          <a:ext cx="2100263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" name="Equation" r:id="rId12" imgW="749160" imgH="215640" progId="Equation.3">
                  <p:embed/>
                </p:oleObj>
              </mc:Choice>
              <mc:Fallback>
                <p:oleObj name="Equation" r:id="rId12" imgW="74916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100" y="2436813"/>
                        <a:ext cx="2100263" cy="6032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605522"/>
              </p:ext>
            </p:extLst>
          </p:nvPr>
        </p:nvGraphicFramePr>
        <p:xfrm>
          <a:off x="2947988" y="3200400"/>
          <a:ext cx="212090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2" name="Equation" r:id="rId14" imgW="799920" imgH="444240" progId="Equation.3">
                  <p:embed/>
                </p:oleObj>
              </mc:Choice>
              <mc:Fallback>
                <p:oleObj name="Equation" r:id="rId14" imgW="79992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7988" y="3200400"/>
                        <a:ext cx="2120900" cy="11779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724955"/>
              </p:ext>
            </p:extLst>
          </p:nvPr>
        </p:nvGraphicFramePr>
        <p:xfrm>
          <a:off x="3121025" y="4635500"/>
          <a:ext cx="1776413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3" name="Equation" r:id="rId16" imgW="698400" imgH="495000" progId="Equation.3">
                  <p:embed/>
                </p:oleObj>
              </mc:Choice>
              <mc:Fallback>
                <p:oleObj name="Equation" r:id="rId16" imgW="698400" imgH="495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1025" y="4635500"/>
                        <a:ext cx="1776413" cy="12604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118318"/>
              </p:ext>
            </p:extLst>
          </p:nvPr>
        </p:nvGraphicFramePr>
        <p:xfrm>
          <a:off x="3440113" y="6073775"/>
          <a:ext cx="1138237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4" name="Equation" r:id="rId18" imgW="406080" imgH="215640" progId="Equation.3">
                  <p:embed/>
                </p:oleObj>
              </mc:Choice>
              <mc:Fallback>
                <p:oleObj name="Equation" r:id="rId18" imgW="40608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0113" y="6073775"/>
                        <a:ext cx="1138237" cy="6064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6" name="Picture 18" descr="polar_12-6p_43003_l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211" y="1263748"/>
            <a:ext cx="2482011" cy="2443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val 10"/>
          <p:cNvSpPr/>
          <p:nvPr/>
        </p:nvSpPr>
        <p:spPr>
          <a:xfrm>
            <a:off x="8001000" y="17907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utoShape 20" descr="http://www.mathnstuff.com/gif/5x5plan.gif"/>
          <p:cNvSpPr>
            <a:spLocks noChangeAspect="1" noChangeArrowheads="1"/>
          </p:cNvSpPr>
          <p:nvPr/>
        </p:nvSpPr>
        <p:spPr bwMode="auto">
          <a:xfrm>
            <a:off x="155575" y="-1524000"/>
            <a:ext cx="3209925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22" descr="http://www.mathnstuff.com/gif/5x5plan.gif"/>
          <p:cNvSpPr>
            <a:spLocks noChangeAspect="1" noChangeArrowheads="1"/>
          </p:cNvSpPr>
          <p:nvPr/>
        </p:nvSpPr>
        <p:spPr bwMode="auto">
          <a:xfrm>
            <a:off x="307975" y="-1371600"/>
            <a:ext cx="3209925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1978" y="3870960"/>
            <a:ext cx="2839403" cy="2814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16"/>
          <p:cNvSpPr/>
          <p:nvPr/>
        </p:nvSpPr>
        <p:spPr>
          <a:xfrm>
            <a:off x="8335181" y="44196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770091"/>
              </p:ext>
            </p:extLst>
          </p:nvPr>
        </p:nvGraphicFramePr>
        <p:xfrm>
          <a:off x="2081212" y="1295400"/>
          <a:ext cx="1528763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5" name="Equation" r:id="rId22" imgW="545760" imgH="266400" progId="Equation.3">
                  <p:embed/>
                </p:oleObj>
              </mc:Choice>
              <mc:Fallback>
                <p:oleObj name="Equation" r:id="rId22" imgW="545760" imgH="266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2" y="1295400"/>
                        <a:ext cx="1528763" cy="7493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020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65" y="304800"/>
            <a:ext cx="43243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6357874"/>
              </p:ext>
            </p:extLst>
          </p:nvPr>
        </p:nvGraphicFramePr>
        <p:xfrm>
          <a:off x="152400" y="1285875"/>
          <a:ext cx="2963561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0" name="Equation" r:id="rId4" imgW="1193760" imgH="495000" progId="Equation.3">
                  <p:embed/>
                </p:oleObj>
              </mc:Choice>
              <mc:Fallback>
                <p:oleObj name="Equation" r:id="rId4" imgW="1193760" imgH="495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85875"/>
                        <a:ext cx="2963561" cy="12287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564179"/>
              </p:ext>
            </p:extLst>
          </p:nvPr>
        </p:nvGraphicFramePr>
        <p:xfrm>
          <a:off x="101527" y="2590800"/>
          <a:ext cx="2598738" cy="152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1" name="Equation" r:id="rId6" imgW="927000" imgH="545760" progId="Equation.3">
                  <p:embed/>
                </p:oleObj>
              </mc:Choice>
              <mc:Fallback>
                <p:oleObj name="Equation" r:id="rId6" imgW="927000" imgH="5457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527" y="2590800"/>
                        <a:ext cx="2598738" cy="15271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684712"/>
              </p:ext>
            </p:extLst>
          </p:nvPr>
        </p:nvGraphicFramePr>
        <p:xfrm>
          <a:off x="228600" y="4267200"/>
          <a:ext cx="2028825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2" name="Equation" r:id="rId8" imgW="723600" imgH="241200" progId="Equation.3">
                  <p:embed/>
                </p:oleObj>
              </mc:Choice>
              <mc:Fallback>
                <p:oleObj name="Equation" r:id="rId8" imgW="72360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267200"/>
                        <a:ext cx="2028825" cy="6746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0970691"/>
              </p:ext>
            </p:extLst>
          </p:nvPr>
        </p:nvGraphicFramePr>
        <p:xfrm>
          <a:off x="3275257" y="1267118"/>
          <a:ext cx="2820743" cy="1181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3" name="Equation" r:id="rId10" imgW="1180800" imgH="495000" progId="Equation.3">
                  <p:embed/>
                </p:oleObj>
              </mc:Choice>
              <mc:Fallback>
                <p:oleObj name="Equation" r:id="rId10" imgW="1180800" imgH="495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257" y="1267118"/>
                        <a:ext cx="2820743" cy="118184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757009"/>
              </p:ext>
            </p:extLst>
          </p:nvPr>
        </p:nvGraphicFramePr>
        <p:xfrm>
          <a:off x="3098800" y="2720975"/>
          <a:ext cx="2990850" cy="152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4" name="Equation" r:id="rId12" imgW="1066680" imgH="545760" progId="Equation.3">
                  <p:embed/>
                </p:oleObj>
              </mc:Choice>
              <mc:Fallback>
                <p:oleObj name="Equation" r:id="rId12" imgW="1066680" imgH="5457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800" y="2720975"/>
                        <a:ext cx="2990850" cy="15271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218476"/>
              </p:ext>
            </p:extLst>
          </p:nvPr>
        </p:nvGraphicFramePr>
        <p:xfrm>
          <a:off x="3267075" y="4343400"/>
          <a:ext cx="1779588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5" name="Equation" r:id="rId14" imgW="634680" imgH="266400" progId="Equation.3">
                  <p:embed/>
                </p:oleObj>
              </mc:Choice>
              <mc:Fallback>
                <p:oleObj name="Equation" r:id="rId14" imgW="634680" imgH="266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075" y="4343400"/>
                        <a:ext cx="1779588" cy="7445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84501"/>
              </p:ext>
            </p:extLst>
          </p:nvPr>
        </p:nvGraphicFramePr>
        <p:xfrm>
          <a:off x="2667440" y="304800"/>
          <a:ext cx="2630488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6" name="Equation" r:id="rId16" imgW="939600" imgH="266400" progId="Equation.3">
                  <p:embed/>
                </p:oleObj>
              </mc:Choice>
              <mc:Fallback>
                <p:oleObj name="Equation" r:id="rId16" imgW="939600" imgH="2664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440" y="304800"/>
                        <a:ext cx="2630488" cy="7493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8" descr="polar_12-6p_43003_l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226" y="304800"/>
            <a:ext cx="2482011" cy="2443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Oval 14"/>
          <p:cNvSpPr/>
          <p:nvPr/>
        </p:nvSpPr>
        <p:spPr>
          <a:xfrm>
            <a:off x="6952957" y="871537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98" name="Picture 26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946" y="2971801"/>
            <a:ext cx="2691054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Oval 16"/>
          <p:cNvSpPr/>
          <p:nvPr/>
        </p:nvSpPr>
        <p:spPr>
          <a:xfrm>
            <a:off x="7029157" y="35814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72" y="348687"/>
            <a:ext cx="38862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62293" y="1524000"/>
            <a:ext cx="5272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effectLst/>
                <a:highlight>
                  <a:srgbClr val="FFFF00"/>
                </a:highlight>
                <a:latin typeface="Comic Sans MS"/>
                <a:ea typeface="Times New Roman"/>
              </a:rPr>
              <a:t>Recall</a:t>
            </a:r>
            <a:r>
              <a:rPr lang="en-US" sz="2400" dirty="0">
                <a:effectLst/>
                <a:latin typeface="Comic Sans MS"/>
                <a:ea typeface="Times New Roman"/>
              </a:rPr>
              <a:t> (look back at right triangle):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30059"/>
            <a:ext cx="6781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trigcoordina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520" y="152400"/>
            <a:ext cx="3086100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8084" y="3380432"/>
            <a:ext cx="1946617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Pythagorean Theorem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645800"/>
              </p:ext>
            </p:extLst>
          </p:nvPr>
        </p:nvGraphicFramePr>
        <p:xfrm>
          <a:off x="3086100" y="3529230"/>
          <a:ext cx="224790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3" name="Equation" r:id="rId6" imgW="914400" imgH="266400" progId="Equation.3">
                  <p:embed/>
                </p:oleObj>
              </mc:Choice>
              <mc:Fallback>
                <p:oleObj name="Equation" r:id="rId6" imgW="91440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86100" y="3529230"/>
                        <a:ext cx="2247900" cy="655638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648200"/>
            <a:ext cx="683895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553679"/>
              </p:ext>
            </p:extLst>
          </p:nvPr>
        </p:nvGraphicFramePr>
        <p:xfrm>
          <a:off x="3352800" y="5486400"/>
          <a:ext cx="215265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" name="Equation" r:id="rId9" imgW="990360" imgH="495000" progId="Equation.3">
                  <p:embed/>
                </p:oleObj>
              </mc:Choice>
              <mc:Fallback>
                <p:oleObj name="Equation" r:id="rId9" imgW="990360" imgH="495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352800" y="5486400"/>
                        <a:ext cx="2152650" cy="1076325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913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31800"/>
            <a:ext cx="8763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Comic Sans MS"/>
                <a:ea typeface="Times New Roman"/>
              </a:rPr>
              <a:t>Ex.  Convert rectangular coordinates to a polar coordinates. Give </a:t>
            </a:r>
            <a:r>
              <a:rPr lang="en-US" sz="2400" b="1" dirty="0">
                <a:solidFill>
                  <a:srgbClr val="660066"/>
                </a:solidFill>
                <a:effectLst/>
                <a:latin typeface="Comic Sans MS"/>
                <a:ea typeface="Times New Roman"/>
              </a:rPr>
              <a:t>four</a:t>
            </a:r>
            <a:r>
              <a:rPr lang="en-US" sz="2400" dirty="0">
                <a:effectLst/>
                <a:latin typeface="Comic Sans MS"/>
                <a:ea typeface="Times New Roman"/>
              </a:rPr>
              <a:t> answers for each. [</a:t>
            </a:r>
            <a:r>
              <a:rPr lang="en-US" sz="24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Check quadrant</a:t>
            </a:r>
            <a:r>
              <a:rPr lang="en-US" sz="2400" dirty="0">
                <a:effectLst/>
                <a:latin typeface="Comic Sans MS"/>
                <a:ea typeface="Times New Roman"/>
              </a:rPr>
              <a:t>!]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38958"/>
            <a:ext cx="36957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654140"/>
              </p:ext>
            </p:extLst>
          </p:nvPr>
        </p:nvGraphicFramePr>
        <p:xfrm>
          <a:off x="228600" y="1842465"/>
          <a:ext cx="2587283" cy="632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7" name="Equation" r:id="rId4" imgW="1143000" imgH="279360" progId="Equation.3">
                  <p:embed/>
                </p:oleObj>
              </mc:Choice>
              <mc:Fallback>
                <p:oleObj name="Equation" r:id="rId4" imgW="114300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" y="1842465"/>
                        <a:ext cx="2587283" cy="63244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277197"/>
              </p:ext>
            </p:extLst>
          </p:nvPr>
        </p:nvGraphicFramePr>
        <p:xfrm>
          <a:off x="228600" y="2675731"/>
          <a:ext cx="115252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8" name="Equation" r:id="rId6" imgW="469800" imgH="241200" progId="Equation.3">
                  <p:embed/>
                </p:oleObj>
              </mc:Choice>
              <mc:Fallback>
                <p:oleObj name="Equation" r:id="rId6" imgW="46980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675731"/>
                        <a:ext cx="1152525" cy="5921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134630"/>
              </p:ext>
            </p:extLst>
          </p:nvPr>
        </p:nvGraphicFramePr>
        <p:xfrm>
          <a:off x="328270" y="3581400"/>
          <a:ext cx="1744663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9" name="Equation" r:id="rId8" imgW="711000" imgH="241200" progId="Equation.3">
                  <p:embed/>
                </p:oleObj>
              </mc:Choice>
              <mc:Fallback>
                <p:oleObj name="Equation" r:id="rId8" imgW="71100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70" y="3581400"/>
                        <a:ext cx="1744663" cy="5921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41772"/>
              </p:ext>
            </p:extLst>
          </p:nvPr>
        </p:nvGraphicFramePr>
        <p:xfrm>
          <a:off x="228600" y="4495800"/>
          <a:ext cx="24003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10" name="Equation" r:id="rId10" imgW="1104840" imgH="495000" progId="Equation.3">
                  <p:embed/>
                </p:oleObj>
              </mc:Choice>
              <mc:Fallback>
                <p:oleObj name="Equation" r:id="rId10" imgW="1104840" imgH="495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495800"/>
                        <a:ext cx="2400300" cy="1076325"/>
                      </a:xfrm>
                      <a:prstGeom prst="rect">
                        <a:avLst/>
                      </a:prstGeom>
                      <a:solidFill>
                        <a:srgbClr val="B7DEE8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402043"/>
              </p:ext>
            </p:extLst>
          </p:nvPr>
        </p:nvGraphicFramePr>
        <p:xfrm>
          <a:off x="381000" y="5715000"/>
          <a:ext cx="151765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11" name="Equation" r:id="rId12" imgW="698400" imgH="190440" progId="Equation.3">
                  <p:embed/>
                </p:oleObj>
              </mc:Choice>
              <mc:Fallback>
                <p:oleObj name="Equation" r:id="rId12" imgW="698400" imgH="190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715000"/>
                        <a:ext cx="1517650" cy="412750"/>
                      </a:xfrm>
                      <a:prstGeom prst="rect">
                        <a:avLst/>
                      </a:prstGeom>
                      <a:solidFill>
                        <a:srgbClr val="B7DEE8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143000"/>
            <a:ext cx="268922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Oval 11"/>
          <p:cNvSpPr/>
          <p:nvPr/>
        </p:nvSpPr>
        <p:spPr>
          <a:xfrm>
            <a:off x="7029157" y="28956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8" descr="polar_12-6p_43003_l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962400"/>
            <a:ext cx="2791994" cy="2748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Oval 13"/>
          <p:cNvSpPr/>
          <p:nvPr/>
        </p:nvSpPr>
        <p:spPr>
          <a:xfrm>
            <a:off x="6999849" y="57150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380108"/>
              </p:ext>
            </p:extLst>
          </p:nvPr>
        </p:nvGraphicFramePr>
        <p:xfrm>
          <a:off x="2890044" y="962797"/>
          <a:ext cx="2068511" cy="660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12" name="Equation" r:id="rId16" imgW="838080" imgH="266400" progId="Equation.3">
                  <p:embed/>
                </p:oleObj>
              </mc:Choice>
              <mc:Fallback>
                <p:oleObj name="Equation" r:id="rId16" imgW="838080" imgH="2664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0044" y="962797"/>
                        <a:ext cx="2068511" cy="66058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579107"/>
              </p:ext>
            </p:extLst>
          </p:nvPr>
        </p:nvGraphicFramePr>
        <p:xfrm>
          <a:off x="2905125" y="1774825"/>
          <a:ext cx="2036763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13" name="Equation" r:id="rId18" imgW="825480" imgH="266400" progId="Equation.3">
                  <p:embed/>
                </p:oleObj>
              </mc:Choice>
              <mc:Fallback>
                <p:oleObj name="Equation" r:id="rId18" imgW="825480" imgH="266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5" y="1774825"/>
                        <a:ext cx="2036763" cy="661988"/>
                      </a:xfrm>
                      <a:prstGeom prst="rect">
                        <a:avLst/>
                      </a:prstGeom>
                      <a:solidFill>
                        <a:srgbClr val="D9D9D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7196093"/>
              </p:ext>
            </p:extLst>
          </p:nvPr>
        </p:nvGraphicFramePr>
        <p:xfrm>
          <a:off x="2763838" y="2640013"/>
          <a:ext cx="2319337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14" name="Equation" r:id="rId20" imgW="939600" imgH="266400" progId="Equation.3">
                  <p:embed/>
                </p:oleObj>
              </mc:Choice>
              <mc:Fallback>
                <p:oleObj name="Equation" r:id="rId20" imgW="939600" imgH="266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3838" y="2640013"/>
                        <a:ext cx="2319337" cy="663575"/>
                      </a:xfrm>
                      <a:prstGeom prst="rect">
                        <a:avLst/>
                      </a:prstGeom>
                      <a:solidFill>
                        <a:srgbClr val="D9D9D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5214547"/>
              </p:ext>
            </p:extLst>
          </p:nvPr>
        </p:nvGraphicFramePr>
        <p:xfrm>
          <a:off x="2624138" y="3475038"/>
          <a:ext cx="260032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15" name="Equation" r:id="rId22" imgW="1054080" imgH="266400" progId="Equation.3">
                  <p:embed/>
                </p:oleObj>
              </mc:Choice>
              <mc:Fallback>
                <p:oleObj name="Equation" r:id="rId22" imgW="1054080" imgH="266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4138" y="3475038"/>
                        <a:ext cx="2600325" cy="663575"/>
                      </a:xfrm>
                      <a:prstGeom prst="rect">
                        <a:avLst/>
                      </a:prstGeom>
                      <a:solidFill>
                        <a:srgbClr val="D9D9D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259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15351"/>
            <a:ext cx="4267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128243"/>
              </p:ext>
            </p:extLst>
          </p:nvPr>
        </p:nvGraphicFramePr>
        <p:xfrm>
          <a:off x="74613" y="1419225"/>
          <a:ext cx="30480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8" name="Equation" r:id="rId4" imgW="1346040" imgH="304560" progId="Equation.3">
                  <p:embed/>
                </p:oleObj>
              </mc:Choice>
              <mc:Fallback>
                <p:oleObj name="Equation" r:id="rId4" imgW="1346040" imgH="304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4613" y="1419225"/>
                        <a:ext cx="3048000" cy="6889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6016604"/>
              </p:ext>
            </p:extLst>
          </p:nvPr>
        </p:nvGraphicFramePr>
        <p:xfrm>
          <a:off x="296863" y="2779713"/>
          <a:ext cx="11525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9" name="Equation" r:id="rId6" imgW="469800" imgH="228600" progId="Equation.3">
                  <p:embed/>
                </p:oleObj>
              </mc:Choice>
              <mc:Fallback>
                <p:oleObj name="Equation" r:id="rId6" imgW="469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3" y="2779713"/>
                        <a:ext cx="1152525" cy="5619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573105"/>
              </p:ext>
            </p:extLst>
          </p:nvPr>
        </p:nvGraphicFramePr>
        <p:xfrm>
          <a:off x="608013" y="3659188"/>
          <a:ext cx="118427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0" name="Equation" r:id="rId8" imgW="482400" imgH="177480" progId="Equation.3">
                  <p:embed/>
                </p:oleObj>
              </mc:Choice>
              <mc:Fallback>
                <p:oleObj name="Equation" r:id="rId8" imgW="4824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3" y="3659188"/>
                        <a:ext cx="1184275" cy="4365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55001"/>
              </p:ext>
            </p:extLst>
          </p:nvPr>
        </p:nvGraphicFramePr>
        <p:xfrm>
          <a:off x="92075" y="4440238"/>
          <a:ext cx="2674938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1" name="Equation" r:id="rId10" imgW="1231560" imgH="545760" progId="Equation.3">
                  <p:embed/>
                </p:oleObj>
              </mc:Choice>
              <mc:Fallback>
                <p:oleObj name="Equation" r:id="rId10" imgW="123156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" y="4440238"/>
                        <a:ext cx="2674938" cy="1187450"/>
                      </a:xfrm>
                      <a:prstGeom prst="rect">
                        <a:avLst/>
                      </a:prstGeom>
                      <a:solidFill>
                        <a:srgbClr val="B7DEE8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343801"/>
              </p:ext>
            </p:extLst>
          </p:nvPr>
        </p:nvGraphicFramePr>
        <p:xfrm>
          <a:off x="517525" y="5715000"/>
          <a:ext cx="1243013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2" name="Equation" r:id="rId12" imgW="571320" imgH="190440" progId="Equation.3">
                  <p:embed/>
                </p:oleObj>
              </mc:Choice>
              <mc:Fallback>
                <p:oleObj name="Equation" r:id="rId12" imgW="57132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5715000"/>
                        <a:ext cx="1243013" cy="412750"/>
                      </a:xfrm>
                      <a:prstGeom prst="rect">
                        <a:avLst/>
                      </a:prstGeom>
                      <a:solidFill>
                        <a:srgbClr val="B7DEE8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5236" y="397070"/>
            <a:ext cx="268922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Oval 11"/>
          <p:cNvSpPr/>
          <p:nvPr/>
        </p:nvSpPr>
        <p:spPr>
          <a:xfrm>
            <a:off x="6653797" y="20574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8" descr="polar_12-6p_43003_l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962400"/>
            <a:ext cx="2791994" cy="2748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Oval 13"/>
          <p:cNvSpPr/>
          <p:nvPr/>
        </p:nvSpPr>
        <p:spPr>
          <a:xfrm>
            <a:off x="6338668" y="56388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517808"/>
              </p:ext>
            </p:extLst>
          </p:nvPr>
        </p:nvGraphicFramePr>
        <p:xfrm>
          <a:off x="3375025" y="400050"/>
          <a:ext cx="14112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3" name="Equation" r:id="rId16" imgW="571320" imgH="215640" progId="Equation.3">
                  <p:embed/>
                </p:oleObj>
              </mc:Choice>
              <mc:Fallback>
                <p:oleObj name="Equation" r:id="rId16" imgW="5713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5025" y="400050"/>
                        <a:ext cx="1411288" cy="53340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683488"/>
              </p:ext>
            </p:extLst>
          </p:nvPr>
        </p:nvGraphicFramePr>
        <p:xfrm>
          <a:off x="3484563" y="1458913"/>
          <a:ext cx="1316037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4" name="Equation" r:id="rId18" imgW="533160" imgH="215640" progId="Equation.3">
                  <p:embed/>
                </p:oleObj>
              </mc:Choice>
              <mc:Fallback>
                <p:oleObj name="Equation" r:id="rId18" imgW="5331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4563" y="1458913"/>
                        <a:ext cx="1316037" cy="538162"/>
                      </a:xfrm>
                      <a:prstGeom prst="rect">
                        <a:avLst/>
                      </a:prstGeom>
                      <a:solidFill>
                        <a:srgbClr val="D9D9D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289297"/>
              </p:ext>
            </p:extLst>
          </p:nvPr>
        </p:nvGraphicFramePr>
        <p:xfrm>
          <a:off x="3155950" y="2701925"/>
          <a:ext cx="1535113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5" name="Equation" r:id="rId20" imgW="622080" imgH="215640" progId="Equation.3">
                  <p:embed/>
                </p:oleObj>
              </mc:Choice>
              <mc:Fallback>
                <p:oleObj name="Equation" r:id="rId20" imgW="622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5950" y="2701925"/>
                        <a:ext cx="1535113" cy="538163"/>
                      </a:xfrm>
                      <a:prstGeom prst="rect">
                        <a:avLst/>
                      </a:prstGeom>
                      <a:solidFill>
                        <a:srgbClr val="D9D9D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7575749"/>
              </p:ext>
            </p:extLst>
          </p:nvPr>
        </p:nvGraphicFramePr>
        <p:xfrm>
          <a:off x="3014663" y="3536950"/>
          <a:ext cx="1817687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6" name="Equation" r:id="rId22" imgW="736560" imgH="215640" progId="Equation.3">
                  <p:embed/>
                </p:oleObj>
              </mc:Choice>
              <mc:Fallback>
                <p:oleObj name="Equation" r:id="rId22" imgW="736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4663" y="3536950"/>
                        <a:ext cx="1817687" cy="538163"/>
                      </a:xfrm>
                      <a:prstGeom prst="rect">
                        <a:avLst/>
                      </a:prstGeom>
                      <a:solidFill>
                        <a:srgbClr val="D9D9D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508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95174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Assignment: </a:t>
            </a:r>
          </a:p>
          <a:p>
            <a:r>
              <a:rPr lang="en-US" sz="3600" dirty="0">
                <a:solidFill>
                  <a:srgbClr val="0000FF"/>
                </a:solidFill>
              </a:rPr>
              <a:t>PW #1  #29 – 43 odd, #45 – 55 odd (4 answers)</a:t>
            </a:r>
          </a:p>
          <a:p>
            <a:r>
              <a:rPr lang="en-US" sz="3600" dirty="0">
                <a:solidFill>
                  <a:srgbClr val="0000FF"/>
                </a:solidFill>
              </a:rPr>
              <a:t>PW #2  Parts III &amp; IV</a:t>
            </a:r>
          </a:p>
          <a:p>
            <a:r>
              <a:rPr lang="en-US" sz="3600" dirty="0">
                <a:solidFill>
                  <a:srgbClr val="0000FF"/>
                </a:solidFill>
              </a:rPr>
              <a:t>PW #3</a:t>
            </a:r>
          </a:p>
          <a:p>
            <a:endParaRPr lang="en-US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1DB19F-8AB4-4744-A0A7-DB12075217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869" y="3200400"/>
            <a:ext cx="8848725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344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116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Comic Sans MS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odillon</cp:lastModifiedBy>
  <cp:revision>74</cp:revision>
  <dcterms:created xsi:type="dcterms:W3CDTF">2014-11-30T19:37:16Z</dcterms:created>
  <dcterms:modified xsi:type="dcterms:W3CDTF">2019-12-05T14:45:13Z</dcterms:modified>
</cp:coreProperties>
</file>