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6600"/>
    <a:srgbClr val="CC0099"/>
    <a:srgbClr val="008000"/>
    <a:srgbClr val="FF99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CC50-A0ED-4C8D-A705-8A90DFA0D61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EA8E-1F02-449F-AA79-A30D4882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5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EA8E-1F02-449F-AA79-A30D488222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1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9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8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7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E7C9-AD42-44A7-B80F-C873C3CBB5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8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6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4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9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31.png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34.wmf"/><Relationship Id="rId3" Type="http://schemas.openxmlformats.org/officeDocument/2006/relationships/image" Target="../media/image3.png"/><Relationship Id="rId7" Type="http://schemas.openxmlformats.org/officeDocument/2006/relationships/image" Target="../media/image39.png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png"/><Relationship Id="rId11" Type="http://schemas.openxmlformats.org/officeDocument/2006/relationships/image" Target="../media/image33.wmf"/><Relationship Id="rId5" Type="http://schemas.openxmlformats.org/officeDocument/2006/relationships/image" Target="../media/image37.png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36.png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4572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lc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Unit 8: Extended Trigonometry</a:t>
            </a:r>
            <a:endParaRPr lang="en-US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Lesson 4: Polar Coordinates </a:t>
            </a:r>
            <a:r>
              <a:rPr lang="en-US" sz="240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(Part 1)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EQ: How do you graph 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polar coordinates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</a:rPr>
              <a:t>and how do you write </a:t>
            </a:r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</a:rPr>
              <a:t>alternative forms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</a:rPr>
              <a:t>of a polar coordinate?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297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348343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0070C0"/>
                </a:solidFill>
                <a:latin typeface="Comic Sans MS"/>
                <a:ea typeface="Times New Roman"/>
              </a:rPr>
              <a:t>Alternative Forms of the Coordinate of a Point:</a:t>
            </a:r>
            <a:endParaRPr lang="en-US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629" y="8827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Given 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P(3, 60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)</a:t>
            </a:r>
            <a:r>
              <a:rPr lang="en-US" sz="2400" b="1" dirty="0">
                <a:latin typeface="Comic Sans MS"/>
                <a:ea typeface="Times New Roman"/>
              </a:rPr>
              <a:t>,</a:t>
            </a:r>
            <a:r>
              <a:rPr lang="en-US" sz="2400" dirty="0">
                <a:latin typeface="Comic Sans MS"/>
                <a:ea typeface="Times New Roman"/>
              </a:rPr>
              <a:t>state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4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 pair</a:t>
            </a:r>
            <a:r>
              <a:rPr lang="en-US" sz="2400" dirty="0">
                <a:latin typeface="Comic Sans MS"/>
                <a:ea typeface="Times New Roman"/>
              </a:rPr>
              <a:t> of </a:t>
            </a:r>
            <a:r>
              <a:rPr lang="en-US" sz="2400" dirty="0">
                <a:solidFill>
                  <a:srgbClr val="0070C0"/>
                </a:solidFill>
                <a:latin typeface="Comic Sans MS"/>
                <a:ea typeface="Times New Roman"/>
              </a:rPr>
              <a:t>polar coordinates</a:t>
            </a:r>
            <a:r>
              <a:rPr lang="en-US" sz="2400" dirty="0">
                <a:latin typeface="Comic Sans MS"/>
                <a:ea typeface="Times New Roman"/>
              </a:rPr>
              <a:t> meeting the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following conditions:</a:t>
            </a:r>
            <a:endParaRPr lang="en-US" sz="2400" dirty="0"/>
          </a:p>
        </p:txBody>
      </p:sp>
      <p:pic>
        <p:nvPicPr>
          <p:cNvPr id="1026" name="Picture 2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77686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2050460"/>
            <a:ext cx="480131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 &gt; 0     and    0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&lt;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θ &lt; 360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200" dirty="0"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________________</a:t>
            </a:r>
          </a:p>
        </p:txBody>
      </p:sp>
      <p:sp>
        <p:nvSpPr>
          <p:cNvPr id="7" name="Oval 6"/>
          <p:cNvSpPr/>
          <p:nvPr/>
        </p:nvSpPr>
        <p:spPr>
          <a:xfrm>
            <a:off x="7315200" y="1981200"/>
            <a:ext cx="152400" cy="138521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4774" y="2572320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P(3, 60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85057" y="3209835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200" dirty="0">
                <a:latin typeface="Comic Sans MS" panose="030F0702030302020204" pitchFamily="66" charset="0"/>
              </a:rPr>
              <a:t>r &lt; 0 and    0</a:t>
            </a:r>
            <a:r>
              <a:rPr lang="en-US" sz="2200" dirty="0">
                <a:latin typeface="Comic Sans MS" panose="030F0702030302020204" pitchFamily="66" charset="0"/>
                <a:sym typeface="Symbol"/>
              </a:rPr>
              <a:t>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r>
              <a:rPr lang="en-US" sz="2200" u="sng" dirty="0">
                <a:latin typeface="Comic Sans MS" panose="030F0702030302020204" pitchFamily="66" charset="0"/>
              </a:rPr>
              <a:t>&lt;</a:t>
            </a:r>
            <a:r>
              <a:rPr lang="en-US" sz="2200" dirty="0">
                <a:latin typeface="Comic Sans MS" panose="030F0702030302020204" pitchFamily="66" charset="0"/>
              </a:rPr>
              <a:t> θ &lt; 360</a:t>
            </a:r>
            <a:r>
              <a:rPr lang="en-US" sz="2200" dirty="0">
                <a:latin typeface="Comic Sans MS" panose="030F0702030302020204" pitchFamily="66" charset="0"/>
                <a:sym typeface="Symbol"/>
              </a:rPr>
              <a:t></a:t>
            </a:r>
          </a:p>
          <a:p>
            <a:endParaRPr lang="en-US" sz="2200" dirty="0">
              <a:latin typeface="Comic Sans MS" panose="030F0702030302020204" pitchFamily="66" charset="0"/>
              <a:sym typeface="Symbol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	________________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54774" y="3763833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P(-3, 240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77000" y="3447345"/>
            <a:ext cx="152400" cy="138521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8344" y="451436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200" dirty="0">
                <a:latin typeface="Comic Sans MS"/>
                <a:ea typeface="Times New Roman"/>
              </a:rPr>
              <a:t>  r &gt; 0 and  -360</a:t>
            </a:r>
            <a:r>
              <a:rPr lang="en-US" sz="2200" dirty="0">
                <a:latin typeface="Comic Sans MS"/>
                <a:ea typeface="Times New Roman"/>
                <a:sym typeface="Symbol"/>
              </a:rPr>
              <a:t></a:t>
            </a:r>
            <a:r>
              <a:rPr lang="en-US" sz="2200" dirty="0">
                <a:latin typeface="Comic Sans MS"/>
                <a:ea typeface="Times New Roman"/>
              </a:rPr>
              <a:t> </a:t>
            </a:r>
            <a:r>
              <a:rPr lang="en-US" sz="2200" u="sng" dirty="0">
                <a:latin typeface="Comic Sans MS"/>
                <a:ea typeface="Times New Roman"/>
              </a:rPr>
              <a:t>&lt;</a:t>
            </a:r>
            <a:r>
              <a:rPr lang="en-US" sz="2200" dirty="0">
                <a:latin typeface="Comic Sans MS"/>
                <a:ea typeface="Times New Roman"/>
              </a:rPr>
              <a:t>  θ &lt; 0</a:t>
            </a:r>
            <a:r>
              <a:rPr lang="en-US" sz="2200" dirty="0">
                <a:latin typeface="Comic Sans MS"/>
                <a:ea typeface="Times New Roman"/>
                <a:sym typeface="Symbol"/>
              </a:rPr>
              <a:t></a:t>
            </a:r>
          </a:p>
          <a:p>
            <a:endParaRPr lang="en-US" sz="2200" dirty="0">
              <a:latin typeface="Comic Sans MS"/>
              <a:ea typeface="Times New Roman"/>
              <a:sym typeface="Symbol"/>
            </a:endParaRPr>
          </a:p>
          <a:p>
            <a:r>
              <a:rPr lang="en-US" sz="2200" dirty="0">
                <a:latin typeface="Comic Sans MS"/>
                <a:ea typeface="Times New Roman"/>
              </a:rPr>
              <a:t>	_____________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15200" y="1981200"/>
            <a:ext cx="152400" cy="138521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72400" y="2722925"/>
            <a:ext cx="152400" cy="13852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43888" y="5068362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P(3, -300</a:t>
            </a:r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942" y="5867400"/>
            <a:ext cx="87840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/>
                <a:ea typeface="Times New Roman"/>
              </a:rPr>
              <a:t>IV.	r &lt; 0 and  -360 </a:t>
            </a:r>
            <a:r>
              <a:rPr lang="en-US" sz="2200" u="sng" dirty="0">
                <a:latin typeface="Comic Sans MS"/>
                <a:ea typeface="Times New Roman"/>
              </a:rPr>
              <a:t>&lt;</a:t>
            </a:r>
            <a:r>
              <a:rPr lang="en-US" sz="2200" dirty="0">
                <a:latin typeface="Comic Sans MS"/>
                <a:ea typeface="Times New Roman"/>
              </a:rPr>
              <a:t> θ &lt; 0</a:t>
            </a:r>
            <a:r>
              <a:rPr lang="en-US" sz="2200" dirty="0">
                <a:latin typeface="Comic Sans MS"/>
                <a:ea typeface="Times New Roman"/>
                <a:sym typeface="Symbol"/>
              </a:rPr>
              <a:t>   </a:t>
            </a:r>
            <a:r>
              <a:rPr lang="en-US" sz="2200" dirty="0">
                <a:latin typeface="Comic Sans MS"/>
                <a:ea typeface="Times New Roman"/>
              </a:rPr>
              <a:t>_____________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1970" y="5704283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9933"/>
                </a:solidFill>
                <a:latin typeface="Comic Sans MS"/>
                <a:ea typeface="Times New Roman"/>
              </a:rPr>
              <a:t>P(-3, -120</a:t>
            </a:r>
            <a:r>
              <a:rPr lang="en-US" sz="2400" b="1" dirty="0">
                <a:solidFill>
                  <a:srgbClr val="FF9933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>
                <a:solidFill>
                  <a:srgbClr val="FF9933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solidFill>
                <a:srgbClr val="FF9933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83286" y="2705099"/>
            <a:ext cx="152400" cy="138521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87886" y="3447345"/>
            <a:ext cx="152400" cy="138521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9166 -0.212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0034 0.00695 -0.00034 0.01389 -0.00121 0.02083 C -0.00139 0.02269 -0.00295 0.02384 -0.00347 0.02546 C -0.00781 0.04144 -0.00243 0.03519 -0.00955 0.04144 C -0.01493 0.05232 -0.01336 0.04746 -0.01545 0.05556 C -0.0158 0.06088 -0.01423 0.06713 -0.01666 0.07153 C -0.01684 0.07176 -0.03107 0.07685 -0.03333 0.07778 C -0.0342 0.07986 -0.03455 0.08241 -0.03576 0.08426 C -0.03663 0.08565 -0.03836 0.08611 -0.03923 0.0875 C -0.04548 0.09815 -0.03402 0.08634 -0.04409 0.09537 C -0.04739 0.11042 -0.0842 0.10949 -0.08906 0.10972 C -0.10364 0.11528 -0.11944 0.11065 -0.1342 0.1081 C -0.13958 0.10301 -0.14461 0.09815 -0.15086 0.09537 C -0.15243 0.08889 -0.15382 0.08634 -0.15798 0.08264 C -0.15885 0.08102 -0.15972 0.07963 -0.16041 0.07778 C -0.16093 0.07639 -0.16059 0.07431 -0.16145 0.07315 C -0.16597 0.06713 -0.17031 0.06621 -0.17586 0.06366 C -0.18264 0.05741 -0.18177 0.04491 -0.1842 0.03496 C -0.18645 0.01389 -0.19166 -0.02824 -0.18177 -0.04745 C -0.18142 -0.04907 -0.18142 -0.05092 -0.18055 -0.05231 C -0.17968 -0.0537 -0.17777 -0.05393 -0.17708 -0.05555 C -0.17569 -0.05833 -0.17604 -0.06227 -0.17465 -0.06504 C -0.17378 -0.06667 -0.17309 -0.06805 -0.17222 -0.06967 C -0.16979 -0.07893 -0.16927 -0.08727 -0.16145 -0.09028 C -0.15555 -0.10278 -0.16319 -0.08889 -0.15555 -0.09676 C -0.15086 -0.10162 -0.15538 -0.10116 -0.15086 -0.10625 C -0.14843 -0.10903 -0.14514 -0.11018 -0.14253 -0.1125 C -0.14062 -0.11643 -0.13715 -0.12384 -0.13541 -0.12685 C -0.13003 -0.13588 -0.10677 -0.13333 -0.10573 -0.13333 C -0.09652 -0.13426 -0.0875 -0.13542 -0.0783 -0.13634 C -0.06701 -0.13333 -0.05781 -0.12708 -0.04635 -0.12523 C -0.04531 -0.12106 -0.04409 -0.1125 -0.04409 -0.11227 " pathEditMode="relative" rAng="0" ptsTypes="fffffffffffffffffffffffffffffffA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0.01134 0.00052 -0.00324 -0.00243 0.01898 C -0.00434 0.0338 -0.00937 0.04769 -0.01545 0.06019 C -0.01614 0.06158 -0.01579 0.06389 -0.01666 0.06505 C -0.01927 0.06852 -0.0276 0.07616 -0.03107 0.07778 C -0.03645 0.0831 -0.03923 0.08935 -0.04288 0.09676 C -0.04357 0.09815 -0.04323 0.10046 -0.04409 0.10162 C -0.04496 0.10278 -0.04652 0.10255 -0.04774 0.10301 C -0.05138 0.11088 -0.05798 0.11459 -0.06441 0.11736 C -0.10191 0.11621 -0.11145 0.11597 -0.13941 0.11273 C -0.13993 0.10996 -0.14027 0.10301 -0.14288 0.10301 " pathEditMode="relative" ptsTypes="ffffffffffA">
                                      <p:cBhvr>
                                        <p:cTn id="9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533 L 0.08923 -0.2180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5" grpId="0"/>
      <p:bldP spid="6" grpId="0"/>
      <p:bldP spid="11" grpId="0"/>
      <p:bldP spid="12" grpId="0" animBg="1"/>
      <p:bldP spid="12" grpId="1" animBg="1"/>
      <p:bldP spid="8" grpId="0"/>
      <p:bldP spid="15" grpId="0" animBg="1"/>
      <p:bldP spid="16" grpId="0" animBg="1"/>
      <p:bldP spid="16" grpId="1" animBg="1"/>
      <p:bldP spid="16" grpId="2" animBg="1"/>
      <p:bldP spid="17" grpId="0"/>
      <p:bldP spid="13" grpId="0"/>
      <p:bldP spid="19" grpId="0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 Rename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(r, θ)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using the given conditions.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305800" cy="7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287515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790700" y="37120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83322"/>
              </p:ext>
            </p:extLst>
          </p:nvPr>
        </p:nvGraphicFramePr>
        <p:xfrm>
          <a:off x="3352800" y="1894114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Equation" r:id="rId5" imgW="431640" imgH="215640" progId="Equation.3">
                  <p:embed/>
                </p:oleObj>
              </mc:Choice>
              <mc:Fallback>
                <p:oleObj name="Equation" r:id="rId5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1894114"/>
                        <a:ext cx="91440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69607"/>
              </p:ext>
            </p:extLst>
          </p:nvPr>
        </p:nvGraphicFramePr>
        <p:xfrm>
          <a:off x="4419600" y="1894114"/>
          <a:ext cx="1301750" cy="45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Equation" r:id="rId7" imgW="622080" imgH="215640" progId="Equation.3">
                  <p:embed/>
                </p:oleObj>
              </mc:Choice>
              <mc:Fallback>
                <p:oleObj name="Equation" r:id="rId7" imgW="6220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94114"/>
                        <a:ext cx="1301750" cy="45184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31087"/>
              </p:ext>
            </p:extLst>
          </p:nvPr>
        </p:nvGraphicFramePr>
        <p:xfrm>
          <a:off x="5791200" y="1905000"/>
          <a:ext cx="1263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Equation" r:id="rId9" imgW="596880" imgH="215640" progId="Equation.3">
                  <p:embed/>
                </p:oleObj>
              </mc:Choice>
              <mc:Fallback>
                <p:oleObj name="Equation" r:id="rId9" imgW="596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126365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11652"/>
              </p:ext>
            </p:extLst>
          </p:nvPr>
        </p:nvGraphicFramePr>
        <p:xfrm>
          <a:off x="7086600" y="1905000"/>
          <a:ext cx="1319212" cy="407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Equation" r:id="rId11" imgW="698400" imgH="215640" progId="Equation.3">
                  <p:embed/>
                </p:oleObj>
              </mc:Choice>
              <mc:Fallback>
                <p:oleObj name="Equation" r:id="rId11" imgW="698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905000"/>
                        <a:ext cx="1319212" cy="4077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11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339352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 Rename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(r, θ)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using the given conditions.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305800" cy="7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371600" y="39624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176441"/>
              </p:ext>
            </p:extLst>
          </p:nvPr>
        </p:nvGraphicFramePr>
        <p:xfrm>
          <a:off x="3246438" y="1893888"/>
          <a:ext cx="1128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5" imgW="533160" imgH="215640" progId="Equation.3">
                  <p:embed/>
                </p:oleObj>
              </mc:Choice>
              <mc:Fallback>
                <p:oleObj name="Equation" r:id="rId5" imgW="53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6438" y="1893888"/>
                        <a:ext cx="1128712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49367"/>
              </p:ext>
            </p:extLst>
          </p:nvPr>
        </p:nvGraphicFramePr>
        <p:xfrm>
          <a:off x="4471988" y="1893888"/>
          <a:ext cx="1195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7" imgW="571320" imgH="215640" progId="Equation.3">
                  <p:embed/>
                </p:oleObj>
              </mc:Choice>
              <mc:Fallback>
                <p:oleObj name="Equation" r:id="rId7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1893888"/>
                        <a:ext cx="1195387" cy="4524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04140"/>
              </p:ext>
            </p:extLst>
          </p:nvPr>
        </p:nvGraphicFramePr>
        <p:xfrm>
          <a:off x="5764213" y="1905000"/>
          <a:ext cx="1317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9" imgW="622080" imgH="215640" progId="Equation.3">
                  <p:embed/>
                </p:oleObj>
              </mc:Choice>
              <mc:Fallback>
                <p:oleObj name="Equation" r:id="rId9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1905000"/>
                        <a:ext cx="13176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434696"/>
              </p:ext>
            </p:extLst>
          </p:nvPr>
        </p:nvGraphicFramePr>
        <p:xfrm>
          <a:off x="7050088" y="1905000"/>
          <a:ext cx="13922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11" imgW="736560" imgH="215640" progId="Equation.3">
                  <p:embed/>
                </p:oleObj>
              </mc:Choice>
              <mc:Fallback>
                <p:oleObj name="Equation" r:id="rId11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1905000"/>
                        <a:ext cx="1392237" cy="4079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2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1928812"/>
            <a:ext cx="3049459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 Rename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(r, θ)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using the given conditions.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305800" cy="7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066800" y="3505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37055"/>
              </p:ext>
            </p:extLst>
          </p:nvPr>
        </p:nvGraphicFramePr>
        <p:xfrm>
          <a:off x="3217863" y="1665288"/>
          <a:ext cx="11826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6" imgW="558720" imgH="431640" progId="Equation.3">
                  <p:embed/>
                </p:oleObj>
              </mc:Choice>
              <mc:Fallback>
                <p:oleObj name="Equation" r:id="rId6" imgW="558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17863" y="1665288"/>
                        <a:ext cx="1182687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698991"/>
              </p:ext>
            </p:extLst>
          </p:nvPr>
        </p:nvGraphicFramePr>
        <p:xfrm>
          <a:off x="4432300" y="1668463"/>
          <a:ext cx="127476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Equation" r:id="rId8" imgW="609480" imgH="431640" progId="Equation.3">
                  <p:embed/>
                </p:oleObj>
              </mc:Choice>
              <mc:Fallback>
                <p:oleObj name="Equation" r:id="rId8" imgW="609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1668463"/>
                        <a:ext cx="1274763" cy="904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16562"/>
              </p:ext>
            </p:extLst>
          </p:nvPr>
        </p:nvGraphicFramePr>
        <p:xfrm>
          <a:off x="5843588" y="1676400"/>
          <a:ext cx="11572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10" imgW="545760" imgH="431640" progId="Equation.3">
                  <p:embed/>
                </p:oleObj>
              </mc:Choice>
              <mc:Fallback>
                <p:oleObj name="Equation" r:id="rId10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1676400"/>
                        <a:ext cx="1157287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72084"/>
              </p:ext>
            </p:extLst>
          </p:nvPr>
        </p:nvGraphicFramePr>
        <p:xfrm>
          <a:off x="7050088" y="1701800"/>
          <a:ext cx="13922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12" imgW="736560" imgH="431640" progId="Equation.3">
                  <p:embed/>
                </p:oleObj>
              </mc:Choice>
              <mc:Fallback>
                <p:oleObj name="Equation" r:id="rId12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1701800"/>
                        <a:ext cx="1392237" cy="815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0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08281 0.06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 .  State coordinates for each point meeting the</a:t>
            </a:r>
          </a:p>
          <a:p>
            <a:r>
              <a:rPr lang="en-US" sz="2400" dirty="0">
                <a:latin typeface="Comic Sans MS"/>
                <a:ea typeface="Times New Roman"/>
              </a:rPr>
              <a:t>        given conditions.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64397"/>
            <a:ext cx="2977963" cy="293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7696200" y="2362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0" y="2145268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92805"/>
            <a:ext cx="33623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048000"/>
            <a:ext cx="34575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324600" y="4038600"/>
            <a:ext cx="152400" cy="152400"/>
          </a:xfrm>
          <a:prstGeom prst="ellips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94381" y="3904726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C0099"/>
                </a:solidFill>
              </a:rPr>
              <a:t>B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724400"/>
            <a:ext cx="32194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6853276" y="2338940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02905" y="198425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C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9" y="4724400"/>
            <a:ext cx="369513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7158076" y="2971800"/>
            <a:ext cx="152400" cy="1524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10476" y="2908756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8000"/>
                </a:solidFill>
              </a:rPr>
              <a:t>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141861"/>
              </p:ext>
            </p:extLst>
          </p:nvPr>
        </p:nvGraphicFramePr>
        <p:xfrm>
          <a:off x="1493838" y="1363663"/>
          <a:ext cx="1343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" name="Equation" r:id="rId8" imgW="634680" imgH="215640" progId="Equation.3">
                  <p:embed/>
                </p:oleObj>
              </mc:Choice>
              <mc:Fallback>
                <p:oleObj name="Equation" r:id="rId8" imgW="634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363663"/>
                        <a:ext cx="13430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464214"/>
              </p:ext>
            </p:extLst>
          </p:nvPr>
        </p:nvGraphicFramePr>
        <p:xfrm>
          <a:off x="1612900" y="2994025"/>
          <a:ext cx="1316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Equation" r:id="rId10" imgW="622080" imgH="215640" progId="Equation.3">
                  <p:embed/>
                </p:oleObj>
              </mc:Choice>
              <mc:Fallback>
                <p:oleObj name="Equation" r:id="rId10" imgW="6220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2994025"/>
                        <a:ext cx="1316038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92032"/>
              </p:ext>
            </p:extLst>
          </p:nvPr>
        </p:nvGraphicFramePr>
        <p:xfrm>
          <a:off x="1573213" y="4724400"/>
          <a:ext cx="139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7" name="Equation" r:id="rId12" imgW="660240" imgH="215640" progId="Equation.3">
                  <p:embed/>
                </p:oleObj>
              </mc:Choice>
              <mc:Fallback>
                <p:oleObj name="Equation" r:id="rId12" imgW="6602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724400"/>
                        <a:ext cx="139700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8146"/>
              </p:ext>
            </p:extLst>
          </p:nvPr>
        </p:nvGraphicFramePr>
        <p:xfrm>
          <a:off x="6459538" y="4746625"/>
          <a:ext cx="10747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Equation" r:id="rId14" imgW="507960" imgH="215640" progId="Equation.3">
                  <p:embed/>
                </p:oleObj>
              </mc:Choice>
              <mc:Fallback>
                <p:oleObj name="Equation" r:id="rId14" imgW="5079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4746625"/>
                        <a:ext cx="1074737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0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11" grpId="0" animBg="1"/>
      <p:bldP spid="12" grpId="0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  <a:tab pos="45720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 </a:t>
            </a:r>
            <a:endParaRPr lang="en-US" sz="2800" dirty="0">
              <a:latin typeface="Times New Roman"/>
              <a:ea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PW #1 Polar Coordinates #1 – 28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PW #2 Graphing Polar Coordinates Parts I &amp; II</a:t>
            </a:r>
            <a:endParaRPr lang="en-US" sz="28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728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829" y="576943"/>
            <a:ext cx="6011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6600CC"/>
                </a:solidFill>
                <a:effectLst/>
                <a:latin typeface="Comic Sans MS"/>
                <a:ea typeface="Times New Roman"/>
              </a:rPr>
              <a:t>Part 1:  Graphing Polar Coordinates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1279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905000" y="1546163"/>
            <a:ext cx="4354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Rectangular Coordinate Plane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 descr="62070_graph_blankb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90069"/>
            <a:ext cx="3768725" cy="415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2590800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origin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608762" y="3998319"/>
            <a:ext cx="152400" cy="114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505200"/>
            <a:ext cx="1842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99"/>
                </a:solidFill>
                <a:effectLst/>
                <a:latin typeface="Comic Sans MS"/>
                <a:ea typeface="Times New Roman"/>
                <a:cs typeface="Times New Roman"/>
              </a:rPr>
              <a:t>quadrants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311980" y="2359967"/>
            <a:ext cx="39688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2359967"/>
            <a:ext cx="685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35176" y="4800600"/>
            <a:ext cx="78942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III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15709" y="4876800"/>
            <a:ext cx="78942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IV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086" y="4538990"/>
            <a:ext cx="214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effectLst/>
                <a:latin typeface="Comic Sans MS"/>
                <a:ea typeface="Times New Roman"/>
                <a:cs typeface="Times New Roman"/>
              </a:rPr>
              <a:t>coordinates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500669" y="3448050"/>
            <a:ext cx="152400" cy="114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04986" y="3114020"/>
            <a:ext cx="108715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P(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y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)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28828" y="522148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How many ways are there to define a point in the rectangular plane?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79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7" grpId="1" animBg="1"/>
      <p:bldP spid="8" grpId="0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/>
      <p:bldP spid="15" grpId="0" animBg="1"/>
      <p:bldP spid="14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Polar Coordinate System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polar-coordinate-deg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43" y="381000"/>
            <a:ext cx="3856038" cy="404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6039" y="1524000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pole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6631667" y="2403702"/>
            <a:ext cx="152400" cy="114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3801" y="2743200"/>
            <a:ext cx="214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/>
                <a:latin typeface="Comic Sans MS"/>
                <a:ea typeface="Times New Roman"/>
                <a:cs typeface="Times New Roman"/>
              </a:rPr>
              <a:t>coordinates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412819" y="2773977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P(__, __)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701536"/>
            <a:ext cx="137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r</a:t>
            </a:r>
            <a:r>
              <a:rPr lang="en-US" sz="2800" b="1" dirty="0">
                <a:solidFill>
                  <a:srgbClr val="FF0000"/>
                </a:solidFill>
              </a:rPr>
              <a:t>,   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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331" y="3886200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99"/>
                </a:solidFill>
                <a:effectLst/>
                <a:latin typeface="Comic Sans MS"/>
                <a:ea typeface="Times New Roman"/>
                <a:cs typeface="Times New Roman"/>
              </a:rPr>
              <a:t>r</a:t>
            </a:r>
            <a:endParaRPr lang="en-US" sz="3200" dirty="0">
              <a:solidFill>
                <a:srgbClr val="CC0099"/>
              </a:solidFill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143000" y="4038093"/>
            <a:ext cx="762000" cy="280987"/>
          </a:xfrm>
          <a:prstGeom prst="rightArrow">
            <a:avLst>
              <a:gd name="adj1" fmla="val 50000"/>
              <a:gd name="adj2" fmla="val 6779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66256" y="3824644"/>
            <a:ext cx="286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</a:rPr>
              <a:t>Positive direction from the pole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7174" y="5562600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6600"/>
                </a:solidFill>
                <a:effectLst/>
                <a:latin typeface="Comic Sans MS"/>
                <a:ea typeface="Times New Roman"/>
                <a:cs typeface="Times New Roman"/>
              </a:rPr>
              <a:t>-r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116239" y="5682922"/>
            <a:ext cx="762000" cy="282575"/>
          </a:xfrm>
          <a:prstGeom prst="rightArrow">
            <a:avLst>
              <a:gd name="adj1" fmla="val 50000"/>
              <a:gd name="adj2" fmla="val 67416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74525" y="5347156"/>
            <a:ext cx="3716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6600"/>
                </a:solidFill>
              </a:rPr>
              <a:t>Negative  direction from the pole</a:t>
            </a:r>
          </a:p>
        </p:txBody>
      </p:sp>
    </p:spTree>
    <p:extLst>
      <p:ext uri="{BB962C8B-B14F-4D97-AF65-F5344CB8AC3E}">
        <p14:creationId xmlns:p14="http://schemas.microsoft.com/office/powerpoint/2010/main" val="39959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4" grpId="0"/>
      <p:bldP spid="6" grpId="0"/>
      <p:bldP spid="7" grpId="0"/>
      <p:bldP spid="8" grpId="0"/>
      <p:bldP spid="9" grpId="0" animBg="1"/>
      <p:bldP spid="10" grpId="0"/>
      <p:bldP spid="11" grpId="0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10" y="2681627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10" y="2939143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771" y="457200"/>
            <a:ext cx="3611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Ex.  Graph these points.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438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33525"/>
            <a:ext cx="2028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286000" y="412867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3505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924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1112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524000" y="260467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882" y="495300"/>
            <a:ext cx="20764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11112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6515100" y="317168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1314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1112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990600" y="1828800"/>
            <a:ext cx="2209800" cy="2209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2143"/>
            <a:ext cx="16668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30855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562600" y="1311112"/>
            <a:ext cx="2057400" cy="34894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05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009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456089" y="247894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"/>
            <a:ext cx="2124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78429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7229475" y="3429000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774371" y="267393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3" y="381000"/>
            <a:ext cx="1562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"/>
            <a:ext cx="17145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477000" y="3111481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1743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6057"/>
            <a:ext cx="1905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polar_12-6p_43003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lar_12-6p_43003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2428875" y="3581400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13661" y="2362200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298</Words>
  <Application>Microsoft Office PowerPoint</Application>
  <PresentationFormat>On-screen Show (4:3)</PresentationFormat>
  <Paragraphs>55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Elephant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108</cp:revision>
  <dcterms:created xsi:type="dcterms:W3CDTF">2014-11-20T20:42:43Z</dcterms:created>
  <dcterms:modified xsi:type="dcterms:W3CDTF">2020-05-06T14:04:29Z</dcterms:modified>
</cp:coreProperties>
</file>