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65" r:id="rId12"/>
    <p:sldId id="266" r:id="rId13"/>
    <p:sldId id="268" r:id="rId14"/>
    <p:sldId id="269" r:id="rId15"/>
    <p:sldId id="267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00FF"/>
    <a:srgbClr val="FF33CC"/>
    <a:srgbClr val="006600"/>
    <a:srgbClr val="008000"/>
    <a:srgbClr val="FF9933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5CC50-A0ED-4C8D-A705-8A90DFA0D612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3EA8E-1F02-449F-AA79-A30D48822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758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3EA8E-1F02-449F-AA79-A30D4882224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687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E7C9-AD42-44A7-B80F-C873C3CBB55D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6D56-D485-45B7-A2E7-4561832B2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92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E7C9-AD42-44A7-B80F-C873C3CBB55D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6D56-D485-45B7-A2E7-4561832B2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7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E7C9-AD42-44A7-B80F-C873C3CBB55D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6D56-D485-45B7-A2E7-4561832B2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16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E7C9-AD42-44A7-B80F-C873C3CBB55D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6D56-D485-45B7-A2E7-4561832B2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2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E7C9-AD42-44A7-B80F-C873C3CBB55D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6D56-D485-45B7-A2E7-4561832B2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999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E7C9-AD42-44A7-B80F-C873C3CBB55D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6D56-D485-45B7-A2E7-4561832B2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238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E7C9-AD42-44A7-B80F-C873C3CBB55D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6D56-D485-45B7-A2E7-4561832B2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540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E7C9-AD42-44A7-B80F-C873C3CBB55D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6D56-D485-45B7-A2E7-4561832B2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33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E7C9-AD42-44A7-B80F-C873C3CBB55D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6D56-D485-45B7-A2E7-4561832B2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248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E7C9-AD42-44A7-B80F-C873C3CBB55D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6D56-D485-45B7-A2E7-4561832B2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688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E7C9-AD42-44A7-B80F-C873C3CBB55D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6D56-D485-45B7-A2E7-4561832B2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970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DE7C9-AD42-44A7-B80F-C873C3CBB55D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A6D56-D485-45B7-A2E7-4561832B2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256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21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19.wmf"/><Relationship Id="rId4" Type="http://schemas.openxmlformats.org/officeDocument/2006/relationships/image" Target="../media/image22.png"/><Relationship Id="rId9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27.png"/><Relationship Id="rId7" Type="http://schemas.openxmlformats.org/officeDocument/2006/relationships/oleObject" Target="../embeddings/oleObject6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25.wmf"/><Relationship Id="rId4" Type="http://schemas.openxmlformats.org/officeDocument/2006/relationships/image" Target="../media/image21.png"/><Relationship Id="rId9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31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30.wmf"/><Relationship Id="rId5" Type="http://schemas.openxmlformats.org/officeDocument/2006/relationships/image" Target="../media/image21.png"/><Relationship Id="rId10" Type="http://schemas.openxmlformats.org/officeDocument/2006/relationships/oleObject" Target="../embeddings/oleObject11.bin"/><Relationship Id="rId4" Type="http://schemas.openxmlformats.org/officeDocument/2006/relationships/image" Target="../media/image32.png"/><Relationship Id="rId9" Type="http://schemas.openxmlformats.org/officeDocument/2006/relationships/image" Target="../media/image29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35.wmf"/><Relationship Id="rId3" Type="http://schemas.openxmlformats.org/officeDocument/2006/relationships/image" Target="../media/image3.png"/><Relationship Id="rId7" Type="http://schemas.openxmlformats.org/officeDocument/2006/relationships/image" Target="../media/image40.png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9.png"/><Relationship Id="rId11" Type="http://schemas.openxmlformats.org/officeDocument/2006/relationships/image" Target="../media/image34.wmf"/><Relationship Id="rId5" Type="http://schemas.openxmlformats.org/officeDocument/2006/relationships/image" Target="../media/image38.png"/><Relationship Id="rId15" Type="http://schemas.openxmlformats.org/officeDocument/2006/relationships/image" Target="../media/image36.wmf"/><Relationship Id="rId10" Type="http://schemas.openxmlformats.org/officeDocument/2006/relationships/oleObject" Target="../embeddings/oleObject14.bin"/><Relationship Id="rId4" Type="http://schemas.openxmlformats.org/officeDocument/2006/relationships/image" Target="../media/image37.png"/><Relationship Id="rId9" Type="http://schemas.openxmlformats.org/officeDocument/2006/relationships/image" Target="../media/image33.wmf"/><Relationship Id="rId14" Type="http://schemas.openxmlformats.org/officeDocument/2006/relationships/oleObject" Target="../embeddings/oleObject16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457200"/>
            <a:ext cx="6172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Accel Preca</a:t>
            </a:r>
            <a:r>
              <a:rPr lang="en-US" sz="2400" dirty="0" smtClean="0">
                <a:solidFill>
                  <a:srgbClr val="0000FF"/>
                </a:solidFill>
                <a:latin typeface="Comic Sans MS"/>
                <a:ea typeface="Times New Roman"/>
              </a:rPr>
              <a:t>lc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algn="ctr"/>
            <a:r>
              <a:rPr lang="en-US" sz="2400" dirty="0" smtClean="0">
                <a:solidFill>
                  <a:srgbClr val="C00000"/>
                </a:solidFill>
                <a:effectLst/>
                <a:latin typeface="Comic Sans MS"/>
                <a:ea typeface="Times New Roman"/>
              </a:rPr>
              <a:t>Unit 8: Extended Trigonometry</a:t>
            </a:r>
            <a:endParaRPr lang="en-US" sz="2400" dirty="0" smtClean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  <a:p>
            <a:pPr algn="ctr"/>
            <a:r>
              <a:rPr lang="en-US" sz="2400" dirty="0" smtClean="0">
                <a:solidFill>
                  <a:srgbClr val="FF00FF"/>
                </a:solidFill>
                <a:effectLst/>
                <a:latin typeface="Comic Sans MS"/>
                <a:ea typeface="Times New Roman"/>
              </a:rPr>
              <a:t>Lesson 4: Polar Coordinates </a:t>
            </a:r>
            <a:r>
              <a:rPr lang="en-US" sz="2400" smtClean="0">
                <a:solidFill>
                  <a:srgbClr val="FF00FF"/>
                </a:solidFill>
                <a:effectLst/>
                <a:latin typeface="Comic Sans MS"/>
                <a:ea typeface="Times New Roman"/>
              </a:rPr>
              <a:t>(Part 1)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828800"/>
            <a:ext cx="830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/>
                <a:ea typeface="Times New Roman"/>
              </a:rPr>
              <a:t>EQ: How do you graph </a:t>
            </a:r>
            <a:r>
              <a:rPr lang="en-US" sz="2400" b="1" dirty="0">
                <a:solidFill>
                  <a:srgbClr val="00B050"/>
                </a:solidFill>
                <a:latin typeface="Comic Sans MS"/>
                <a:ea typeface="Times New Roman"/>
              </a:rPr>
              <a:t>polar coordinates</a:t>
            </a:r>
            <a:r>
              <a:rPr lang="en-US" sz="2400" b="1" dirty="0">
                <a:latin typeface="Comic Sans MS"/>
                <a:ea typeface="Times New Roman"/>
              </a:rPr>
              <a:t> </a:t>
            </a:r>
            <a:r>
              <a:rPr lang="en-US" sz="2400" dirty="0">
                <a:latin typeface="Comic Sans MS"/>
                <a:ea typeface="Times New Roman"/>
              </a:rPr>
              <a:t>and how do you write </a:t>
            </a:r>
            <a:r>
              <a:rPr lang="en-US" sz="2400" b="1" dirty="0">
                <a:solidFill>
                  <a:srgbClr val="7030A0"/>
                </a:solidFill>
                <a:latin typeface="Comic Sans MS"/>
                <a:ea typeface="Times New Roman"/>
              </a:rPr>
              <a:t>alternative forms</a:t>
            </a:r>
            <a:r>
              <a:rPr lang="en-US" sz="2400" b="1" dirty="0">
                <a:latin typeface="Comic Sans MS"/>
                <a:ea typeface="Times New Roman"/>
              </a:rPr>
              <a:t> </a:t>
            </a:r>
            <a:r>
              <a:rPr lang="en-US" sz="2400" dirty="0">
                <a:latin typeface="Comic Sans MS"/>
                <a:ea typeface="Times New Roman"/>
              </a:rPr>
              <a:t>of a polar coordinate?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6297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2514600"/>
            <a:ext cx="8629650" cy="28860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83282" y="685800"/>
            <a:ext cx="43202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Day 76 Agenda: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Quiz 16 --- 30 minutes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27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5300" y="348343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>
                <a:solidFill>
                  <a:srgbClr val="0070C0"/>
                </a:solidFill>
                <a:latin typeface="Comic Sans MS"/>
                <a:ea typeface="Times New Roman"/>
              </a:rPr>
              <a:t>Alternative Forms of the Coordinate of a Point:</a:t>
            </a:r>
            <a:endParaRPr lang="en-US" sz="2400" dirty="0">
              <a:solidFill>
                <a:srgbClr val="0070C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0629" y="88278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latin typeface="Comic Sans MS"/>
                <a:ea typeface="Times New Roman"/>
              </a:rPr>
              <a:t>Given </a:t>
            </a:r>
            <a:r>
              <a:rPr lang="en-US" sz="2400" b="1" dirty="0" smtClean="0">
                <a:solidFill>
                  <a:srgbClr val="FF33CC"/>
                </a:solidFill>
                <a:latin typeface="Comic Sans MS"/>
                <a:ea typeface="Times New Roman"/>
              </a:rPr>
              <a:t>P(3, </a:t>
            </a:r>
            <a:r>
              <a:rPr lang="en-US" sz="2400" b="1" dirty="0">
                <a:solidFill>
                  <a:srgbClr val="FF33CC"/>
                </a:solidFill>
                <a:latin typeface="Comic Sans MS"/>
                <a:ea typeface="Times New Roman"/>
              </a:rPr>
              <a:t>60</a:t>
            </a:r>
            <a:r>
              <a:rPr lang="en-US" sz="2400" b="1" dirty="0">
                <a:solidFill>
                  <a:srgbClr val="FF33CC"/>
                </a:solidFill>
                <a:latin typeface="Comic Sans MS"/>
                <a:ea typeface="Times New Roman"/>
                <a:sym typeface="Symbol"/>
              </a:rPr>
              <a:t></a:t>
            </a:r>
            <a:r>
              <a:rPr lang="en-US" sz="2400" b="1" dirty="0" smtClean="0">
                <a:solidFill>
                  <a:srgbClr val="FF33CC"/>
                </a:solidFill>
                <a:latin typeface="Comic Sans MS"/>
                <a:ea typeface="Times New Roman"/>
              </a:rPr>
              <a:t>)</a:t>
            </a:r>
            <a:r>
              <a:rPr lang="en-US" sz="2400" b="1" dirty="0" smtClean="0">
                <a:latin typeface="Comic Sans MS"/>
                <a:ea typeface="Times New Roman"/>
              </a:rPr>
              <a:t>,</a:t>
            </a:r>
            <a:r>
              <a:rPr lang="en-US" sz="2400" dirty="0" smtClean="0">
                <a:latin typeface="Comic Sans MS"/>
                <a:ea typeface="Times New Roman"/>
              </a:rPr>
              <a:t>state </a:t>
            </a:r>
            <a:r>
              <a:rPr lang="en-US" sz="2400" b="1" dirty="0">
                <a:solidFill>
                  <a:srgbClr val="FF0000"/>
                </a:solidFill>
                <a:latin typeface="Comic Sans MS"/>
                <a:ea typeface="Times New Roman"/>
              </a:rPr>
              <a:t>4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</a:rPr>
              <a:t> pair</a:t>
            </a:r>
            <a:r>
              <a:rPr lang="en-US" sz="2400" dirty="0">
                <a:latin typeface="Comic Sans MS"/>
                <a:ea typeface="Times New Roman"/>
              </a:rPr>
              <a:t> of </a:t>
            </a:r>
            <a:r>
              <a:rPr lang="en-US" sz="2400" dirty="0" smtClean="0">
                <a:solidFill>
                  <a:srgbClr val="0070C0"/>
                </a:solidFill>
                <a:latin typeface="Comic Sans MS"/>
                <a:ea typeface="Times New Roman"/>
              </a:rPr>
              <a:t>polar </a:t>
            </a:r>
            <a:r>
              <a:rPr lang="en-US" sz="2400" dirty="0">
                <a:solidFill>
                  <a:srgbClr val="0070C0"/>
                </a:solidFill>
                <a:latin typeface="Comic Sans MS"/>
                <a:ea typeface="Times New Roman"/>
              </a:rPr>
              <a:t>coordinates</a:t>
            </a:r>
            <a:r>
              <a:rPr lang="en-US" sz="2400" dirty="0">
                <a:latin typeface="Comic Sans MS"/>
                <a:ea typeface="Times New Roman"/>
              </a:rPr>
              <a:t> meeting the </a:t>
            </a:r>
            <a:r>
              <a:rPr lang="en-US" sz="2400" dirty="0" smtClean="0">
                <a:latin typeface="Comic Sans MS"/>
                <a:ea typeface="Times New Roman"/>
                <a:cs typeface="Times New Roman"/>
              </a:rPr>
              <a:t>following </a:t>
            </a:r>
            <a:r>
              <a:rPr lang="en-US" sz="2400" dirty="0">
                <a:latin typeface="Comic Sans MS"/>
                <a:ea typeface="Times New Roman"/>
                <a:cs typeface="Times New Roman"/>
              </a:rPr>
              <a:t>conditions:</a:t>
            </a:r>
            <a:endParaRPr lang="en-US" sz="2400" dirty="0"/>
          </a:p>
        </p:txBody>
      </p:sp>
      <p:pic>
        <p:nvPicPr>
          <p:cNvPr id="1026" name="Picture 2" descr="polar_12-6p_43003_l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077686"/>
            <a:ext cx="3429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2050460"/>
            <a:ext cx="4801314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UcPeriod"/>
              <a:tabLst/>
            </a:pP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r &gt; 0     and    0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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en-US" sz="2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&lt;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θ &lt; 360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	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sz="2200" dirty="0">
                <a:latin typeface="Comic Sans MS" pitchFamily="66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endParaRPr lang="en-US" altLang="en-US" sz="2200" dirty="0" smtClean="0">
              <a:latin typeface="Comic Sans MS" pitchFamily="66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    ________________</a:t>
            </a:r>
          </a:p>
        </p:txBody>
      </p:sp>
      <p:sp>
        <p:nvSpPr>
          <p:cNvPr id="7" name="Oval 6"/>
          <p:cNvSpPr/>
          <p:nvPr/>
        </p:nvSpPr>
        <p:spPr>
          <a:xfrm>
            <a:off x="7315200" y="1981200"/>
            <a:ext cx="152400" cy="138521"/>
          </a:xfrm>
          <a:prstGeom prst="ellipse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54774" y="2572320"/>
            <a:ext cx="23591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33CC"/>
                </a:solidFill>
                <a:latin typeface="Comic Sans MS"/>
                <a:ea typeface="Times New Roman"/>
              </a:rPr>
              <a:t>P(3, </a:t>
            </a:r>
            <a:r>
              <a:rPr lang="en-US" sz="2400" b="1" dirty="0">
                <a:solidFill>
                  <a:srgbClr val="FF33CC"/>
                </a:solidFill>
                <a:latin typeface="Comic Sans MS"/>
                <a:ea typeface="Times New Roman"/>
              </a:rPr>
              <a:t>60</a:t>
            </a:r>
            <a:r>
              <a:rPr lang="en-US" sz="2400" b="1" dirty="0">
                <a:solidFill>
                  <a:srgbClr val="FF33CC"/>
                </a:solidFill>
                <a:latin typeface="Comic Sans MS"/>
                <a:ea typeface="Times New Roman"/>
                <a:sym typeface="Symbol"/>
              </a:rPr>
              <a:t></a:t>
            </a:r>
            <a:r>
              <a:rPr lang="en-US" sz="2400" b="1" dirty="0" smtClean="0">
                <a:solidFill>
                  <a:srgbClr val="FF33CC"/>
                </a:solidFill>
                <a:latin typeface="Comic Sans MS"/>
                <a:ea typeface="Times New Roman"/>
              </a:rPr>
              <a:t>)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85057" y="3209835"/>
            <a:ext cx="4572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buAutoNum type="romanUcPeriod" startAt="2"/>
            </a:pPr>
            <a:r>
              <a:rPr lang="en-US" sz="2200" dirty="0" smtClean="0">
                <a:latin typeface="Comic Sans MS" panose="030F0702030302020204" pitchFamily="66" charset="0"/>
              </a:rPr>
              <a:t>r </a:t>
            </a:r>
            <a:r>
              <a:rPr lang="en-US" sz="2200" dirty="0">
                <a:latin typeface="Comic Sans MS" panose="030F0702030302020204" pitchFamily="66" charset="0"/>
              </a:rPr>
              <a:t>&lt; 0 and    0</a:t>
            </a:r>
            <a:r>
              <a:rPr lang="en-US" sz="2200" dirty="0">
                <a:latin typeface="Comic Sans MS" panose="030F0702030302020204" pitchFamily="66" charset="0"/>
                <a:sym typeface="Symbol"/>
              </a:rPr>
              <a:t></a:t>
            </a:r>
            <a:r>
              <a:rPr lang="en-US" sz="2200" dirty="0">
                <a:latin typeface="Comic Sans MS" panose="030F0702030302020204" pitchFamily="66" charset="0"/>
              </a:rPr>
              <a:t> </a:t>
            </a:r>
            <a:r>
              <a:rPr lang="en-US" sz="2200" u="sng" dirty="0">
                <a:latin typeface="Comic Sans MS" panose="030F0702030302020204" pitchFamily="66" charset="0"/>
              </a:rPr>
              <a:t>&lt;</a:t>
            </a:r>
            <a:r>
              <a:rPr lang="en-US" sz="2200" dirty="0">
                <a:latin typeface="Comic Sans MS" panose="030F0702030302020204" pitchFamily="66" charset="0"/>
              </a:rPr>
              <a:t> θ &lt; 360</a:t>
            </a:r>
            <a:r>
              <a:rPr lang="en-US" sz="2200" dirty="0" smtClean="0">
                <a:latin typeface="Comic Sans MS" panose="030F0702030302020204" pitchFamily="66" charset="0"/>
                <a:sym typeface="Symbol"/>
              </a:rPr>
              <a:t></a:t>
            </a:r>
          </a:p>
          <a:p>
            <a:endParaRPr lang="en-US" sz="2200" dirty="0">
              <a:latin typeface="Comic Sans MS" panose="030F0702030302020204" pitchFamily="66" charset="0"/>
              <a:sym typeface="Symbol"/>
            </a:endParaRPr>
          </a:p>
          <a:p>
            <a:r>
              <a:rPr lang="en-US" sz="2200" dirty="0">
                <a:latin typeface="Comic Sans MS" panose="030F0702030302020204" pitchFamily="66" charset="0"/>
              </a:rPr>
              <a:t>	________________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54774" y="3763833"/>
            <a:ext cx="23591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Comic Sans MS"/>
                <a:ea typeface="Times New Roman"/>
              </a:rPr>
              <a:t>P(-3, 240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ea typeface="Times New Roman"/>
                <a:sym typeface="Symbol"/>
              </a:rPr>
              <a:t>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ea typeface="Times New Roman"/>
              </a:rPr>
              <a:t>)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477000" y="3447345"/>
            <a:ext cx="152400" cy="138521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48344" y="4514364"/>
            <a:ext cx="4572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buAutoNum type="romanUcPeriod" startAt="3"/>
            </a:pPr>
            <a:r>
              <a:rPr lang="en-US" sz="2200" dirty="0" smtClean="0">
                <a:latin typeface="Comic Sans MS"/>
                <a:ea typeface="Times New Roman"/>
              </a:rPr>
              <a:t>  r </a:t>
            </a:r>
            <a:r>
              <a:rPr lang="en-US" sz="2200" dirty="0">
                <a:latin typeface="Comic Sans MS"/>
                <a:ea typeface="Times New Roman"/>
              </a:rPr>
              <a:t>&gt; 0 and  -360</a:t>
            </a:r>
            <a:r>
              <a:rPr lang="en-US" sz="2200" dirty="0">
                <a:latin typeface="Comic Sans MS"/>
                <a:ea typeface="Times New Roman"/>
                <a:sym typeface="Symbol"/>
              </a:rPr>
              <a:t></a:t>
            </a:r>
            <a:r>
              <a:rPr lang="en-US" sz="2200" dirty="0">
                <a:latin typeface="Comic Sans MS"/>
                <a:ea typeface="Times New Roman"/>
              </a:rPr>
              <a:t> </a:t>
            </a:r>
            <a:r>
              <a:rPr lang="en-US" sz="2200" u="sng" dirty="0">
                <a:latin typeface="Comic Sans MS"/>
                <a:ea typeface="Times New Roman"/>
              </a:rPr>
              <a:t>&lt;</a:t>
            </a:r>
            <a:r>
              <a:rPr lang="en-US" sz="2200" dirty="0">
                <a:latin typeface="Comic Sans MS"/>
                <a:ea typeface="Times New Roman"/>
              </a:rPr>
              <a:t>  θ &lt; 0</a:t>
            </a:r>
            <a:r>
              <a:rPr lang="en-US" sz="2200" dirty="0" smtClean="0">
                <a:latin typeface="Comic Sans MS"/>
                <a:ea typeface="Times New Roman"/>
                <a:sym typeface="Symbol"/>
              </a:rPr>
              <a:t></a:t>
            </a:r>
          </a:p>
          <a:p>
            <a:endParaRPr lang="en-US" sz="2200" dirty="0" smtClean="0">
              <a:latin typeface="Comic Sans MS"/>
              <a:ea typeface="Times New Roman"/>
              <a:sym typeface="Symbol"/>
            </a:endParaRPr>
          </a:p>
          <a:p>
            <a:r>
              <a:rPr lang="en-US" sz="2200" dirty="0">
                <a:latin typeface="Comic Sans MS"/>
                <a:ea typeface="Times New Roman"/>
              </a:rPr>
              <a:t>	_____________</a:t>
            </a:r>
            <a:endParaRPr lang="en-US" sz="2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7315200" y="1981200"/>
            <a:ext cx="152400" cy="138521"/>
          </a:xfrm>
          <a:prstGeom prst="ellipse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772400" y="2722925"/>
            <a:ext cx="152400" cy="138521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343888" y="5068362"/>
            <a:ext cx="23591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Comic Sans MS"/>
                <a:ea typeface="Times New Roman"/>
              </a:rPr>
              <a:t>P(3, -300</a:t>
            </a:r>
            <a:r>
              <a:rPr lang="en-US" sz="2400" b="1" dirty="0" smtClean="0">
                <a:solidFill>
                  <a:srgbClr val="C00000"/>
                </a:solidFill>
                <a:latin typeface="Comic Sans MS"/>
                <a:ea typeface="Times New Roman"/>
                <a:sym typeface="Symbol"/>
              </a:rPr>
              <a:t></a:t>
            </a:r>
            <a:r>
              <a:rPr lang="en-US" sz="2400" b="1" dirty="0" smtClean="0">
                <a:solidFill>
                  <a:srgbClr val="C00000"/>
                </a:solidFill>
                <a:latin typeface="Comic Sans MS"/>
                <a:ea typeface="Times New Roman"/>
              </a:rPr>
              <a:t>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9942" y="5867400"/>
            <a:ext cx="878405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Comic Sans MS"/>
                <a:ea typeface="Times New Roman"/>
              </a:rPr>
              <a:t>IV.	</a:t>
            </a:r>
            <a:r>
              <a:rPr lang="en-US" sz="2200" dirty="0" smtClean="0">
                <a:latin typeface="Comic Sans MS"/>
                <a:ea typeface="Times New Roman"/>
              </a:rPr>
              <a:t>r </a:t>
            </a:r>
            <a:r>
              <a:rPr lang="en-US" sz="2200" dirty="0">
                <a:latin typeface="Comic Sans MS"/>
                <a:ea typeface="Times New Roman"/>
              </a:rPr>
              <a:t>&lt; 0 and  -360 </a:t>
            </a:r>
            <a:r>
              <a:rPr lang="en-US" sz="2200" u="sng" dirty="0">
                <a:latin typeface="Comic Sans MS"/>
                <a:ea typeface="Times New Roman"/>
              </a:rPr>
              <a:t>&lt;</a:t>
            </a:r>
            <a:r>
              <a:rPr lang="en-US" sz="2200" dirty="0">
                <a:latin typeface="Comic Sans MS"/>
                <a:ea typeface="Times New Roman"/>
              </a:rPr>
              <a:t> θ &lt; 0</a:t>
            </a:r>
            <a:r>
              <a:rPr lang="en-US" sz="2200" dirty="0" smtClean="0">
                <a:latin typeface="Comic Sans MS"/>
                <a:ea typeface="Times New Roman"/>
                <a:sym typeface="Symbol"/>
              </a:rPr>
              <a:t>   </a:t>
            </a:r>
            <a:r>
              <a:rPr lang="en-US" sz="2200" dirty="0" smtClean="0">
                <a:latin typeface="Comic Sans MS"/>
                <a:ea typeface="Times New Roman"/>
              </a:rPr>
              <a:t>_____________</a:t>
            </a:r>
            <a:endParaRPr lang="en-US" sz="2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51970" y="5704283"/>
            <a:ext cx="23591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9933"/>
                </a:solidFill>
                <a:latin typeface="Comic Sans MS"/>
                <a:ea typeface="Times New Roman"/>
              </a:rPr>
              <a:t>P(-3, -120</a:t>
            </a:r>
            <a:r>
              <a:rPr lang="en-US" sz="2400" b="1" dirty="0" smtClean="0">
                <a:solidFill>
                  <a:srgbClr val="FF9933"/>
                </a:solidFill>
                <a:latin typeface="Comic Sans MS"/>
                <a:ea typeface="Times New Roman"/>
                <a:sym typeface="Symbol"/>
              </a:rPr>
              <a:t></a:t>
            </a:r>
            <a:r>
              <a:rPr lang="en-US" sz="2400" b="1" dirty="0" smtClean="0">
                <a:solidFill>
                  <a:srgbClr val="FF9933"/>
                </a:solidFill>
                <a:latin typeface="Comic Sans MS"/>
                <a:ea typeface="Times New Roman"/>
              </a:rPr>
              <a:t>)</a:t>
            </a:r>
            <a:endParaRPr lang="en-US" sz="2400" dirty="0">
              <a:solidFill>
                <a:srgbClr val="FF9933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7783286" y="2705099"/>
            <a:ext cx="152400" cy="138521"/>
          </a:xfrm>
          <a:prstGeom prst="ellipse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487886" y="3447345"/>
            <a:ext cx="152400" cy="138521"/>
          </a:xfrm>
          <a:prstGeom prst="ellipse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52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8148E-6 L 0.09166 -0.2127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-10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48148E-6 C -0.00034 0.00695 -0.00034 0.01389 -0.00121 0.02083 C -0.00139 0.02269 -0.00295 0.02384 -0.00347 0.02546 C -0.00781 0.04144 -0.00243 0.03519 -0.00955 0.04144 C -0.01493 0.05232 -0.01336 0.04746 -0.01545 0.05556 C -0.0158 0.06088 -0.01423 0.06713 -0.01666 0.07153 C -0.01684 0.07176 -0.03107 0.07685 -0.03333 0.07778 C -0.0342 0.07986 -0.03455 0.08241 -0.03576 0.08426 C -0.03663 0.08565 -0.03836 0.08611 -0.03923 0.0875 C -0.04548 0.09815 -0.03402 0.08634 -0.04409 0.09537 C -0.04739 0.11042 -0.0842 0.10949 -0.08906 0.10972 C -0.10364 0.11528 -0.11944 0.11065 -0.1342 0.1081 C -0.13958 0.10301 -0.14461 0.09815 -0.15086 0.09537 C -0.15243 0.08889 -0.15382 0.08634 -0.15798 0.08264 C -0.15885 0.08102 -0.15972 0.07963 -0.16041 0.07778 C -0.16093 0.07639 -0.16059 0.07431 -0.16145 0.07315 C -0.16597 0.06713 -0.17031 0.06621 -0.17586 0.06366 C -0.18264 0.05741 -0.18177 0.04491 -0.1842 0.03496 C -0.18645 0.01389 -0.19166 -0.02824 -0.18177 -0.04745 C -0.18142 -0.04907 -0.18142 -0.05092 -0.18055 -0.05231 C -0.17968 -0.0537 -0.17777 -0.05393 -0.17708 -0.05555 C -0.17569 -0.05833 -0.17604 -0.06227 -0.17465 -0.06504 C -0.17378 -0.06667 -0.17309 -0.06805 -0.17222 -0.06967 C -0.16979 -0.07893 -0.16927 -0.08727 -0.16145 -0.09028 C -0.15555 -0.10278 -0.16319 -0.08889 -0.15555 -0.09676 C -0.15086 -0.10162 -0.15538 -0.10116 -0.15086 -0.10625 C -0.14843 -0.10903 -0.14514 -0.11018 -0.14253 -0.1125 C -0.14062 -0.11643 -0.13715 -0.12384 -0.13541 -0.12685 C -0.13003 -0.13588 -0.10677 -0.13333 -0.10573 -0.13333 C -0.09652 -0.13426 -0.0875 -0.13542 -0.0783 -0.13634 C -0.06701 -0.13333 -0.05781 -0.12708 -0.04635 -0.12523 C -0.04531 -0.12106 -0.04409 -0.1125 -0.04409 -0.11227 " pathEditMode="relative" rAng="0" ptsTypes="fffffffffffffffffffffffffffffffA">
                                      <p:cBhvr>
                                        <p:cTn id="7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83" y="-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95 0.01134 0.00052 -0.00324 -0.00243 0.01898 C -0.00434 0.0338 -0.00937 0.04769 -0.01545 0.06019 C -0.01614 0.06158 -0.01579 0.06389 -0.01666 0.06505 C -0.01927 0.06852 -0.0276 0.07616 -0.03107 0.07778 C -0.03645 0.0831 -0.03923 0.08935 -0.04288 0.09676 C -0.04357 0.09815 -0.04323 0.10046 -0.04409 0.10162 C -0.04496 0.10278 -0.04652 0.10255 -0.04774 0.10301 C -0.05138 0.11088 -0.05798 0.11459 -0.06441 0.11736 C -0.10191 0.11621 -0.11145 0.11597 -0.13941 0.11273 C -0.13993 0.10996 -0.14027 0.10301 -0.14288 0.10301 " pathEditMode="relative" ptsTypes="ffffffffffA">
                                      <p:cBhvr>
                                        <p:cTn id="9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-0.00533 L 0.08923 -0.21806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4" y="-10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 animBg="1"/>
      <p:bldP spid="5" grpId="0"/>
      <p:bldP spid="6" grpId="0"/>
      <p:bldP spid="11" grpId="0"/>
      <p:bldP spid="12" grpId="0" animBg="1"/>
      <p:bldP spid="12" grpId="1" animBg="1"/>
      <p:bldP spid="8" grpId="0"/>
      <p:bldP spid="15" grpId="0" animBg="1"/>
      <p:bldP spid="16" grpId="0" animBg="1"/>
      <p:bldP spid="16" grpId="1" animBg="1"/>
      <p:bldP spid="16" grpId="2" animBg="1"/>
      <p:bldP spid="17" grpId="0"/>
      <p:bldP spid="13" grpId="0"/>
      <p:bldP spid="19" grpId="0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/>
                <a:ea typeface="Times New Roman"/>
                <a:cs typeface="Times New Roman"/>
              </a:rPr>
              <a:t>Ex.  Rename </a:t>
            </a:r>
            <a:r>
              <a:rPr lang="en-US" sz="2400" dirty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(r, θ)</a:t>
            </a:r>
            <a:r>
              <a:rPr lang="en-US" sz="2400" dirty="0">
                <a:latin typeface="Comic Sans MS"/>
                <a:ea typeface="Times New Roman"/>
                <a:cs typeface="Times New Roman"/>
              </a:rPr>
              <a:t> using the given conditions. 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90599"/>
            <a:ext cx="8305800" cy="766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05000"/>
            <a:ext cx="2875156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1790700" y="3712029"/>
            <a:ext cx="76200" cy="7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3883322"/>
              </p:ext>
            </p:extLst>
          </p:nvPr>
        </p:nvGraphicFramePr>
        <p:xfrm>
          <a:off x="3352800" y="1894114"/>
          <a:ext cx="914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0" name="Equation" r:id="rId5" imgW="431640" imgH="215640" progId="Equation.3">
                  <p:embed/>
                </p:oleObj>
              </mc:Choice>
              <mc:Fallback>
                <p:oleObj name="Equation" r:id="rId5" imgW="43164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52800" y="1894114"/>
                        <a:ext cx="914400" cy="457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9469607"/>
              </p:ext>
            </p:extLst>
          </p:nvPr>
        </p:nvGraphicFramePr>
        <p:xfrm>
          <a:off x="4419600" y="1894114"/>
          <a:ext cx="1301750" cy="451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1" name="Equation" r:id="rId7" imgW="622080" imgH="215640" progId="Equation.3">
                  <p:embed/>
                </p:oleObj>
              </mc:Choice>
              <mc:Fallback>
                <p:oleObj name="Equation" r:id="rId7" imgW="62208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894114"/>
                        <a:ext cx="1301750" cy="45184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431087"/>
              </p:ext>
            </p:extLst>
          </p:nvPr>
        </p:nvGraphicFramePr>
        <p:xfrm>
          <a:off x="5791200" y="1905000"/>
          <a:ext cx="12636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" name="Equation" r:id="rId9" imgW="596880" imgH="215640" progId="Equation.3">
                  <p:embed/>
                </p:oleObj>
              </mc:Choice>
              <mc:Fallback>
                <p:oleObj name="Equation" r:id="rId9" imgW="59688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905000"/>
                        <a:ext cx="1263650" cy="457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4411652"/>
              </p:ext>
            </p:extLst>
          </p:nvPr>
        </p:nvGraphicFramePr>
        <p:xfrm>
          <a:off x="7086600" y="1905000"/>
          <a:ext cx="1319212" cy="407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3" name="Equation" r:id="rId11" imgW="698400" imgH="215640" progId="Equation.3">
                  <p:embed/>
                </p:oleObj>
              </mc:Choice>
              <mc:Fallback>
                <p:oleObj name="Equation" r:id="rId11" imgW="69840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1905000"/>
                        <a:ext cx="1319212" cy="40777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119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81200"/>
            <a:ext cx="3393528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304800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/>
                <a:ea typeface="Times New Roman"/>
                <a:cs typeface="Times New Roman"/>
              </a:rPr>
              <a:t>Ex.  Rename </a:t>
            </a:r>
            <a:r>
              <a:rPr lang="en-US" sz="2400" dirty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(r, θ)</a:t>
            </a:r>
            <a:r>
              <a:rPr lang="en-US" sz="2400" dirty="0">
                <a:latin typeface="Comic Sans MS"/>
                <a:ea typeface="Times New Roman"/>
                <a:cs typeface="Times New Roman"/>
              </a:rPr>
              <a:t> using the given conditions. 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90599"/>
            <a:ext cx="8305800" cy="766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1371600" y="3962400"/>
            <a:ext cx="76200" cy="7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5176441"/>
              </p:ext>
            </p:extLst>
          </p:nvPr>
        </p:nvGraphicFramePr>
        <p:xfrm>
          <a:off x="3246438" y="1893888"/>
          <a:ext cx="11287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2" name="Equation" r:id="rId5" imgW="533160" imgH="215640" progId="Equation.3">
                  <p:embed/>
                </p:oleObj>
              </mc:Choice>
              <mc:Fallback>
                <p:oleObj name="Equation" r:id="rId5" imgW="5331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46438" y="1893888"/>
                        <a:ext cx="1128712" cy="457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6849367"/>
              </p:ext>
            </p:extLst>
          </p:nvPr>
        </p:nvGraphicFramePr>
        <p:xfrm>
          <a:off x="4471988" y="1893888"/>
          <a:ext cx="1195387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3" name="Equation" r:id="rId7" imgW="571320" imgH="215640" progId="Equation.3">
                  <p:embed/>
                </p:oleObj>
              </mc:Choice>
              <mc:Fallback>
                <p:oleObj name="Equation" r:id="rId7" imgW="5713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1988" y="1893888"/>
                        <a:ext cx="1195387" cy="45243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3604140"/>
              </p:ext>
            </p:extLst>
          </p:nvPr>
        </p:nvGraphicFramePr>
        <p:xfrm>
          <a:off x="5764213" y="1905000"/>
          <a:ext cx="13176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4" name="Equation" r:id="rId9" imgW="622080" imgH="215640" progId="Equation.3">
                  <p:embed/>
                </p:oleObj>
              </mc:Choice>
              <mc:Fallback>
                <p:oleObj name="Equation" r:id="rId9" imgW="6220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4213" y="1905000"/>
                        <a:ext cx="1317625" cy="457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9434696"/>
              </p:ext>
            </p:extLst>
          </p:nvPr>
        </p:nvGraphicFramePr>
        <p:xfrm>
          <a:off x="7050088" y="1905000"/>
          <a:ext cx="1392237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5" name="Equation" r:id="rId11" imgW="736560" imgH="215640" progId="Equation.3">
                  <p:embed/>
                </p:oleObj>
              </mc:Choice>
              <mc:Fallback>
                <p:oleObj name="Equation" r:id="rId11" imgW="736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0088" y="1905000"/>
                        <a:ext cx="1392237" cy="4079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029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43" y="1928812"/>
            <a:ext cx="3049459" cy="351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304800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/>
                <a:ea typeface="Times New Roman"/>
                <a:cs typeface="Times New Roman"/>
              </a:rPr>
              <a:t>Ex.  Rename </a:t>
            </a:r>
            <a:r>
              <a:rPr lang="en-US" sz="2400" dirty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(r, θ)</a:t>
            </a:r>
            <a:r>
              <a:rPr lang="en-US" sz="2400" dirty="0">
                <a:latin typeface="Comic Sans MS"/>
                <a:ea typeface="Times New Roman"/>
                <a:cs typeface="Times New Roman"/>
              </a:rPr>
              <a:t> using the given conditions. 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90599"/>
            <a:ext cx="8305800" cy="766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1066800" y="3505200"/>
            <a:ext cx="76200" cy="7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1137055"/>
              </p:ext>
            </p:extLst>
          </p:nvPr>
        </p:nvGraphicFramePr>
        <p:xfrm>
          <a:off x="3217863" y="1665288"/>
          <a:ext cx="118268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5" name="Equation" r:id="rId6" imgW="558720" imgH="431640" progId="Equation.3">
                  <p:embed/>
                </p:oleObj>
              </mc:Choice>
              <mc:Fallback>
                <p:oleObj name="Equation" r:id="rId6" imgW="55872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17863" y="1665288"/>
                        <a:ext cx="1182687" cy="914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9698991"/>
              </p:ext>
            </p:extLst>
          </p:nvPr>
        </p:nvGraphicFramePr>
        <p:xfrm>
          <a:off x="4432300" y="1668463"/>
          <a:ext cx="1274763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6" name="Equation" r:id="rId8" imgW="609480" imgH="431640" progId="Equation.3">
                  <p:embed/>
                </p:oleObj>
              </mc:Choice>
              <mc:Fallback>
                <p:oleObj name="Equation" r:id="rId8" imgW="6094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2300" y="1668463"/>
                        <a:ext cx="1274763" cy="9048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316562"/>
              </p:ext>
            </p:extLst>
          </p:nvPr>
        </p:nvGraphicFramePr>
        <p:xfrm>
          <a:off x="5843588" y="1676400"/>
          <a:ext cx="115728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7" name="Equation" r:id="rId10" imgW="545760" imgH="431640" progId="Equation.3">
                  <p:embed/>
                </p:oleObj>
              </mc:Choice>
              <mc:Fallback>
                <p:oleObj name="Equation" r:id="rId10" imgW="5457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3588" y="1676400"/>
                        <a:ext cx="1157287" cy="914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4772084"/>
              </p:ext>
            </p:extLst>
          </p:nvPr>
        </p:nvGraphicFramePr>
        <p:xfrm>
          <a:off x="7050088" y="1701800"/>
          <a:ext cx="1392237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8" name="Equation" r:id="rId12" imgW="736560" imgH="431640" progId="Equation.3">
                  <p:embed/>
                </p:oleObj>
              </mc:Choice>
              <mc:Fallback>
                <p:oleObj name="Equation" r:id="rId12" imgW="736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0088" y="1701800"/>
                        <a:ext cx="1392237" cy="8159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708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11111E-6 L 0.08281 0.0666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32" y="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533400"/>
            <a:ext cx="8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/>
                <a:ea typeface="Times New Roman"/>
              </a:rPr>
              <a:t>Ex .  State coordinates for each point meeting </a:t>
            </a:r>
            <a:r>
              <a:rPr lang="en-US" sz="2400" dirty="0" smtClean="0">
                <a:latin typeface="Comic Sans MS"/>
                <a:ea typeface="Times New Roman"/>
              </a:rPr>
              <a:t>the</a:t>
            </a:r>
          </a:p>
          <a:p>
            <a:r>
              <a:rPr lang="en-US" sz="2400" dirty="0">
                <a:latin typeface="Comic Sans MS"/>
                <a:ea typeface="Times New Roman"/>
              </a:rPr>
              <a:t> </a:t>
            </a:r>
            <a:r>
              <a:rPr lang="en-US" sz="2400" dirty="0" smtClean="0">
                <a:latin typeface="Comic Sans MS"/>
                <a:ea typeface="Times New Roman"/>
              </a:rPr>
              <a:t>       given </a:t>
            </a:r>
            <a:r>
              <a:rPr lang="en-US" sz="2400" dirty="0">
                <a:latin typeface="Comic Sans MS"/>
                <a:ea typeface="Times New Roman"/>
              </a:rPr>
              <a:t>conditions.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5122" name="Picture 2" descr="polar_12-6p_43003_l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364397"/>
            <a:ext cx="2977963" cy="2931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7696200" y="2362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848600" y="2145268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</a:rPr>
              <a:t>A</a:t>
            </a:r>
            <a:endParaRPr lang="en-US" sz="2200" b="1" dirty="0">
              <a:solidFill>
                <a:srgbClr val="FF0000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1492805"/>
            <a:ext cx="336232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3048000"/>
            <a:ext cx="345757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/>
        </p:nvSpPr>
        <p:spPr>
          <a:xfrm>
            <a:off x="6324600" y="4038600"/>
            <a:ext cx="152400" cy="152400"/>
          </a:xfrm>
          <a:prstGeom prst="ellipse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594381" y="3904726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CC0099"/>
                </a:solidFill>
              </a:rPr>
              <a:t>B</a:t>
            </a:r>
            <a:endParaRPr lang="en-US" sz="2200" b="1" dirty="0">
              <a:solidFill>
                <a:srgbClr val="CC0099"/>
              </a:solidFill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4724400"/>
            <a:ext cx="321945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Oval 10"/>
          <p:cNvSpPr/>
          <p:nvPr/>
        </p:nvSpPr>
        <p:spPr>
          <a:xfrm>
            <a:off x="6853276" y="2338940"/>
            <a:ext cx="152400" cy="15240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602905" y="1984253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0000FF"/>
                </a:solidFill>
              </a:rPr>
              <a:t>C</a:t>
            </a: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49" y="4724400"/>
            <a:ext cx="3695131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Oval 13"/>
          <p:cNvSpPr/>
          <p:nvPr/>
        </p:nvSpPr>
        <p:spPr>
          <a:xfrm>
            <a:off x="7158076" y="2971800"/>
            <a:ext cx="152400" cy="15240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310476" y="2908756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8000"/>
                </a:solidFill>
              </a:rPr>
              <a:t>D</a:t>
            </a:r>
            <a:endParaRPr lang="en-US" sz="2200" b="1" dirty="0">
              <a:solidFill>
                <a:srgbClr val="00800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7141861"/>
              </p:ext>
            </p:extLst>
          </p:nvPr>
        </p:nvGraphicFramePr>
        <p:xfrm>
          <a:off x="1493838" y="1363663"/>
          <a:ext cx="13430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9" name="Equation" r:id="rId8" imgW="634680" imgH="215640" progId="Equation.3">
                  <p:embed/>
                </p:oleObj>
              </mc:Choice>
              <mc:Fallback>
                <p:oleObj name="Equation" r:id="rId8" imgW="63468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3838" y="1363663"/>
                        <a:ext cx="1343025" cy="457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6464214"/>
              </p:ext>
            </p:extLst>
          </p:nvPr>
        </p:nvGraphicFramePr>
        <p:xfrm>
          <a:off x="1612900" y="2994025"/>
          <a:ext cx="13160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0" name="Equation" r:id="rId10" imgW="622080" imgH="215640" progId="Equation.3">
                  <p:embed/>
                </p:oleObj>
              </mc:Choice>
              <mc:Fallback>
                <p:oleObj name="Equation" r:id="rId10" imgW="62208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2900" y="2994025"/>
                        <a:ext cx="1316038" cy="457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592032"/>
              </p:ext>
            </p:extLst>
          </p:nvPr>
        </p:nvGraphicFramePr>
        <p:xfrm>
          <a:off x="1573213" y="4724400"/>
          <a:ext cx="1397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1" name="Equation" r:id="rId12" imgW="660240" imgH="215640" progId="Equation.3">
                  <p:embed/>
                </p:oleObj>
              </mc:Choice>
              <mc:Fallback>
                <p:oleObj name="Equation" r:id="rId12" imgW="66024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3213" y="4724400"/>
                        <a:ext cx="1397000" cy="457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58146"/>
              </p:ext>
            </p:extLst>
          </p:nvPr>
        </p:nvGraphicFramePr>
        <p:xfrm>
          <a:off x="6459538" y="4746625"/>
          <a:ext cx="107473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2" name="Equation" r:id="rId14" imgW="507960" imgH="215640" progId="Equation.3">
                  <p:embed/>
                </p:oleObj>
              </mc:Choice>
              <mc:Fallback>
                <p:oleObj name="Equation" r:id="rId14" imgW="50796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9538" y="4746625"/>
                        <a:ext cx="1074737" cy="457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603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8" grpId="0" animBg="1"/>
      <p:bldP spid="9" grpId="0"/>
      <p:bldP spid="11" grpId="0" animBg="1"/>
      <p:bldP spid="12" grpId="0"/>
      <p:bldP spid="14" grpId="0" animBg="1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914400"/>
            <a:ext cx="8915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/>
              <a:buChar char=""/>
              <a:tabLst>
                <a:tab pos="228600" algn="l"/>
                <a:tab pos="457200" algn="l"/>
              </a:tabLst>
            </a:pPr>
            <a:r>
              <a:rPr lang="en-US" sz="2800" dirty="0">
                <a:solidFill>
                  <a:srgbClr val="FF0000"/>
                </a:solidFill>
                <a:latin typeface="Comic Sans MS"/>
                <a:ea typeface="Times New Roman"/>
              </a:rPr>
              <a:t>ASSIGNMENT:</a:t>
            </a:r>
            <a:r>
              <a:rPr lang="en-US" sz="2800" dirty="0">
                <a:latin typeface="Comic Sans MS"/>
                <a:ea typeface="Times New Roman"/>
              </a:rPr>
              <a:t>  </a:t>
            </a:r>
            <a:endParaRPr lang="en-US" sz="2800" dirty="0">
              <a:latin typeface="Times New Roman"/>
              <a:ea typeface="Times New Roman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2800" dirty="0">
                <a:latin typeface="Comic Sans MS"/>
                <a:ea typeface="Times New Roman"/>
              </a:rPr>
              <a:t>           </a:t>
            </a:r>
            <a:r>
              <a:rPr lang="en-US" sz="2800" dirty="0">
                <a:solidFill>
                  <a:srgbClr val="0000FF"/>
                </a:solidFill>
                <a:latin typeface="Comic Sans MS"/>
                <a:ea typeface="Times New Roman"/>
              </a:rPr>
              <a:t>PW #1 Polar Coordinates #1 - 28</a:t>
            </a:r>
            <a:endParaRPr lang="en-US" sz="2800" dirty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590800"/>
            <a:ext cx="8629650" cy="288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8829" y="576943"/>
            <a:ext cx="60115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6600CC"/>
                </a:solidFill>
                <a:effectLst/>
                <a:latin typeface="Comic Sans MS"/>
                <a:ea typeface="Times New Roman"/>
              </a:rPr>
              <a:t>Part 1:  Graphing Polar Coordinates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524000"/>
            <a:ext cx="12795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effectLst/>
                <a:highlight>
                  <a:srgbClr val="FFFF00"/>
                </a:highlight>
                <a:latin typeface="Comic Sans MS"/>
                <a:ea typeface="Times New Roman"/>
                <a:cs typeface="Times New Roman"/>
              </a:rPr>
              <a:t>Recall</a:t>
            </a:r>
            <a:r>
              <a:rPr lang="en-US" sz="2800" dirty="0" smtClean="0">
                <a:effectLst/>
                <a:latin typeface="Comic Sans MS"/>
                <a:ea typeface="Times New Roman"/>
                <a:cs typeface="Times New Roman"/>
              </a:rPr>
              <a:t>: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905000" y="1546163"/>
            <a:ext cx="4354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Rectangular Coordinate Plane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026" name="Picture 2" descr="62070_graph_blankb_l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990069"/>
            <a:ext cx="3768725" cy="4154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7200" y="2590800"/>
            <a:ext cx="1127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  <a:effectLst/>
                <a:latin typeface="Comic Sans MS"/>
                <a:ea typeface="Times New Roman"/>
              </a:rPr>
              <a:t>origin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Oval 6"/>
          <p:cNvSpPr/>
          <p:nvPr/>
        </p:nvSpPr>
        <p:spPr>
          <a:xfrm>
            <a:off x="6608762" y="3998319"/>
            <a:ext cx="152400" cy="1143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" y="3505200"/>
            <a:ext cx="18421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C0099"/>
                </a:solidFill>
                <a:effectLst/>
                <a:latin typeface="Comic Sans MS"/>
                <a:ea typeface="Times New Roman"/>
                <a:cs typeface="Times New Roman"/>
              </a:rPr>
              <a:t>quadrants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7311980" y="2359967"/>
            <a:ext cx="396883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C0099"/>
                </a:solidFill>
                <a:latin typeface="Elephant" panose="02020904090505020303" pitchFamily="18" charset="0"/>
                <a:ea typeface="Cambria Math" panose="02040503050406030204" pitchFamily="18" charset="0"/>
              </a:rPr>
              <a:t>I</a:t>
            </a:r>
            <a:endParaRPr lang="en-US" sz="2800" dirty="0">
              <a:solidFill>
                <a:srgbClr val="CC0099"/>
              </a:solidFill>
              <a:latin typeface="Elephant" panose="02020904090505020303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0" y="2359967"/>
            <a:ext cx="6858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C0099"/>
                </a:solidFill>
                <a:latin typeface="Elephant" panose="02020904090505020303" pitchFamily="18" charset="0"/>
                <a:ea typeface="Cambria Math" panose="02040503050406030204" pitchFamily="18" charset="0"/>
              </a:rPr>
              <a:t>II</a:t>
            </a:r>
            <a:endParaRPr lang="en-US" sz="2800" dirty="0">
              <a:solidFill>
                <a:srgbClr val="CC0099"/>
              </a:solidFill>
              <a:latin typeface="Elephant" panose="02020904090505020303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35176" y="4800600"/>
            <a:ext cx="789423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C0099"/>
                </a:solidFill>
                <a:latin typeface="Elephant" panose="02020904090505020303" pitchFamily="18" charset="0"/>
                <a:ea typeface="Cambria Math" panose="02040503050406030204" pitchFamily="18" charset="0"/>
              </a:rPr>
              <a:t>III</a:t>
            </a:r>
            <a:endParaRPr lang="en-US" sz="2800" dirty="0">
              <a:solidFill>
                <a:srgbClr val="CC0099"/>
              </a:solidFill>
              <a:latin typeface="Elephant" panose="02020904090505020303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15709" y="4876800"/>
            <a:ext cx="789423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C0099"/>
                </a:solidFill>
                <a:latin typeface="Elephant" panose="02020904090505020303" pitchFamily="18" charset="0"/>
                <a:ea typeface="Cambria Math" panose="02040503050406030204" pitchFamily="18" charset="0"/>
              </a:rPr>
              <a:t>IV</a:t>
            </a:r>
            <a:endParaRPr lang="en-US" sz="2800" dirty="0">
              <a:solidFill>
                <a:srgbClr val="CC0099"/>
              </a:solidFill>
              <a:latin typeface="Elephant" panose="02020904090505020303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8086" y="4538990"/>
            <a:ext cx="21467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B0F0"/>
                </a:solidFill>
                <a:effectLst/>
                <a:latin typeface="Comic Sans MS"/>
                <a:ea typeface="Times New Roman"/>
                <a:cs typeface="Times New Roman"/>
              </a:rPr>
              <a:t>coordinates</a:t>
            </a:r>
            <a:endParaRPr lang="en-US" sz="2800" dirty="0"/>
          </a:p>
        </p:txBody>
      </p:sp>
      <p:sp>
        <p:nvSpPr>
          <p:cNvPr id="15" name="Oval 14"/>
          <p:cNvSpPr/>
          <p:nvPr/>
        </p:nvSpPr>
        <p:spPr>
          <a:xfrm>
            <a:off x="7500669" y="3448050"/>
            <a:ext cx="152400" cy="1143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04986" y="3114020"/>
            <a:ext cx="1087157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dirty="0" smtClean="0">
                <a:effectLst/>
                <a:latin typeface="Comic Sans MS"/>
                <a:ea typeface="Times New Roman"/>
                <a:cs typeface="Times New Roman"/>
              </a:rPr>
              <a:t>P(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x</a:t>
            </a:r>
            <a:r>
              <a:rPr lang="en-US" sz="2400" dirty="0" smtClean="0">
                <a:effectLst/>
                <a:latin typeface="Comic Sans MS"/>
                <a:ea typeface="Times New Roman"/>
                <a:cs typeface="Times New Roman"/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y</a:t>
            </a:r>
            <a:r>
              <a:rPr lang="en-US" sz="2400" dirty="0" smtClean="0">
                <a:effectLst/>
                <a:latin typeface="Comic Sans MS"/>
                <a:ea typeface="Times New Roman"/>
                <a:cs typeface="Times New Roman"/>
              </a:rPr>
              <a:t>)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328828" y="5221489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How many ways are there to define a point in the rectangular plane?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2479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 animBg="1"/>
      <p:bldP spid="7" grpId="1" animBg="1"/>
      <p:bldP spid="8" grpId="0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0" grpId="0"/>
      <p:bldP spid="15" grpId="0" animBg="1"/>
      <p:bldP spid="14" grpId="0" animBg="1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33400"/>
            <a:ext cx="3845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7030A0"/>
                </a:solidFill>
                <a:effectLst/>
                <a:latin typeface="Comic Sans MS"/>
                <a:ea typeface="Times New Roman"/>
                <a:cs typeface="Times New Roman"/>
              </a:rPr>
              <a:t>Polar Coordinate System</a:t>
            </a:r>
            <a:endParaRPr lang="en-US" sz="2400" b="1" dirty="0">
              <a:solidFill>
                <a:srgbClr val="7030A0"/>
              </a:solidFill>
            </a:endParaRPr>
          </a:p>
        </p:txBody>
      </p:sp>
      <p:pic>
        <p:nvPicPr>
          <p:cNvPr id="2050" name="Picture 2" descr="polar-coordinate-deg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943" y="381000"/>
            <a:ext cx="3856038" cy="4045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06039" y="1524000"/>
            <a:ext cx="8611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effectLst/>
                <a:latin typeface="Comic Sans MS"/>
                <a:ea typeface="Times New Roman"/>
                <a:cs typeface="Times New Roman"/>
              </a:rPr>
              <a:t>pole</a:t>
            </a:r>
            <a:endParaRPr lang="en-US" sz="2800" b="1" dirty="0"/>
          </a:p>
        </p:txBody>
      </p:sp>
      <p:sp>
        <p:nvSpPr>
          <p:cNvPr id="5" name="Oval 4"/>
          <p:cNvSpPr/>
          <p:nvPr/>
        </p:nvSpPr>
        <p:spPr>
          <a:xfrm>
            <a:off x="6631667" y="2403702"/>
            <a:ext cx="152400" cy="1143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93801" y="2743200"/>
            <a:ext cx="21467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  <a:effectLst/>
                <a:latin typeface="Comic Sans MS"/>
                <a:ea typeface="Times New Roman"/>
                <a:cs typeface="Times New Roman"/>
              </a:rPr>
              <a:t>coordinates</a:t>
            </a:r>
            <a:endParaRPr lang="en-US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2412819" y="2773977"/>
            <a:ext cx="1515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effectLst/>
                <a:latin typeface="Comic Sans MS"/>
                <a:ea typeface="Times New Roman"/>
                <a:cs typeface="Times New Roman"/>
              </a:rPr>
              <a:t>P(__, __)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2701536"/>
            <a:ext cx="1373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r</a:t>
            </a:r>
            <a:r>
              <a:rPr lang="en-US" sz="2800" b="1" dirty="0" smtClean="0">
                <a:solidFill>
                  <a:srgbClr val="FF0000"/>
                </a:solidFill>
              </a:rPr>
              <a:t>,   </a:t>
            </a:r>
            <a:r>
              <a:rPr lang="en-US" sz="2800" b="1" dirty="0" smtClean="0">
                <a:solidFill>
                  <a:srgbClr val="FF0000"/>
                </a:solidFill>
                <a:sym typeface="Symbol"/>
              </a:rPr>
              <a:t>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1331" y="3886200"/>
            <a:ext cx="3818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C0099"/>
                </a:solidFill>
                <a:effectLst/>
                <a:latin typeface="Comic Sans MS"/>
                <a:ea typeface="Times New Roman"/>
                <a:cs typeface="Times New Roman"/>
              </a:rPr>
              <a:t>r</a:t>
            </a:r>
            <a:endParaRPr lang="en-US" sz="3200" dirty="0">
              <a:solidFill>
                <a:srgbClr val="CC0099"/>
              </a:solidFill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1143000" y="4038093"/>
            <a:ext cx="762000" cy="280987"/>
          </a:xfrm>
          <a:prstGeom prst="rightArrow">
            <a:avLst>
              <a:gd name="adj1" fmla="val 50000"/>
              <a:gd name="adj2" fmla="val 67797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66256" y="3824644"/>
            <a:ext cx="28629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8000"/>
                </a:solidFill>
              </a:rPr>
              <a:t>Positive direction from the pole</a:t>
            </a:r>
            <a:endParaRPr lang="en-US" sz="2800" b="1" dirty="0">
              <a:solidFill>
                <a:srgbClr val="008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7174" y="5562600"/>
            <a:ext cx="5774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CC6600"/>
                </a:solidFill>
                <a:effectLst/>
                <a:latin typeface="Comic Sans MS"/>
                <a:ea typeface="Times New Roman"/>
                <a:cs typeface="Times New Roman"/>
              </a:rPr>
              <a:t>-r</a:t>
            </a:r>
            <a:endParaRPr lang="en-US" sz="2800" b="1" dirty="0">
              <a:solidFill>
                <a:srgbClr val="CC6600"/>
              </a:solidFill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1116239" y="5682922"/>
            <a:ext cx="762000" cy="282575"/>
          </a:xfrm>
          <a:prstGeom prst="rightArrow">
            <a:avLst>
              <a:gd name="adj1" fmla="val 50000"/>
              <a:gd name="adj2" fmla="val 67416"/>
            </a:avLst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074525" y="5347156"/>
            <a:ext cx="37166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C6600"/>
                </a:solidFill>
              </a:rPr>
              <a:t>Negative  direction from the pole</a:t>
            </a:r>
            <a:endParaRPr lang="en-US" sz="2800" b="1" dirty="0">
              <a:solidFill>
                <a:srgbClr val="CC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941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4" grpId="0"/>
      <p:bldP spid="6" grpId="0"/>
      <p:bldP spid="7" grpId="0"/>
      <p:bldP spid="8" grpId="0"/>
      <p:bldP spid="9" grpId="0" animBg="1"/>
      <p:bldP spid="10" grpId="0"/>
      <p:bldP spid="11" grpId="0"/>
      <p:bldP spid="12" grpId="0" animBg="1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" descr="polar_12-6p_43003_l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810" y="2681627"/>
            <a:ext cx="3299604" cy="3299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polar_12-6p_43003_l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10" y="2939143"/>
            <a:ext cx="3299604" cy="3299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35771" y="457200"/>
            <a:ext cx="36118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effectLst/>
                <a:latin typeface="Comic Sans MS"/>
                <a:ea typeface="Times New Roman"/>
              </a:rPr>
              <a:t>Ex.  Graph these points.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71600"/>
            <a:ext cx="14382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533525"/>
            <a:ext cx="20288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2286000" y="4128679"/>
            <a:ext cx="152400" cy="13852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162800" y="3505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8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19240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5" descr="polar_12-6p_43003_l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11112"/>
            <a:ext cx="3299604" cy="3299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1524000" y="2604679"/>
            <a:ext cx="152400" cy="13852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2882" y="495300"/>
            <a:ext cx="207645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polar_12-6p_43003_l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311112"/>
            <a:ext cx="3299604" cy="3299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>
          <a:xfrm>
            <a:off x="6515100" y="3171689"/>
            <a:ext cx="152400" cy="13852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1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04800"/>
            <a:ext cx="13144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5" descr="polar_12-6p_43003_l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11112"/>
            <a:ext cx="3299604" cy="3299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990600" y="1828800"/>
            <a:ext cx="2209800" cy="2209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72143"/>
            <a:ext cx="166687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polar_12-6p_43003_l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430855"/>
            <a:ext cx="3299604" cy="3299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5562600" y="1311112"/>
            <a:ext cx="2057400" cy="348948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605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20097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5" descr="polar_12-6p_43003_l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71" y="1600200"/>
            <a:ext cx="3299604" cy="3299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2456089" y="2478949"/>
            <a:ext cx="152400" cy="13852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33400"/>
            <a:ext cx="21240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polar_12-6p_43003_l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578429"/>
            <a:ext cx="3299604" cy="3299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>
          <a:xfrm>
            <a:off x="7229475" y="3429000"/>
            <a:ext cx="152400" cy="13852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5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polar_12-6p_43003_l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71" y="1600200"/>
            <a:ext cx="3299604" cy="3299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1774371" y="2673939"/>
            <a:ext cx="152400" cy="13852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673" y="381000"/>
            <a:ext cx="15621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514350"/>
            <a:ext cx="17145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polar_12-6p_43003_l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524000"/>
            <a:ext cx="3299604" cy="3299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/>
        </p:nvSpPr>
        <p:spPr>
          <a:xfrm>
            <a:off x="6477000" y="3111481"/>
            <a:ext cx="152400" cy="13852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02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09600"/>
            <a:ext cx="17430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66057"/>
            <a:ext cx="1905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 descr="polar_12-6p_43003_l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71" y="1600200"/>
            <a:ext cx="3299604" cy="3299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polar_12-6p_43003_l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600200"/>
            <a:ext cx="3299604" cy="3299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>
          <a:xfrm>
            <a:off x="2428875" y="3581400"/>
            <a:ext cx="152400" cy="13852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913661" y="2362200"/>
            <a:ext cx="152400" cy="13852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6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1347</TotalTime>
  <Words>269</Words>
  <Application>Microsoft Office PowerPoint</Application>
  <PresentationFormat>On-screen Show (4:3)</PresentationFormat>
  <Paragraphs>56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Calibri</vt:lpstr>
      <vt:lpstr>Cambria Math</vt:lpstr>
      <vt:lpstr>Comic Sans MS</vt:lpstr>
      <vt:lpstr>Elephant</vt:lpstr>
      <vt:lpstr>Symbol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temp</cp:lastModifiedBy>
  <cp:revision>91</cp:revision>
  <dcterms:created xsi:type="dcterms:W3CDTF">2014-11-20T20:42:43Z</dcterms:created>
  <dcterms:modified xsi:type="dcterms:W3CDTF">2017-11-29T12:38:09Z</dcterms:modified>
</cp:coreProperties>
</file>