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83" r:id="rId16"/>
    <p:sldId id="284" r:id="rId17"/>
    <p:sldId id="271" r:id="rId18"/>
    <p:sldId id="285" r:id="rId19"/>
    <p:sldId id="268" r:id="rId20"/>
    <p:sldId id="288" r:id="rId21"/>
    <p:sldId id="289" r:id="rId22"/>
    <p:sldId id="290" r:id="rId23"/>
    <p:sldId id="266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FF00FF"/>
    <a:srgbClr val="0000FF"/>
    <a:srgbClr val="0066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1BE6A-AD57-4644-8E00-2511BF985D8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D0226-E4AA-4AA5-88DA-E81A65FC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0226-E4AA-4AA5-88DA-E81A65FCC9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1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6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1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3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5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7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3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31F9-5BD1-470B-B268-C5040A9C617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E0F3-5CD0-4432-945C-9CAB0D58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8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58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8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62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11" Type="http://schemas.openxmlformats.org/officeDocument/2006/relationships/image" Target="../media/image65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59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9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1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78.wmf"/><Relationship Id="rId3" Type="http://schemas.openxmlformats.org/officeDocument/2006/relationships/image" Target="../media/image79.png"/><Relationship Id="rId7" Type="http://schemas.openxmlformats.org/officeDocument/2006/relationships/image" Target="../media/image73.wmf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72.wmf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80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74.wmf"/><Relationship Id="rId14" Type="http://schemas.openxmlformats.org/officeDocument/2006/relationships/image" Target="../media/image7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85.pn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83.wmf"/><Relationship Id="rId4" Type="http://schemas.openxmlformats.org/officeDocument/2006/relationships/image" Target="../media/image86.png"/><Relationship Id="rId9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0.wmf"/><Relationship Id="rId3" Type="http://schemas.openxmlformats.org/officeDocument/2006/relationships/image" Target="../media/image85.png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7.wmf"/><Relationship Id="rId11" Type="http://schemas.openxmlformats.org/officeDocument/2006/relationships/image" Target="../media/image89.w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5.bin"/><Relationship Id="rId3" Type="http://schemas.openxmlformats.org/officeDocument/2006/relationships/image" Target="../media/image105.png"/><Relationship Id="rId7" Type="http://schemas.openxmlformats.org/officeDocument/2006/relationships/image" Target="../media/image100.wmf"/><Relationship Id="rId12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4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02.wmf"/><Relationship Id="rId5" Type="http://schemas.openxmlformats.org/officeDocument/2006/relationships/image" Target="../media/image107.png"/><Relationship Id="rId15" Type="http://schemas.openxmlformats.org/officeDocument/2006/relationships/oleObject" Target="../embeddings/oleObject56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106.png"/><Relationship Id="rId9" Type="http://schemas.openxmlformats.org/officeDocument/2006/relationships/image" Target="../media/image101.wmf"/><Relationship Id="rId14" Type="http://schemas.openxmlformats.org/officeDocument/2006/relationships/image" Target="../media/image10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16.wmf"/><Relationship Id="rId4" Type="http://schemas.openxmlformats.org/officeDocument/2006/relationships/image" Target="../media/image119.png"/><Relationship Id="rId9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5.bin"/><Relationship Id="rId3" Type="http://schemas.openxmlformats.org/officeDocument/2006/relationships/image" Target="../media/image127.png"/><Relationship Id="rId7" Type="http://schemas.openxmlformats.org/officeDocument/2006/relationships/image" Target="../media/image123.wmf"/><Relationship Id="rId12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122.wmf"/><Relationship Id="rId10" Type="http://schemas.openxmlformats.org/officeDocument/2006/relationships/image" Target="../media/image108.png"/><Relationship Id="rId4" Type="http://schemas.openxmlformats.org/officeDocument/2006/relationships/oleObject" Target="../embeddings/oleObject61.bin"/><Relationship Id="rId9" Type="http://schemas.openxmlformats.org/officeDocument/2006/relationships/image" Target="../media/image124.wmf"/><Relationship Id="rId14" Type="http://schemas.openxmlformats.org/officeDocument/2006/relationships/image" Target="../media/image1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132.png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130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3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32.png"/><Relationship Id="rId10" Type="http://schemas.openxmlformats.org/officeDocument/2006/relationships/image" Target="../media/image27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38.e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40.png"/><Relationship Id="rId10" Type="http://schemas.openxmlformats.org/officeDocument/2006/relationships/image" Target="../media/image35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045" y="34290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Ravie" panose="04040805050809020602" pitchFamily="82" charset="0"/>
              </a:rPr>
              <a:t>ALMOST THERE!!</a:t>
            </a:r>
          </a:p>
          <a:p>
            <a:endParaRPr lang="en-US" sz="2800" dirty="0">
              <a:solidFill>
                <a:srgbClr val="7030A0"/>
              </a:solidFill>
              <a:latin typeface="Ravie" panose="04040805050809020602" pitchFamily="8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Ravie" panose="04040805050809020602" pitchFamily="82" charset="0"/>
              </a:rPr>
              <a:t>HANG ON!</a:t>
            </a:r>
            <a:endParaRPr lang="en-US" sz="2800" dirty="0">
              <a:solidFill>
                <a:srgbClr val="7030A0"/>
              </a:solidFill>
              <a:latin typeface="Ravie" panose="04040805050809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33" y="3810000"/>
            <a:ext cx="4419600" cy="2684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0712" y="23717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Day 81 Agenda: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Quiz #17 --- 30 minutes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" y="1424489"/>
            <a:ext cx="88868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038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antonine-education.com/Image_library/GCSE/Forces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9229"/>
            <a:ext cx="316953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752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00462"/>
            <a:ext cx="3875036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419725" y="4125686"/>
            <a:ext cx="2809875" cy="11321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80905" y="437684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</a:t>
            </a:r>
            <a:r>
              <a:rPr lang="en-US" b="1" baseline="-25000" dirty="0" smtClean="0">
                <a:solidFill>
                  <a:srgbClr val="0000FF"/>
                </a:solidFill>
              </a:rPr>
              <a:t>1 </a:t>
            </a:r>
            <a:r>
              <a:rPr lang="en-US" b="1" dirty="0" smtClean="0">
                <a:solidFill>
                  <a:srgbClr val="0000FF"/>
                </a:solidFill>
              </a:rPr>
              <a:t>+ F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991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71" y="1396849"/>
            <a:ext cx="34956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211104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200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700" y="342860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150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216" y="209697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x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30405" y="1447799"/>
            <a:ext cx="1165895" cy="1893333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19800" y="1447800"/>
            <a:ext cx="2514600" cy="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43700" y="2971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123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40’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245899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200</a:t>
            </a:r>
            <a:endParaRPr lang="en-US" b="1" dirty="0">
              <a:solidFill>
                <a:srgbClr val="FF0066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145"/>
              </p:ext>
            </p:extLst>
          </p:nvPr>
        </p:nvGraphicFramePr>
        <p:xfrm>
          <a:off x="1185111" y="5562600"/>
          <a:ext cx="609198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" name="Equation" r:id="rId5" imgW="2755800" imgH="241200" progId="Equation.3">
                  <p:embed/>
                </p:oleObj>
              </mc:Choice>
              <mc:Fallback>
                <p:oleObj name="Equation" r:id="rId5" imgW="2755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5111" y="5562600"/>
                        <a:ext cx="6091989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46142"/>
              </p:ext>
            </p:extLst>
          </p:nvPr>
        </p:nvGraphicFramePr>
        <p:xfrm>
          <a:off x="873125" y="6248400"/>
          <a:ext cx="30305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" name="Equation" r:id="rId7" imgW="1371600" imgH="203040" progId="Equation.3">
                  <p:embed/>
                </p:oleObj>
              </mc:Choice>
              <mc:Fallback>
                <p:oleObj name="Equation" r:id="rId7" imgW="13716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6248400"/>
                        <a:ext cx="3030538" cy="447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4944737" y="1478510"/>
            <a:ext cx="3357218" cy="1719193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Left Arrow 1"/>
          <p:cNvSpPr/>
          <p:nvPr/>
        </p:nvSpPr>
        <p:spPr>
          <a:xfrm rot="19905046">
            <a:off x="5358390" y="2478108"/>
            <a:ext cx="559129" cy="94192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0016" y="2819400"/>
            <a:ext cx="8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sym typeface="Symbol"/>
              </a:rPr>
              <a:t>56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2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0’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501" y="4028904"/>
            <a:ext cx="7486650" cy="1343025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277291"/>
              </p:ext>
            </p:extLst>
          </p:nvPr>
        </p:nvGraphicFramePr>
        <p:xfrm>
          <a:off x="5943600" y="2003340"/>
          <a:ext cx="677861" cy="33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" name="Equation" r:id="rId10" imgW="406080" imgH="203040" progId="Equation.3">
                  <p:embed/>
                </p:oleObj>
              </mc:Choice>
              <mc:Fallback>
                <p:oleObj name="Equation" r:id="rId10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003340"/>
                        <a:ext cx="677861" cy="33833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3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7" grpId="0"/>
      <p:bldP spid="18" grpId="0"/>
      <p:bldP spid="2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991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2" y="1433989"/>
            <a:ext cx="34956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211104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200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700" y="342860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150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700" y="227433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309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79835" y="1513146"/>
            <a:ext cx="1009650" cy="1876545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16683" y="1512043"/>
            <a:ext cx="2372802" cy="23234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43700" y="2971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123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40’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245899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200</a:t>
            </a:r>
            <a:endParaRPr lang="en-US" b="1" dirty="0">
              <a:solidFill>
                <a:srgbClr val="FF0066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42840"/>
              </p:ext>
            </p:extLst>
          </p:nvPr>
        </p:nvGraphicFramePr>
        <p:xfrm>
          <a:off x="1325563" y="5562600"/>
          <a:ext cx="58102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" name="Equation" r:id="rId5" imgW="2628720" imgH="241200" progId="Equation.3">
                  <p:embed/>
                </p:oleObj>
              </mc:Choice>
              <mc:Fallback>
                <p:oleObj name="Equation" r:id="rId5" imgW="2628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5563" y="5562600"/>
                        <a:ext cx="5810250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839684"/>
              </p:ext>
            </p:extLst>
          </p:nvPr>
        </p:nvGraphicFramePr>
        <p:xfrm>
          <a:off x="1655763" y="6275388"/>
          <a:ext cx="14620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" name="Equation" r:id="rId7" imgW="660240" imgH="177480" progId="Equation.3">
                  <p:embed/>
                </p:oleObj>
              </mc:Choice>
              <mc:Fallback>
                <p:oleObj name="Equation" r:id="rId7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6275388"/>
                        <a:ext cx="1462087" cy="392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12265" y="28493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sym typeface="Symbol"/>
              </a:rPr>
              <a:t></a:t>
            </a:r>
            <a:endParaRPr lang="en-US" sz="2400" b="1" dirty="0">
              <a:solidFill>
                <a:srgbClr val="FF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53286" y="1494933"/>
            <a:ext cx="3357218" cy="1719193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501" y="4028904"/>
            <a:ext cx="7486650" cy="1343025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388070"/>
              </p:ext>
            </p:extLst>
          </p:nvPr>
        </p:nvGraphicFramePr>
        <p:xfrm>
          <a:off x="5651274" y="2971635"/>
          <a:ext cx="742041" cy="30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" name="Equation" r:id="rId10" imgW="431640" imgH="177480" progId="Equation.3">
                  <p:embed/>
                </p:oleObj>
              </mc:Choice>
              <mc:Fallback>
                <p:oleObj name="Equation" r:id="rId10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274" y="2971635"/>
                        <a:ext cx="742041" cy="30496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9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991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1447800"/>
            <a:ext cx="34956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211104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200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700" y="342860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150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3343" y="212075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309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24774" y="1490561"/>
            <a:ext cx="1219200" cy="1828408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63343" y="1461571"/>
            <a:ext cx="2514600" cy="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43700" y="2971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123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40’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245899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200</a:t>
            </a:r>
            <a:endParaRPr lang="en-US" b="1" dirty="0">
              <a:solidFill>
                <a:srgbClr val="FF0066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478530"/>
              </p:ext>
            </p:extLst>
          </p:nvPr>
        </p:nvGraphicFramePr>
        <p:xfrm>
          <a:off x="1855788" y="5610225"/>
          <a:ext cx="37353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5" imgW="1688760" imgH="203040" progId="Equation.3">
                  <p:embed/>
                </p:oleObj>
              </mc:Choice>
              <mc:Fallback>
                <p:oleObj name="Equation" r:id="rId5" imgW="1688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5788" y="5610225"/>
                        <a:ext cx="3735387" cy="449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12265" y="28493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sym typeface="Symbol"/>
              </a:rPr>
              <a:t>3232’</a:t>
            </a:r>
            <a:endParaRPr lang="en-US" sz="2400" b="1" dirty="0">
              <a:solidFill>
                <a:srgbClr val="FF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953000" y="1533568"/>
            <a:ext cx="3399391" cy="167701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091" y="4099997"/>
            <a:ext cx="7734300" cy="1247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57473" y="2451299"/>
            <a:ext cx="108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6699"/>
                </a:solidFill>
                <a:latin typeface="Comic Sans MS" panose="030F0702030302020204" pitchFamily="66" charset="0"/>
                <a:sym typeface="Symbol"/>
              </a:rPr>
              <a:t>β</a:t>
            </a:r>
            <a:endParaRPr lang="en-US" sz="2400" b="1" dirty="0" smtClean="0">
              <a:solidFill>
                <a:srgbClr val="006699"/>
              </a:solidFill>
              <a:sym typeface="Symbo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0420" y="1355806"/>
            <a:ext cx="4417560" cy="2652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13093" y="2499802"/>
            <a:ext cx="8138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99"/>
                </a:solidFill>
                <a:sym typeface="Symbol"/>
              </a:rPr>
              <a:t>2345’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4541" y="2911510"/>
            <a:ext cx="9821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32°35’</a:t>
            </a: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" y="165915"/>
            <a:ext cx="6172200" cy="12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7162800" cy="13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24678"/>
              </p:ext>
            </p:extLst>
          </p:nvPr>
        </p:nvGraphicFramePr>
        <p:xfrm>
          <a:off x="78409" y="4914820"/>
          <a:ext cx="4576762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0" name="Equation" r:id="rId5" imgW="2070000" imgH="507960" progId="Equation.3">
                  <p:embed/>
                </p:oleObj>
              </mc:Choice>
              <mc:Fallback>
                <p:oleObj name="Equation" r:id="rId5" imgW="20700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409" y="4914820"/>
                        <a:ext cx="4576762" cy="1123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199" y="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METHOD 2: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76" y="946918"/>
            <a:ext cx="3952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2244082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123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40’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76613" y="1010359"/>
            <a:ext cx="3048000" cy="155384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rved Down Arrow 11"/>
          <p:cNvSpPr/>
          <p:nvPr/>
        </p:nvSpPr>
        <p:spPr>
          <a:xfrm>
            <a:off x="1367008" y="4424057"/>
            <a:ext cx="990600" cy="47625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1369581" y="4361169"/>
            <a:ext cx="2359819" cy="602026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1203132" y="5974554"/>
            <a:ext cx="9906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1367008" y="5870251"/>
            <a:ext cx="1537429" cy="5695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9" y="1629668"/>
            <a:ext cx="3752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993134"/>
              </p:ext>
            </p:extLst>
          </p:nvPr>
        </p:nvGraphicFramePr>
        <p:xfrm>
          <a:off x="5224176" y="4859057"/>
          <a:ext cx="31734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1" name="Equation" r:id="rId9" imgW="1434960" imgH="507960" progId="Equation.3">
                  <p:embed/>
                </p:oleObj>
              </mc:Choice>
              <mc:Fallback>
                <p:oleObj name="Equation" r:id="rId9" imgW="1434960" imgH="50796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4176" y="4859057"/>
                        <a:ext cx="3173413" cy="1123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6" grpId="0" animBg="1"/>
      <p:bldP spid="6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" y="165915"/>
            <a:ext cx="6172200" cy="12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5" y="3285751"/>
            <a:ext cx="7162800" cy="13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051215"/>
              </p:ext>
            </p:extLst>
          </p:nvPr>
        </p:nvGraphicFramePr>
        <p:xfrm>
          <a:off x="914400" y="5971757"/>
          <a:ext cx="41560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Equation" r:id="rId5" imgW="1879560" imgH="253800" progId="Equation.3">
                  <p:embed/>
                </p:oleObj>
              </mc:Choice>
              <mc:Fallback>
                <p:oleObj name="Equation" r:id="rId5" imgW="1879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971757"/>
                        <a:ext cx="4156075" cy="560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199" y="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METHOD 2: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76" y="946918"/>
            <a:ext cx="3952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2244082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123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40’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76613" y="1010359"/>
            <a:ext cx="3048000" cy="155384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9" y="1629668"/>
            <a:ext cx="3752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562600" y="2598513"/>
            <a:ext cx="3048000" cy="29129"/>
          </a:xfrm>
          <a:prstGeom prst="straightConnector1">
            <a:avLst/>
          </a:prstGeom>
          <a:ln w="57150">
            <a:solidFill>
              <a:srgbClr val="99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27112" y="26807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6633"/>
                </a:solidFill>
              </a:rPr>
              <a:t>260.87</a:t>
            </a:r>
            <a:endParaRPr lang="en-US" b="1" dirty="0">
              <a:solidFill>
                <a:srgbClr val="996633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569230" y="1111281"/>
            <a:ext cx="13197" cy="1456088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8600" y="154580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166.46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220264"/>
              </p:ext>
            </p:extLst>
          </p:nvPr>
        </p:nvGraphicFramePr>
        <p:xfrm>
          <a:off x="837549" y="4923992"/>
          <a:ext cx="60372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9" imgW="2730240" imgH="253800" progId="Equation.3">
                  <p:embed/>
                </p:oleObj>
              </mc:Choice>
              <mc:Fallback>
                <p:oleObj name="Equation" r:id="rId9" imgW="2730240" imgH="2538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49" y="4923992"/>
                        <a:ext cx="6037263" cy="560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4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" y="165915"/>
            <a:ext cx="6172200" cy="12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0006"/>
            <a:ext cx="7162800" cy="13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641996"/>
              </p:ext>
            </p:extLst>
          </p:nvPr>
        </p:nvGraphicFramePr>
        <p:xfrm>
          <a:off x="838200" y="4593829"/>
          <a:ext cx="35099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" name="Equation" r:id="rId5" imgW="1587240" imgH="253800" progId="Equation.3">
                  <p:embed/>
                </p:oleObj>
              </mc:Choice>
              <mc:Fallback>
                <p:oleObj name="Equation" r:id="rId5" imgW="1587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93829"/>
                        <a:ext cx="3509963" cy="560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199" y="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METHOD 2:</a:t>
            </a:r>
            <a:endParaRPr lang="en-US" sz="2400" b="1" dirty="0">
              <a:solidFill>
                <a:srgbClr val="FF006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89191"/>
              </p:ext>
            </p:extLst>
          </p:nvPr>
        </p:nvGraphicFramePr>
        <p:xfrm>
          <a:off x="522287" y="5638800"/>
          <a:ext cx="6880226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4" name="Equation" r:id="rId7" imgW="3111480" imgH="304560" progId="Equation.3">
                  <p:embed/>
                </p:oleObj>
              </mc:Choice>
              <mc:Fallback>
                <p:oleObj name="Equation" r:id="rId7" imgW="3111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5638800"/>
                        <a:ext cx="6880226" cy="673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899953"/>
            <a:ext cx="3962400" cy="2200053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78766"/>
              </p:ext>
            </p:extLst>
          </p:nvPr>
        </p:nvGraphicFramePr>
        <p:xfrm>
          <a:off x="6521034" y="1376810"/>
          <a:ext cx="666554" cy="333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" name="Equation" r:id="rId10" imgW="406080" imgH="203040" progId="Equation.3">
                  <p:embed/>
                </p:oleObj>
              </mc:Choice>
              <mc:Fallback>
                <p:oleObj name="Equation" r:id="rId10" imgW="4060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21034" y="1376810"/>
                        <a:ext cx="666554" cy="3332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9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031"/>
            <a:ext cx="6172200" cy="12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4" y="439232"/>
            <a:ext cx="2452909" cy="246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697502"/>
              </p:ext>
            </p:extLst>
          </p:nvPr>
        </p:nvGraphicFramePr>
        <p:xfrm>
          <a:off x="1219200" y="5017153"/>
          <a:ext cx="2611438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" name="Equation" r:id="rId5" imgW="1180800" imgH="431640" progId="Equation.3">
                  <p:embed/>
                </p:oleObj>
              </mc:Choice>
              <mc:Fallback>
                <p:oleObj name="Equation" r:id="rId5" imgW="1180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5017153"/>
                        <a:ext cx="2611438" cy="9540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2177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METHOD 2: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5" name="AutoShape 2" descr="data:image/jpeg;base64,/9j/4AAQSkZJRgABAQAAAQABAAD/2wCEAAkGBxQHEhEQEBMWFBQVFRIYFRYVFxsaHhwZFhgiGBsdHxwYISgrGBopHBsfLTIhJysyNC4uIyIzRDMsNygtLiwBCgoKDQ0OGxAQGzImHyU2NTQuMzcsLCwtNDIsLC40NDQ2NDcsLDcsNyw0LzA0NzA1LTQuNyw0NzQsMTg1LTIwOP/AABEIAKwAqwMBEQACEQEDEQH/xAAbAAEAAwEBAQEAAAAAAAAAAAAABAUGAwIHAf/EADcQAAEDAgMFAwwCAwEBAAAAAAEAAgMEEQUSIQYxQVFxE0JhBxYiMkRTgZGjwcLiFFIjgrFyYv/EABoBAQADAQEBAAAAAAAAAAAAAAADBAUCAQb/xAAwEQEAAQICBQsFAQEAAAAAAAAAAQIDBBESITFB4QUTMkJRYZGhscHRFBVSgfAicf/aAAwDAQACEQMRAD8A+4oCAgICAgICAgICAgICAgICAgICAgICAgg4vjEGCs7SpkbGzm6/24eK6iiqYmYjVG0R8C2lpdoe0/iTsm7PLnyX0zXy3uOOU/JciPjG2dDgkhhqamOKQAEtde9juO5BbOro2xfyC4dkGdpn4ZMubN0tqgpcN25w/FZWQQVcckjyQ1jb3Nhc8OQKCxxzHafAGNkq5Wwsc7K1zr2LrE208AUDBMcp8fY6WklbKxriwubewcADbXwI+aCtxHbrD8MkfBPVxxyMNnNde4Nr8uRQXb66OOI1BcBEGGQv4ZA3Nm6W1QVWDbY0OOSdjS1Mcsli7K297Ded3ig747tLS7Pdn/LnZD2mbJnvrltmtYcMw+aDrgmOU+PsdLSStlY1xYXNvYOABI18HD5oK3Edu8PwyR8M9XGyRhs5rr3B38kF1LXRwxGoc8CJsZkLzuDA3MXdLaoKbDNuMPxaVkFPVxySPvlY29zYFx4cgUFhjeO0+ANbJVytia52VpdfV1r208AUHbCcUixmJs9PIJI3Zsr27jlOU7/EFBMQEBAQcayqbRMdJIcrRvP2HM+C7t26rlUU0xrJnJ832hxN+LObK5pbH6YiHS2bXid1/lwK+kwmHosRNETnVqz9kNU5tJg+NS0MjaSsFibBj997mwue8DwPzWbiMLbuUTesbN8f3p4O4qmNUtUsp2ICAgICAgICAgICDzI3OCLkXBFxodeR4FHtM5Tm+X7W0IwYOip6yulqAx0hb2+jI2DM577NFhYaC+unxzb1OhqpqmZ/6+z5Mvzipiu9Zt0288s9DXMzqiI1tDsBjM2JGaOZ+YRQ0DmkjW8sRc4k8bkK9ZmZt0zPY+Y5Sopoxd2mmMoiqcmxUikICAg5VNO2qaWSNDmneCLhdUV1UTpUzlIx/lCYGfxgAALTaAf+OS2eSZmdOZ7vdHcbJ0TXkOIBIvYkai++3JYsVTEZRKR7XgICAgICAgICAgICDO7R486ne2jowJKuQaDuxt/u/kBy6fGC7dmJ0KOl6NbAYCmumcRiJytR41T2Q6YRsxHQwyxyEyyTtcKiV3rPzCx17rdTYcF7RYpppmJ1zO1xiuU7t29TXR/mmjoRujL1ntTsIpoKAGngLM0TYmvAILwA30M9td17X+CkppimIiFG/eqvXKrle2ZzlYLpEICAgIMX5RfZ+k34La5I6/690dxtFipBAQEBAQEBAQEBAQZ3aPHnQPFHRgSVcg0Hdjb/AHfyA4Dp4AwXbsxOhR0vRrYDAUV0ziMROVqPGqeyErZzAW4KxxLjJNIc00zvWe77NHALq1aiiO/fKDH4+vFVRqyop1U0xsiPntlcKVQUGD0ElPX4lM9lo5RR9m649Ls43B2gNxYnigv0BAQEBBi/KL7P0m/BbXJHX/XujuNosVIICAgICAgICAgIM5tHjzoHijowJKuQaDuxN/u/kOQ6eAMF27MToUdL0a2AwFFdM4jEzlajxqnsj+4S9nMBbgjHamSaQ5ppnes932aOAXVq1FEd++UGPx9eKqjVlRGqmmNkR89srhSqAgrqLF21lRVUwa4Op+xzONrHtWlwt0txQWKAgICAgxflF9n6Tfgtrkjr/r3R3G0WKkEBAQEBAQEBAQZzaPHnwvFHRgSVbxp/WJp77zw8B001AMF27MToUdL0a2AwFFVM4nEzlajxqnsj+4TNnMBZgjHamSaQ5ppnes932aOAXVq1FEd++UGPx9eKqjVlRGqmmNkR89srdSqAgIKyhwgUdTV1Wck1HYXbb1eyaW7+N7oLNAQEBAQYvyi+z9JvwW1yR1/17o7jaLFSCAgICAgICAgzm0ePPheKOjAkq3j/AFiae+88PAdNNQDXu3ZidCjpejWwGAoqonE4mcrUeNU9kf3CZs5gLMEY7UySyHNNK71nu+zRwC7tWoojv3ygx+PrxVUasqY1U0xsiPntlbqVQEBAQUOEYjJU12IwPdeOEUnZiw07SMudqNTcjigvkBAQEBBi/KL7P0m/BbXJHX/XujuNosVIICAgICAgIM5tHjz4nijogJKt4/1iae+88PAdNNQDXu3ZidCjpejWwGAoqonE4mcrUeNU9kfPHKZs5gLMEY7UySyHNNK71nu+zRwH3uu7VqLcd++UGPx9eKrjVlTGqmmNkR/b1upVAQEBAQR4aaOKSSRjWiR+TtHADM7KLNzHjYbroJCAgIPEsohsXG1yBuO87r8viuqaZq2D8jmbKXBpuWmx0O+17X4pNMxETO8Y/wAovs/Sb8Fsckdf9e6O42ixUggICAgICDN7R48+J4oqIZ6t4/1iae+87h4DppqAa927MToUdL0a+AwFFVH1OJnK1HjVPZHzxym7OYCzA2GxMkrzmmldq57vE8AOA+9yu7VqLcd++VfH4+vF1xqypjVTTGyI/t63UqgICAgICDOYJSPhxDFJHMcGSCiyOIsHZI3B1jxsSg0aAgII2IMMrCxrbl3o67gDxOovbwUlqYiqKpnY8l4wyE0zezI9U2DtPSG+5tx5rq9VFdWlG/d2EMv5RfZ+k34LU5I6/wCvdxcbRYqQQEBAQEGb2jx58bxRUQz1bxv7sTT33k6dBrw01ANe7dnPQo6Xo18BgKJo+pxM5Wo8ap7I+fPbMTdncBZgbCAS+V5zSyu1c93ieA5D7kld2rUW4798q2Px9eLrjOMqY1U0xsiP7et1KoiAgICAgIINJirKueopm5s8HZZ7jT/K0ubY8dBqgnICAgICDF+UX2fpN+C2uSOv+vdHcbRYqQQEBAQZvaPHnseKKiGereN/dhae+8nToNemoBr3bs56FHS9GvgMBRNH1OKnK1HjVPZHz57Zibs7gLMDYQCXyvOaWV2rnu5knhyH3JK7tWotx375Vsfj68XXEzqpjo0xsiP7et1KoqfCa6WtmqQ7II4ZXRiwOY+gxw1vwzHhrcbraxUVVVVT2RwX8TYs2rVuYz0qoz7ttUdndG/1XClUBAQEBAQUuF4U+krK+pcW5JxS5ACb/wCJha7MLaanSxPwQXSAgICAgxflF9n6Tfgtrkjr/r3R3G0WKkEBAQZraPHnseKKhGeqeLk92Fp0zvJ48hr01ANe7dnPQo6Xo18BgLc0fU4qcrUeNU9kfPGYnbO4CzA2ENJfI85pZXaue7mSeHIfckru1ai3HfvlWx+PuYuuJnVTHRpjZELdSqIgjUdC2jMrm3vLIZHXPeLQ3TkLNC5ppinPLemu36rsUxV1Yyj/AJnM+6SukIgICAgIKnDsXNZV1tMWgCnFPZ19XdqwuNxwtZBbICAgICDF+UX2fpN+C2uSOv8Ar3R3G0WKkEBBmto8ee14oqEZ6p4uT3YWnTO8njyGvTUA17t2c9CjpejXwGAtzR9VipytR41T2R88Zids5gLMCYQ0l8jzmlldq57uZJ4ch14kld2rUW4798q2Px9zF1xM6qY6NMbIhbqVREBAQEBAQEBAQRafD46eWadjbSTdn2jrn0uzGVuhNhYHgglICAgICDF+UX2fpN+C2uSOv+vdHcbRYqQQZraPHXteKKhGeqeLk92Fp77zz5Cx6bga927OehR0vRr4DAW5o+qxU5Wo8ap7I+eMxP2dwFmBMIaS+R5zSyu1c93Mk8OQ68SSe7VqLcd++VbH4+5i64mdVMaqaY2RC2UqiICAgICAgICAgIM/g1NJFX4lI9rhG8UfZk7jljcHZehtdBoEBAQEBBi/KL7P0m/BbXJHX/XujuNosVIzW0WOyB4oaEB9U8XLj6sLT33nXXkLH/gNe7dnPQo6Xo18Bgbeh9VitVqPGqeyPnjMT9ncBjwJha0l8jzmlldq57uZJ4b7Dhc8yV3atRbjv3yrY7H3MXXnOqmOjTGyIWylURAQEBAQEBAQEBAQV9HizKueppmhwfT9jnJAyntWlzctjc6DW4HxQWCAgICAgxflF9n6Tfgtrkjr/r3R3E/aLHZBIKGhAfVPFy4+rC3+7zrryFj/AMB+du3Zz0KOl6NvAYG3ofVYrVajdvqnsj54zE/Z3Ao8CjLWkvkec0srtXSO5knhqbDhc8yV3atRbjVt3yrY7H3MXXnVqpjVTTGyI7lspVEQEBAQEBAQEBAQEEaur48PDTK7KHODQTzP/B4qW1ZruzMURnk8mYhHocJbSVFTVNcS6oEGYG1h2TS0WtzBUT1YoCAgICDCeVEyAU3ZDf2wLzubfLa/jobdCr2EqxGhXTh4/wBTlrnLKNuvv8P+9k3MFRhJr08VV/mnXlETnV3d3frj1mIez2PRYEwtZCXSPOaWV0npPdzccvMnThfjcqa1yHzcZRXr3zlxcY7lK5i686oypjVTTGyI7lr59j3P1P1Uv2ifz8uKlzh59j3P1P1T7RP5+XE5w8+x7n6n6p9on8/Lic4efY9z9T9U+0T+flxOcPPse5+p+qfaJ/Py4nOHn2Pc/U/VPtE/n5cTnDz7Hufqfqn2ifz8uJzh59j3P1P1T7RP5+XE5w8+x7n6n6p9on8/Lic4efY9z9T9U+0T+flxOcPPse5+p+qfaJ/Py4nOHn2Pc/U/VPtE/n5cTnDz7Hufqfqn2ifz8uJziHiu1MWKRmOSDxB7QXaeY9FTWOT7lmvSpr8uLya4l12LxpzZG07yXNcLR7vRygu+RHjpYLjlHCU6M3adU7yirc3Kw0ogICAgb0H5ZAsgWQLIFkCyBZAsgWQLIFkCyBZAsgh4tVOoonPZGZHCwDQOJ0ufBTWLcXK4pqnKHkzlCq2Vwd9LnnqB/meTvNyB48iTfjut4q3jsTTXlbt9GHNMb5aJZzsQEBAQEBAQEBAQEHGrY6RhyGzhq3W2o1APgeK7tzEVf62EoWE1Jr3SS3IaMjA3/wCmi79Od3W+Cnv24t0xRv2/Hy5ic1mqroQEBAQEBAQEBAQEBAQEBAQEBAQc6hrntIY7K47nEXt8OK6ommJzqjOB4oqUUbAwa6kkniXG5PxJXVy5NdWlLyIyd1G9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HEhEQEBMWFBQVFRIYFRYVFxsaHhwZFhgiGBsdHxwYISgrGBopHBsfLTIhJysyNC4uIyIzRDMsNygtLiwBCgoKDQ0OGxAQGzImHyU2NTQuMzcsLCwtNDIsLC40NDQ2NDcsLDcsNyw0LzA0NzA1LTQuNyw0NzQsMTg1LTIwOP/AABEIAKwAqwMBEQACEQEDEQH/xAAbAAEAAwEBAQEAAAAAAAAAAAAABAUGAwIHAf/EADcQAAEDAgMFAwwCAwEBAAAAAAEAAgMEEQUSIQYxQVFxE0JhBxYiMkRTgZGjwcLiFFIjgrFyYv/EABoBAQADAQEBAAAAAAAAAAAAAAADBAUCAQb/xAAwEQEAAQICBQsFAQEAAAAAAAAAAQIDBBESITFB4QUTMkJRYZGhscHRFBVSgfAicf/aAAwDAQACEQMRAD8A+4oCAgICAgICAgICAgICAgICAgICAgICAgg4vjEGCs7SpkbGzm6/24eK6iiqYmYjVG0R8C2lpdoe0/iTsm7PLnyX0zXy3uOOU/JciPjG2dDgkhhqamOKQAEtde9juO5BbOro2xfyC4dkGdpn4ZMubN0tqgpcN25w/FZWQQVcckjyQ1jb3Nhc8OQKCxxzHafAGNkq5Wwsc7K1zr2LrE208AUDBMcp8fY6WklbKxriwubewcADbXwI+aCtxHbrD8MkfBPVxxyMNnNde4Nr8uRQXb66OOI1BcBEGGQv4ZA3Nm6W1QVWDbY0OOSdjS1Mcsli7K297Ded3ig747tLS7Pdn/LnZD2mbJnvrltmtYcMw+aDrgmOU+PsdLSStlY1xYXNvYOABI18HD5oK3Edu8PwyR8M9XGyRhs5rr3B38kF1LXRwxGoc8CJsZkLzuDA3MXdLaoKbDNuMPxaVkFPVxySPvlY29zYFx4cgUFhjeO0+ANbJVytia52VpdfV1r208AUHbCcUixmJs9PIJI3Zsr27jlOU7/EFBMQEBAQcayqbRMdJIcrRvP2HM+C7t26rlUU0xrJnJ832hxN+LObK5pbH6YiHS2bXid1/lwK+kwmHosRNETnVqz9kNU5tJg+NS0MjaSsFibBj997mwue8DwPzWbiMLbuUTesbN8f3p4O4qmNUtUsp2ICAgICAgICAgICDzI3OCLkXBFxodeR4FHtM5Tm+X7W0IwYOip6yulqAx0hb2+jI2DM577NFhYaC+unxzb1OhqpqmZ/6+z5Mvzipiu9Zt0288s9DXMzqiI1tDsBjM2JGaOZ+YRQ0DmkjW8sRc4k8bkK9ZmZt0zPY+Y5Sopoxd2mmMoiqcmxUikICAg5VNO2qaWSNDmneCLhdUV1UTpUzlIx/lCYGfxgAALTaAf+OS2eSZmdOZ7vdHcbJ0TXkOIBIvYkai++3JYsVTEZRKR7XgICAgICAgICAgICDO7R486ne2jowJKuQaDuxt/u/kBy6fGC7dmJ0KOl6NbAYCmumcRiJytR41T2Q6YRsxHQwyxyEyyTtcKiV3rPzCx17rdTYcF7RYpppmJ1zO1xiuU7t29TXR/mmjoRujL1ntTsIpoKAGngLM0TYmvAILwA30M9td17X+CkppimIiFG/eqvXKrle2ZzlYLpEICAgIMX5RfZ+k34La5I6/690dxtFipBAQEBAQEBAQEBAQZ3aPHnQPFHRgSVcg0Hdjb/AHfyA4Dp4AwXbsxOhR0vRrYDAUV0ziMROVqPGqeyErZzAW4KxxLjJNIc00zvWe77NHALq1aiiO/fKDH4+vFVRqyop1U0xsiPntlcKVQUGD0ElPX4lM9lo5RR9m649Ls43B2gNxYnigv0BAQEBBi/KL7P0m/BbXJHX/XujuNosVIICAgICAgICAgIM5tHjzoHijowJKuQaDuxN/u/kOQ6eAMF27MToUdL0a2AwFFdM4jEzlajxqnsj+4S9nMBbgjHamSaQ5ppnes932aOAXVq1FEd++UGPx9eKqjVlRGqmmNkR89srhSqAgrqLF21lRVUwa4Op+xzONrHtWlwt0txQWKAgICAgxflF9n6Tfgtrkjr/r3R3G0WKkEBAQEBAQEBAQZzaPHnwvFHRgSVbxp/WJp77zw8B001AMF27MToUdL0a2AwFFVM4nEzlajxqnsj+4TNnMBZgjHamSaQ5ppnes932aOAXVq1FEd++UGPx9eKqjVlRGqmmNkR89srdSqAgIKyhwgUdTV1Wck1HYXbb1eyaW7+N7oLNAQEBAQYvyi+z9JvwW1yR1/17o7jaLFSCAgICAgICAgzm0ePPheKOjAkq3j/AFiae+88PAdNNQDXu3ZidCjpejWwGAoqonE4mcrUeNU9kf3CZs5gLMEY7UySyHNNK71nu+zRwC7tWoojv3ygx+PrxVUasqY1U0xsiPntlbqVQEBAQUOEYjJU12IwPdeOEUnZiw07SMudqNTcjigvkBAQEBBi/KL7P0m/BbXJHX/XujuNosVIICAgICAgIM5tHjz4nijogJKt4/1iae+88PAdNNQDXu3ZidCjpejWwGAoqonE4mcrUeNU9kfPHKZs5gLMEY7UySyHNNK71nu+zRwH3uu7VqLcd++UGPx9eKrjVlTGqmmNkR/b1upVAQEBAQR4aaOKSSRjWiR+TtHADM7KLNzHjYbroJCAgIPEsohsXG1yBuO87r8viuqaZq2D8jmbKXBpuWmx0O+17X4pNMxETO8Y/wAovs/Sb8Fsckdf9e6O42ixUggICAgICDN7R48+J4oqIZ6t4/1iae+87h4DppqAa927MToUdL0a+AwFFVH1OJnK1HjVPZHzxym7OYCzA2GxMkrzmmldq57vE8AOA+9yu7VqLcd++VfH4+vF1xqypjVTTGyI/t63UqgICAgICDOYJSPhxDFJHMcGSCiyOIsHZI3B1jxsSg0aAgII2IMMrCxrbl3o67gDxOovbwUlqYiqKpnY8l4wyE0zezI9U2DtPSG+5tx5rq9VFdWlG/d2EMv5RfZ+k34LU5I6/wCvdxcbRYqQQEBAQEGb2jx58bxRUQz1bxv7sTT33k6dBrw01ANe7dnPQo6Xo18BgKJo+pxM5Wo8ap7I+fPbMTdncBZgbCAS+V5zSyu1c93ieA5D7kld2rUW4798q2Px9eLrjOMqY1U0xsiP7et1KoiAgICAgIINJirKueopm5s8HZZ7jT/K0ubY8dBqgnICAgICDF+UX2fpN+C2uSOv+vdHcbRYqQQEBAQZvaPHnseKKiGereN/dhae+8nToNemoBr3bs56FHS9GvgMBRNH1OKnK1HjVPZHz57Zibs7gLMDYQCXyvOaWV2rnu5knhyH3JK7tWotx375Vsfj68XXEzqpjo0xsiP7et1KoqfCa6WtmqQ7II4ZXRiwOY+gxw1vwzHhrcbraxUVVVVT2RwX8TYs2rVuYz0qoz7ttUdndG/1XClUBAQEBAQUuF4U+krK+pcW5JxS5ACb/wCJha7MLaanSxPwQXSAgICAgxflF9n6Tfgtrkjr/r3R3G0WKkEBAQZraPHnseKKhGeqeLk92Fp0zvJ48hr01ANe7dnPQo6Xo18BgLc0fU4qcrUeNU9kfPGYnbO4CzA2ENJfI85pZXaue7mSeHIfckru1ai3HfvlWx+PuYuuJnVTHRpjZELdSqIgjUdC2jMrm3vLIZHXPeLQ3TkLNC5ppinPLemu36rsUxV1Yyj/AJnM+6SukIgICAgIKnDsXNZV1tMWgCnFPZ19XdqwuNxwtZBbICAgICDF+UX2fpN+C2uSOv8Ar3R3G0WKkEBBmto8ee14oqEZ6p4uT3YWnTO8njyGvTUA17t2c9CjpejXwGAtzR9VipytR41T2R88Zids5gLMCYQ0l8jzmlldq57uZJ4ch14kld2rUW4798q2Px9zF1xM6qY6NMbIhbqVREBAQEBAQEBAQRafD46eWadjbSTdn2jrn0uzGVuhNhYHgglICAgICDF+UX2fpN+C2uSOv+vdHcbRYqQQZraPHXteKKhGeqeLk92Fp77zz5Cx6bga927OehR0vRr4DAW5o+qxU5Wo8ap7I+eMxP2dwFmBMIaS+R5zSyu1c93Mk8OQ68SSe7VqLcd++VbH4+5i64mdVMaqaY2RC2UqiICAgICAgICAgIM/g1NJFX4lI9rhG8UfZk7jljcHZehtdBoEBAQEBBi/KL7P0m/BbXJHX/XujuNosVIzW0WOyB4oaEB9U8XLj6sLT33nXXkLH/gNe7dnPQo6Xo18Bgbeh9VitVqPGqeyPnjMT9ncBjwJha0l8jzmlldq57uZJ4b7Dhc8yV3atRbjv3yrY7H3MXXnOqmOjTGyIWylURAQEBAQEBAQEBAQV9HizKueppmhwfT9jnJAyntWlzctjc6DW4HxQWCAgICAgxflF9n6Tfgtrkjr/r3R3E/aLHZBIKGhAfVPFy4+rC3+7zrryFj/AMB+du3Zz0KOl6NvAYG3ofVYrVajdvqnsj54zE/Z3Ao8CjLWkvkec0srtXSO5knhqbDhc8yV3atRbjVt3yrY7H3MXXnVqpjVTTGyI7lspVEQEBAQEBAQEBAQEEaur48PDTK7KHODQTzP/B4qW1ZruzMURnk8mYhHocJbSVFTVNcS6oEGYG1h2TS0WtzBUT1YoCAgICDCeVEyAU3ZDf2wLzubfLa/jobdCr2EqxGhXTh4/wBTlrnLKNuvv8P+9k3MFRhJr08VV/mnXlETnV3d3frj1mIez2PRYEwtZCXSPOaWV0npPdzccvMnThfjcqa1yHzcZRXr3zlxcY7lK5i686oypjVTTGyI7lr59j3P1P1Uv2ifz8uKlzh59j3P1P1T7RP5+XE5w8+x7n6n6p9on8/Lic4efY9z9T9U+0T+flxOcPPse5+p+qfaJ/Py4nOHn2Pc/U/VPtE/n5cTnDz7Hufqfqn2ifz8uJzh59j3P1P1T7RP5+XE5w8+x7n6n6p9on8/Lic4efY9z9T9U+0T+flxOcPPse5+p+qfaJ/Py4nOHn2Pc/U/VPtE/n5cTnDz7Hufqfqn2ifz8uJziHiu1MWKRmOSDxB7QXaeY9FTWOT7lmvSpr8uLya4l12LxpzZG07yXNcLR7vRygu+RHjpYLjlHCU6M3adU7yirc3Kw0ogICAgb0H5ZAsgWQLIFkCyBZAsgWQLIFkCyBZAsgh4tVOoonPZGZHCwDQOJ0ufBTWLcXK4pqnKHkzlCq2Vwd9LnnqB/meTvNyB48iTfjut4q3jsTTXlbt9GHNMb5aJZzsQEBAQEBAQEBAQEHGrY6RhyGzhq3W2o1APgeK7tzEVf62EoWE1Jr3SS3IaMjA3/wCmi79Od3W+Cnv24t0xRv2/Hy5ic1mqroQEBAQEBAQEBAQEBAQEBAQEBAQc6hrntIY7K47nEXt8OK6ommJzqjOB4oqUUbAwa6kkniXG5PxJXVy5NdWlLyIyd1G9EBAQEBAQEBAQEBAQEBAQEBAQEBAQEBAQEBAQEBAQEB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94914" y="1842707"/>
            <a:ext cx="849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166.46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488193"/>
            <a:ext cx="228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29500" y="1658041"/>
            <a:ext cx="228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1880"/>
              </p:ext>
            </p:extLst>
          </p:nvPr>
        </p:nvGraphicFramePr>
        <p:xfrm>
          <a:off x="612775" y="1842707"/>
          <a:ext cx="35099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6" name="Equation" r:id="rId7" imgW="1587240" imgH="253800" progId="Equation.3">
                  <p:embed/>
                </p:oleObj>
              </mc:Choice>
              <mc:Fallback>
                <p:oleObj name="Equation" r:id="rId7" imgW="158724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842707"/>
                        <a:ext cx="3509963" cy="560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07665" y="19688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99"/>
                </a:solidFill>
                <a:sym typeface="Symbol"/>
              </a:rPr>
              <a:t>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3443" y="2543263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04957" y="2543263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260.87</a:t>
            </a:r>
            <a:endParaRPr lang="en-US" b="1" dirty="0">
              <a:solidFill>
                <a:srgbClr val="FF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30497"/>
              </p:ext>
            </p:extLst>
          </p:nvPr>
        </p:nvGraphicFramePr>
        <p:xfrm>
          <a:off x="1524000" y="6196665"/>
          <a:ext cx="13477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" name="Equation" r:id="rId9" imgW="609480" imgH="177480" progId="Equation.3">
                  <p:embed/>
                </p:oleObj>
              </mc:Choice>
              <mc:Fallback>
                <p:oleObj name="Equation" r:id="rId9" imgW="60948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196665"/>
                        <a:ext cx="1347787" cy="393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596743" y="149121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sym typeface="Symbol"/>
              </a:rPr>
              <a:t>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239109"/>
              </p:ext>
            </p:extLst>
          </p:nvPr>
        </p:nvGraphicFramePr>
        <p:xfrm>
          <a:off x="4469265" y="5971240"/>
          <a:ext cx="3733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8" name="Equation" r:id="rId11" imgW="1688760" imgH="203040" progId="Equation.3">
                  <p:embed/>
                </p:oleObj>
              </mc:Choice>
              <mc:Fallback>
                <p:oleObj name="Equation" r:id="rId11" imgW="16887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265" y="5971240"/>
                        <a:ext cx="3733800" cy="450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763" y="3202982"/>
            <a:ext cx="7486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031"/>
            <a:ext cx="6172200" cy="12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4" y="439232"/>
            <a:ext cx="2452909" cy="246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2177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METHOD 2: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5" name="AutoShape 2" descr="data:image/jpeg;base64,/9j/4AAQSkZJRgABAQAAAQABAAD/2wCEAAkGBxQHEhEQEBMWFBQVFRIYFRYVFxsaHhwZFhgiGBsdHxwYISgrGBopHBsfLTIhJysyNC4uIyIzRDMsNygtLiwBCgoKDQ0OGxAQGzImHyU2NTQuMzcsLCwtNDIsLC40NDQ2NDcsLDcsNyw0LzA0NzA1LTQuNyw0NzQsMTg1LTIwOP/AABEIAKwAqwMBEQACEQEDEQH/xAAbAAEAAwEBAQEAAAAAAAAAAAAABAUGAwIHAf/EADcQAAEDAgMFAwwCAwEBAAAAAAEAAgMEEQUSIQYxQVFxE0JhBxYiMkRTgZGjwcLiFFIjgrFyYv/EABoBAQADAQEBAAAAAAAAAAAAAAADBAUCAQb/xAAwEQEAAQICBQsFAQEAAAAAAAAAAQIDBBESITFB4QUTMkJRYZGhscHRFBVSgfAicf/aAAwDAQACEQMRAD8A+4oCAgICAgICAgICAgICAgICAgICAgICAgg4vjEGCs7SpkbGzm6/24eK6iiqYmYjVG0R8C2lpdoe0/iTsm7PLnyX0zXy3uOOU/JciPjG2dDgkhhqamOKQAEtde9juO5BbOro2xfyC4dkGdpn4ZMubN0tqgpcN25w/FZWQQVcckjyQ1jb3Nhc8OQKCxxzHafAGNkq5Wwsc7K1zr2LrE208AUDBMcp8fY6WklbKxriwubewcADbXwI+aCtxHbrD8MkfBPVxxyMNnNde4Nr8uRQXb66OOI1BcBEGGQv4ZA3Nm6W1QVWDbY0OOSdjS1Mcsli7K297Ded3ig747tLS7Pdn/LnZD2mbJnvrltmtYcMw+aDrgmOU+PsdLSStlY1xYXNvYOABI18HD5oK3Edu8PwyR8M9XGyRhs5rr3B38kF1LXRwxGoc8CJsZkLzuDA3MXdLaoKbDNuMPxaVkFPVxySPvlY29zYFx4cgUFhjeO0+ANbJVytia52VpdfV1r208AUHbCcUixmJs9PIJI3Zsr27jlOU7/EFBMQEBAQcayqbRMdJIcrRvP2HM+C7t26rlUU0xrJnJ832hxN+LObK5pbH6YiHS2bXid1/lwK+kwmHosRNETnVqz9kNU5tJg+NS0MjaSsFibBj997mwue8DwPzWbiMLbuUTesbN8f3p4O4qmNUtUsp2ICAgICAgICAgICDzI3OCLkXBFxodeR4FHtM5Tm+X7W0IwYOip6yulqAx0hb2+jI2DM577NFhYaC+unxzb1OhqpqmZ/6+z5Mvzipiu9Zt0288s9DXMzqiI1tDsBjM2JGaOZ+YRQ0DmkjW8sRc4k8bkK9ZmZt0zPY+Y5Sopoxd2mmMoiqcmxUikICAg5VNO2qaWSNDmneCLhdUV1UTpUzlIx/lCYGfxgAALTaAf+OS2eSZmdOZ7vdHcbJ0TXkOIBIvYkai++3JYsVTEZRKR7XgICAgICAgICAgICDO7R486ne2jowJKuQaDuxt/u/kBy6fGC7dmJ0KOl6NbAYCmumcRiJytR41T2Q6YRsxHQwyxyEyyTtcKiV3rPzCx17rdTYcF7RYpppmJ1zO1xiuU7t29TXR/mmjoRujL1ntTsIpoKAGngLM0TYmvAILwA30M9td17X+CkppimIiFG/eqvXKrle2ZzlYLpEICAgIMX5RfZ+k34La5I6/690dxtFipBAQEBAQEBAQEBAQZ3aPHnQPFHRgSVcg0Hdjb/AHfyA4Dp4AwXbsxOhR0vRrYDAUV0ziMROVqPGqeyErZzAW4KxxLjJNIc00zvWe77NHALq1aiiO/fKDH4+vFVRqyop1U0xsiPntlcKVQUGD0ElPX4lM9lo5RR9m649Ls43B2gNxYnigv0BAQEBBi/KL7P0m/BbXJHX/XujuNosVIICAgICAgICAgIM5tHjzoHijowJKuQaDuxN/u/kOQ6eAMF27MToUdL0a2AwFFdM4jEzlajxqnsj+4S9nMBbgjHamSaQ5ppnes932aOAXVq1FEd++UGPx9eKqjVlRGqmmNkR89srhSqAgrqLF21lRVUwa4Op+xzONrHtWlwt0txQWKAgICAgxflF9n6Tfgtrkjr/r3R3G0WKkEBAQEBAQEBAQZzaPHnwvFHRgSVbxp/WJp77zw8B001AMF27MToUdL0a2AwFFVM4nEzlajxqnsj+4TNnMBZgjHamSaQ5ppnes932aOAXVq1FEd++UGPx9eKqjVlRGqmmNkR89srdSqAgIKyhwgUdTV1Wck1HYXbb1eyaW7+N7oLNAQEBAQYvyi+z9JvwW1yR1/17o7jaLFSCAgICAgICAgzm0ePPheKOjAkq3j/AFiae+88PAdNNQDXu3ZidCjpejWwGAoqonE4mcrUeNU9kf3CZs5gLMEY7UySyHNNK71nu+zRwC7tWoojv3ygx+PrxVUasqY1U0xsiPntlbqVQEBAQUOEYjJU12IwPdeOEUnZiw07SMudqNTcjigvkBAQEBBi/KL7P0m/BbXJHX/XujuNosVIICAgICAgIM5tHjz4nijogJKt4/1iae+88PAdNNQDXu3ZidCjpejWwGAoqonE4mcrUeNU9kfPHKZs5gLMEY7UySyHNNK71nu+zRwH3uu7VqLcd++UGPx9eKrjVlTGqmmNkR/b1upVAQEBAQR4aaOKSSRjWiR+TtHADM7KLNzHjYbroJCAgIPEsohsXG1yBuO87r8viuqaZq2D8jmbKXBpuWmx0O+17X4pNMxETO8Y/wAovs/Sb8Fsckdf9e6O42ixUggICAgICDN7R48+J4oqIZ6t4/1iae+87h4DppqAa927MToUdL0a+AwFFVH1OJnK1HjVPZHzxym7OYCzA2GxMkrzmmldq57vE8AOA+9yu7VqLcd++VfH4+vF1xqypjVTTGyI/t63UqgICAgICDOYJSPhxDFJHMcGSCiyOIsHZI3B1jxsSg0aAgII2IMMrCxrbl3o67gDxOovbwUlqYiqKpnY8l4wyE0zezI9U2DtPSG+5tx5rq9VFdWlG/d2EMv5RfZ+k34LU5I6/wCvdxcbRYqQQEBAQEGb2jx58bxRUQz1bxv7sTT33k6dBrw01ANe7dnPQo6Xo18BgKJo+pxM5Wo8ap7I+fPbMTdncBZgbCAS+V5zSyu1c93ieA5D7kld2rUW4798q2Px9eLrjOMqY1U0xsiP7et1KoiAgICAgIINJirKueopm5s8HZZ7jT/K0ubY8dBqgnICAgICDF+UX2fpN+C2uSOv+vdHcbRYqQQEBAQZvaPHnseKKiGereN/dhae+8nToNemoBr3bs56FHS9GvgMBRNH1OKnK1HjVPZHz57Zibs7gLMDYQCXyvOaWV2rnu5knhyH3JK7tWotx375Vsfj68XXEzqpjo0xsiP7et1KoqfCa6WtmqQ7II4ZXRiwOY+gxw1vwzHhrcbraxUVVVVT2RwX8TYs2rVuYz0qoz7ttUdndG/1XClUBAQEBAQUuF4U+krK+pcW5JxS5ACb/wCJha7MLaanSxPwQXSAgICAgxflF9n6Tfgtrkjr/r3R3G0WKkEBAQZraPHnseKKhGeqeLk92Fp0zvJ48hr01ANe7dnPQo6Xo18BgLc0fU4qcrUeNU9kfPGYnbO4CzA2ENJfI85pZXaue7mSeHIfckru1ai3HfvlWx+PuYuuJnVTHRpjZELdSqIgjUdC2jMrm3vLIZHXPeLQ3TkLNC5ppinPLemu36rsUxV1Yyj/AJnM+6SukIgICAgIKnDsXNZV1tMWgCnFPZ19XdqwuNxwtZBbICAgICDF+UX2fpN+C2uSOv8Ar3R3G0WKkEBBmto8ee14oqEZ6p4uT3YWnTO8njyGvTUA17t2c9CjpejXwGAtzR9VipytR41T2R88Zids5gLMCYQ0l8jzmlldq57uZJ4ch14kld2rUW4798q2Px9zF1xM6qY6NMbIhbqVREBAQEBAQEBAQRafD46eWadjbSTdn2jrn0uzGVuhNhYHgglICAgICDF+UX2fpN+C2uSOv+vdHcbRYqQQZraPHXteKKhGeqeLk92Fp77zz5Cx6bga927OehR0vRr4DAW5o+qxU5Wo8ap7I+eMxP2dwFmBMIaS+R5zSyu1c93Mk8OQ68SSe7VqLcd++VbH4+5i64mdVMaqaY2RC2UqiICAgICAgICAgIM/g1NJFX4lI9rhG8UfZk7jljcHZehtdBoEBAQEBBi/KL7P0m/BbXJHX/XujuNosVIzW0WOyB4oaEB9U8XLj6sLT33nXXkLH/gNe7dnPQo6Xo18Bgbeh9VitVqPGqeyPnjMT9ncBjwJha0l8jzmlldq57uZJ4b7Dhc8yV3atRbjv3yrY7H3MXXnOqmOjTGyIWylURAQEBAQEBAQEBAQV9HizKueppmhwfT9jnJAyntWlzctjc6DW4HxQWCAgICAgxflF9n6Tfgtrkjr/r3R3E/aLHZBIKGhAfVPFy4+rC3+7zrryFj/AMB+du3Zz0KOl6NvAYG3ofVYrVajdvqnsj54zE/Z3Ao8CjLWkvkec0srtXSO5knhqbDhc8yV3atRbjVt3yrY7H3MXXnVqpjVTTGyI7lspVEQEBAQEBAQEBAQEEaur48PDTK7KHODQTzP/B4qW1ZruzMURnk8mYhHocJbSVFTVNcS6oEGYG1h2TS0WtzBUT1YoCAgICDCeVEyAU3ZDf2wLzubfLa/jobdCr2EqxGhXTh4/wBTlrnLKNuvv8P+9k3MFRhJr08VV/mnXlETnV3d3frj1mIez2PRYEwtZCXSPOaWV0npPdzccvMnThfjcqa1yHzcZRXr3zlxcY7lK5i686oypjVTTGyI7lr59j3P1P1Uv2ifz8uKlzh59j3P1P1T7RP5+XE5w8+x7n6n6p9on8/Lic4efY9z9T9U+0T+flxOcPPse5+p+qfaJ/Py4nOHn2Pc/U/VPtE/n5cTnDz7Hufqfqn2ifz8uJzh59j3P1P1T7RP5+XE5w8+x7n6n6p9on8/Lic4efY9z9T9U+0T+flxOcPPse5+p+qfaJ/Py4nOHn2Pc/U/VPtE/n5cTnDz7Hufqfqn2ifz8uJziHiu1MWKRmOSDxB7QXaeY9FTWOT7lmvSpr8uLya4l12LxpzZG07yXNcLR7vRygu+RHjpYLjlHCU6M3adU7yirc3Kw0ogICAgb0H5ZAsgWQLIFkCyBZAsgWQLIFkCyBZAsgh4tVOoonPZGZHCwDQOJ0ufBTWLcXK4pqnKHkzlCq2Vwd9LnnqB/meTvNyB48iTfjut4q3jsTTXlbt9GHNMb5aJZzsQEBAQEBAQEBAQEHGrY6RhyGzhq3W2o1APgeK7tzEVf62EoWE1Jr3SS3IaMjA3/wCmi79Od3W+Cnv24t0xRv2/Hy5ic1mqroQEBAQEBAQEBAQEBAQEBAQEBAQc6hrntIY7K47nEXt8OK6ommJzqjOB4oqUUbAwa6kkniXG5PxJXVy5NdWlLyIyd1G9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HEhEQEBMWFBQVFRIYFRYVFxsaHhwZFhgiGBsdHxwYISgrGBopHBsfLTIhJysyNC4uIyIzRDMsNygtLiwBCgoKDQ0OGxAQGzImHyU2NTQuMzcsLCwtNDIsLC40NDQ2NDcsLDcsNyw0LzA0NzA1LTQuNyw0NzQsMTg1LTIwOP/AABEIAKwAqwMBEQACEQEDEQH/xAAbAAEAAwEBAQEAAAAAAAAAAAAABAUGAwIHAf/EADcQAAEDAgMFAwwCAwEBAAAAAAEAAgMEEQUSIQYxQVFxE0JhBxYiMkRTgZGjwcLiFFIjgrFyYv/EABoBAQADAQEBAAAAAAAAAAAAAAADBAUCAQb/xAAwEQEAAQICBQsFAQEAAAAAAAAAAQIDBBESITFB4QUTMkJRYZGhscHRFBVSgfAicf/aAAwDAQACEQMRAD8A+4oCAgICAgICAgICAgICAgICAgICAgICAgg4vjEGCs7SpkbGzm6/24eK6iiqYmYjVG0R8C2lpdoe0/iTsm7PLnyX0zXy3uOOU/JciPjG2dDgkhhqamOKQAEtde9juO5BbOro2xfyC4dkGdpn4ZMubN0tqgpcN25w/FZWQQVcckjyQ1jb3Nhc8OQKCxxzHafAGNkq5Wwsc7K1zr2LrE208AUDBMcp8fY6WklbKxriwubewcADbXwI+aCtxHbrD8MkfBPVxxyMNnNde4Nr8uRQXb66OOI1BcBEGGQv4ZA3Nm6W1QVWDbY0OOSdjS1Mcsli7K297Ded3ig747tLS7Pdn/LnZD2mbJnvrltmtYcMw+aDrgmOU+PsdLSStlY1xYXNvYOABI18HD5oK3Edu8PwyR8M9XGyRhs5rr3B38kF1LXRwxGoc8CJsZkLzuDA3MXdLaoKbDNuMPxaVkFPVxySPvlY29zYFx4cgUFhjeO0+ANbJVytia52VpdfV1r208AUHbCcUixmJs9PIJI3Zsr27jlOU7/EFBMQEBAQcayqbRMdJIcrRvP2HM+C7t26rlUU0xrJnJ832hxN+LObK5pbH6YiHS2bXid1/lwK+kwmHosRNETnVqz9kNU5tJg+NS0MjaSsFibBj997mwue8DwPzWbiMLbuUTesbN8f3p4O4qmNUtUsp2ICAgICAgICAgICDzI3OCLkXBFxodeR4FHtM5Tm+X7W0IwYOip6yulqAx0hb2+jI2DM577NFhYaC+unxzb1OhqpqmZ/6+z5Mvzipiu9Zt0288s9DXMzqiI1tDsBjM2JGaOZ+YRQ0DmkjW8sRc4k8bkK9ZmZt0zPY+Y5Sopoxd2mmMoiqcmxUikICAg5VNO2qaWSNDmneCLhdUV1UTpUzlIx/lCYGfxgAALTaAf+OS2eSZmdOZ7vdHcbJ0TXkOIBIvYkai++3JYsVTEZRKR7XgICAgICAgICAgICDO7R486ne2jowJKuQaDuxt/u/kBy6fGC7dmJ0KOl6NbAYCmumcRiJytR41T2Q6YRsxHQwyxyEyyTtcKiV3rPzCx17rdTYcF7RYpppmJ1zO1xiuU7t29TXR/mmjoRujL1ntTsIpoKAGngLM0TYmvAILwA30M9td17X+CkppimIiFG/eqvXKrle2ZzlYLpEICAgIMX5RfZ+k34La5I6/690dxtFipBAQEBAQEBAQEBAQZ3aPHnQPFHRgSVcg0Hdjb/AHfyA4Dp4AwXbsxOhR0vRrYDAUV0ziMROVqPGqeyErZzAW4KxxLjJNIc00zvWe77NHALq1aiiO/fKDH4+vFVRqyop1U0xsiPntlcKVQUGD0ElPX4lM9lo5RR9m649Ls43B2gNxYnigv0BAQEBBi/KL7P0m/BbXJHX/XujuNosVIICAgICAgICAgIM5tHjzoHijowJKuQaDuxN/u/kOQ6eAMF27MToUdL0a2AwFFdM4jEzlajxqnsj+4S9nMBbgjHamSaQ5ppnes932aOAXVq1FEd++UGPx9eKqjVlRGqmmNkR89srhSqAgrqLF21lRVUwa4Op+xzONrHtWlwt0txQWKAgICAgxflF9n6Tfgtrkjr/r3R3G0WKkEBAQEBAQEBAQZzaPHnwvFHRgSVbxp/WJp77zw8B001AMF27MToUdL0a2AwFFVM4nEzlajxqnsj+4TNnMBZgjHamSaQ5ppnes932aOAXVq1FEd++UGPx9eKqjVlRGqmmNkR89srdSqAgIKyhwgUdTV1Wck1HYXbb1eyaW7+N7oLNAQEBAQYvyi+z9JvwW1yR1/17o7jaLFSCAgICAgICAgzm0ePPheKOjAkq3j/AFiae+88PAdNNQDXu3ZidCjpejWwGAoqonE4mcrUeNU9kf3CZs5gLMEY7UySyHNNK71nu+zRwC7tWoojv3ygx+PrxVUasqY1U0xsiPntlbqVQEBAQUOEYjJU12IwPdeOEUnZiw07SMudqNTcjigvkBAQEBBi/KL7P0m/BbXJHX/XujuNosVIICAgICAgIM5tHjz4nijogJKt4/1iae+88PAdNNQDXu3ZidCjpejWwGAoqonE4mcrUeNU9kfPHKZs5gLMEY7UySyHNNK71nu+zRwH3uu7VqLcd++UGPx9eKrjVlTGqmmNkR/b1upVAQEBAQR4aaOKSSRjWiR+TtHADM7KLNzHjYbroJCAgIPEsohsXG1yBuO87r8viuqaZq2D8jmbKXBpuWmx0O+17X4pNMxETO8Y/wAovs/Sb8Fsckdf9e6O42ixUggICAgICDN7R48+J4oqIZ6t4/1iae+87h4DppqAa927MToUdL0a+AwFFVH1OJnK1HjVPZHzxym7OYCzA2GxMkrzmmldq57vE8AOA+9yu7VqLcd++VfH4+vF1xqypjVTTGyI/t63UqgICAgICDOYJSPhxDFJHMcGSCiyOIsHZI3B1jxsSg0aAgII2IMMrCxrbl3o67gDxOovbwUlqYiqKpnY8l4wyE0zezI9U2DtPSG+5tx5rq9VFdWlG/d2EMv5RfZ+k34LU5I6/wCvdxcbRYqQQEBAQEGb2jx58bxRUQz1bxv7sTT33k6dBrw01ANe7dnPQo6Xo18BgKJo+pxM5Wo8ap7I+fPbMTdncBZgbCAS+V5zSyu1c93ieA5D7kld2rUW4798q2Px9eLrjOMqY1U0xsiP7et1KoiAgICAgIINJirKueopm5s8HZZ7jT/K0ubY8dBqgnICAgICDF+UX2fpN+C2uSOv+vdHcbRYqQQEBAQZvaPHnseKKiGereN/dhae+8nToNemoBr3bs56FHS9GvgMBRNH1OKnK1HjVPZHz57Zibs7gLMDYQCXyvOaWV2rnu5knhyH3JK7tWotx375Vsfj68XXEzqpjo0xsiP7et1KoqfCa6WtmqQ7II4ZXRiwOY+gxw1vwzHhrcbraxUVVVVT2RwX8TYs2rVuYz0qoz7ttUdndG/1XClUBAQEBAQUuF4U+krK+pcW5JxS5ACb/wCJha7MLaanSxPwQXSAgICAgxflF9n6Tfgtrkjr/r3R3G0WKkEBAQZraPHnseKKhGeqeLk92Fp0zvJ48hr01ANe7dnPQo6Xo18BgLc0fU4qcrUeNU9kfPGYnbO4CzA2ENJfI85pZXaue7mSeHIfckru1ai3HfvlWx+PuYuuJnVTHRpjZELdSqIgjUdC2jMrm3vLIZHXPeLQ3TkLNC5ppinPLemu36rsUxV1Yyj/AJnM+6SukIgICAgIKnDsXNZV1tMWgCnFPZ19XdqwuNxwtZBbICAgICDF+UX2fpN+C2uSOv8Ar3R3G0WKkEBBmto8ee14oqEZ6p4uT3YWnTO8njyGvTUA17t2c9CjpejXwGAtzR9VipytR41T2R88Zids5gLMCYQ0l8jzmlldq57uZJ4ch14kld2rUW4798q2Px9zF1xM6qY6NMbIhbqVREBAQEBAQEBAQRafD46eWadjbSTdn2jrn0uzGVuhNhYHgglICAgICDF+UX2fpN+C2uSOv+vdHcbRYqQQZraPHXteKKhGeqeLk92Fp77zz5Cx6bga927OehR0vRr4DAW5o+qxU5Wo8ap7I+eMxP2dwFmBMIaS+R5zSyu1c93Mk8OQ68SSe7VqLcd++VbH4+5i64mdVMaqaY2RC2UqiICAgICAgICAgIM/g1NJFX4lI9rhG8UfZk7jljcHZehtdBoEBAQEBBi/KL7P0m/BbXJHX/XujuNosVIzW0WOyB4oaEB9U8XLj6sLT33nXXkLH/gNe7dnPQo6Xo18Bgbeh9VitVqPGqeyPnjMT9ncBjwJha0l8jzmlldq57uZJ4b7Dhc8yV3atRbjv3yrY7H3MXXnOqmOjTGyIWylURAQEBAQEBAQEBAQV9HizKueppmhwfT9jnJAyntWlzctjc6DW4HxQWCAgICAgxflF9n6Tfgtrkjr/r3R3E/aLHZBIKGhAfVPFy4+rC3+7zrryFj/AMB+du3Zz0KOl6NvAYG3ofVYrVajdvqnsj54zE/Z3Ao8CjLWkvkec0srtXSO5knhqbDhc8yV3atRbjVt3yrY7H3MXXnVqpjVTTGyI7lspVEQEBAQEBAQEBAQEEaur48PDTK7KHODQTzP/B4qW1ZruzMURnk8mYhHocJbSVFTVNcS6oEGYG1h2TS0WtzBUT1YoCAgICDCeVEyAU3ZDf2wLzubfLa/jobdCr2EqxGhXTh4/wBTlrnLKNuvv8P+9k3MFRhJr08VV/mnXlETnV3d3frj1mIez2PRYEwtZCXSPOaWV0npPdzccvMnThfjcqa1yHzcZRXr3zlxcY7lK5i686oypjVTTGyI7lr59j3P1P1Uv2ifz8uKlzh59j3P1P1T7RP5+XE5w8+x7n6n6p9on8/Lic4efY9z9T9U+0T+flxOcPPse5+p+qfaJ/Py4nOHn2Pc/U/VPtE/n5cTnDz7Hufqfqn2ifz8uJzh59j3P1P1T7RP5+XE5w8+x7n6n6p9on8/Lic4efY9z9T9U+0T+flxOcPPse5+p+qfaJ/Py4nOHn2Pc/U/VPtE/n5cTnDz7Hufqfqn2ifz8uJziHiu1MWKRmOSDxB7QXaeY9FTWOT7lmvSpr8uLya4l12LxpzZG07yXNcLR7vRygu+RHjpYLjlHCU6M3adU7yirc3Kw0ogICAgb0H5ZAsgWQLIFkCyBZAsgWQLIFkCyBZAsgh4tVOoonPZGZHCwDQOJ0ufBTWLcXK4pqnKHkzlCq2Vwd9LnnqB/meTvNyB48iTfjut4q3jsTTXlbt9GHNMb5aJZzsQEBAQEBAQEBAQEHGrY6RhyGzhq3W2o1APgeK7tzEVf62EoWE1Jr3SS3IaMjA3/wCmi79Od3W+Cnv24t0xRv2/Hy5ic1mqroQEBAQEBAQEBAQEBAQEBAQEBAQc6hrntIY7K47nEXt8OK6ommJzqjOB4oqUUbAwa6kkniXG5PxJXVy5NdWlLyIyd1G9EBAQEBAQEBAQEBAQEBAQEBAQEBAQEBAQEBAQEBAQEB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94914" y="1842707"/>
            <a:ext cx="849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166.46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488193"/>
            <a:ext cx="228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29500" y="1658041"/>
            <a:ext cx="228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1880"/>
              </p:ext>
            </p:extLst>
          </p:nvPr>
        </p:nvGraphicFramePr>
        <p:xfrm>
          <a:off x="612775" y="1842707"/>
          <a:ext cx="35099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Equation" r:id="rId5" imgW="1587240" imgH="253800" progId="Equation.3">
                  <p:embed/>
                </p:oleObj>
              </mc:Choice>
              <mc:Fallback>
                <p:oleObj name="Equation" r:id="rId5" imgW="1587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842707"/>
                        <a:ext cx="3509963" cy="560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07665" y="19688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99"/>
                </a:solidFill>
                <a:sym typeface="Symbol"/>
              </a:rPr>
              <a:t>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3443" y="2543263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04957" y="2543263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260.87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6743" y="149121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sym typeface="Symbol"/>
              </a:rPr>
              <a:t>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933692"/>
              </p:ext>
            </p:extLst>
          </p:nvPr>
        </p:nvGraphicFramePr>
        <p:xfrm>
          <a:off x="612775" y="4737479"/>
          <a:ext cx="3733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Equation" r:id="rId7" imgW="1688760" imgH="203040" progId="Equation.3">
                  <p:embed/>
                </p:oleObj>
              </mc:Choice>
              <mc:Fallback>
                <p:oleObj name="Equation" r:id="rId7" imgW="1688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737479"/>
                        <a:ext cx="3733800" cy="450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761" y="3194777"/>
            <a:ext cx="77343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3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599"/>
            <a:ext cx="8077200" cy="396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45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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785816"/>
            <a:ext cx="53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75</a:t>
            </a:r>
            <a:r>
              <a:rPr lang="en-US" b="1" dirty="0" smtClean="0">
                <a:solidFill>
                  <a:srgbClr val="7030A0"/>
                </a:solidFill>
                <a:sym typeface="Symbol"/>
              </a:rPr>
              <a:t>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248400" y="1261816"/>
            <a:ext cx="936171" cy="15240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86500" y="271066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120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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88743"/>
              </p:ext>
            </p:extLst>
          </p:nvPr>
        </p:nvGraphicFramePr>
        <p:xfrm>
          <a:off x="838200" y="2304906"/>
          <a:ext cx="2586386" cy="36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0" name="Equation" r:id="rId4" imgW="1269720" imgH="177480" progId="Equation.3">
                  <p:embed/>
                </p:oleObj>
              </mc:Choice>
              <mc:Fallback>
                <p:oleObj name="Equation" r:id="rId4" imgW="1269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304906"/>
                        <a:ext cx="2586386" cy="36209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67500" y="2515627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105</a:t>
            </a:r>
            <a:r>
              <a:rPr lang="en-US" b="1" dirty="0" smtClean="0">
                <a:solidFill>
                  <a:srgbClr val="7030A0"/>
                </a:solidFill>
                <a:sym typeface="Symbol"/>
              </a:rPr>
              <a:t>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71770"/>
              </p:ext>
            </p:extLst>
          </p:nvPr>
        </p:nvGraphicFramePr>
        <p:xfrm>
          <a:off x="838200" y="2873375"/>
          <a:ext cx="27400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1" name="Equation" r:id="rId6" imgW="1346040" imgH="203040" progId="Equation.3">
                  <p:embed/>
                </p:oleObj>
              </mc:Choice>
              <mc:Fallback>
                <p:oleObj name="Equation" r:id="rId6" imgW="13460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73375"/>
                        <a:ext cx="2740025" cy="412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647090"/>
              </p:ext>
            </p:extLst>
          </p:nvPr>
        </p:nvGraphicFramePr>
        <p:xfrm>
          <a:off x="620713" y="3656013"/>
          <a:ext cx="5276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2" name="Equation" r:id="rId8" imgW="2387520" imgH="241200" progId="Equation.3">
                  <p:embed/>
                </p:oleObj>
              </mc:Choice>
              <mc:Fallback>
                <p:oleObj name="Equation" r:id="rId8" imgW="238752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656013"/>
                        <a:ext cx="5276850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42" y="2321149"/>
            <a:ext cx="1347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6286500" y="1447800"/>
            <a:ext cx="261256" cy="1969532"/>
          </a:xfrm>
          <a:prstGeom prst="straightConnector1">
            <a:avLst/>
          </a:prstGeom>
          <a:ln w="38100">
            <a:solidFill>
              <a:srgbClr val="FF00FF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4200" y="185172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9771" y="295120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30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63097"/>
              </p:ext>
            </p:extLst>
          </p:nvPr>
        </p:nvGraphicFramePr>
        <p:xfrm>
          <a:off x="838200" y="4343400"/>
          <a:ext cx="1346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3" name="Equation" r:id="rId11" imgW="609480" imgH="177480" progId="Equation.3">
                  <p:embed/>
                </p:oleObj>
              </mc:Choice>
              <mc:Fallback>
                <p:oleObj name="Equation" r:id="rId11" imgW="609480" imgH="17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1346200" cy="393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27928" y="2247900"/>
            <a:ext cx="81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82.99</a:t>
            </a:r>
            <a:endParaRPr lang="en-US" b="1" dirty="0">
              <a:solidFill>
                <a:srgbClr val="FF00FF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060522"/>
              </p:ext>
            </p:extLst>
          </p:nvPr>
        </p:nvGraphicFramePr>
        <p:xfrm>
          <a:off x="715168" y="4991339"/>
          <a:ext cx="5685631" cy="604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4" name="Equation" r:id="rId13" imgW="2628720" imgH="279360" progId="Equation.DSMT4">
                  <p:embed/>
                </p:oleObj>
              </mc:Choice>
              <mc:Fallback>
                <p:oleObj name="Equation" r:id="rId13" imgW="2628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5168" y="4991339"/>
                        <a:ext cx="5685631" cy="60492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522584" y="280365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sym typeface="Symbol"/>
              </a:rPr>
              <a:t>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97345"/>
              </p:ext>
            </p:extLst>
          </p:nvPr>
        </p:nvGraphicFramePr>
        <p:xfrm>
          <a:off x="1331293" y="6000627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5" name="Equation" r:id="rId15" imgW="622080" imgH="177480" progId="Equation.3">
                  <p:embed/>
                </p:oleObj>
              </mc:Choice>
              <mc:Fallback>
                <p:oleObj name="Equation" r:id="rId15" imgW="6220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31293" y="6000627"/>
                        <a:ext cx="1600200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755558"/>
              </p:ext>
            </p:extLst>
          </p:nvPr>
        </p:nvGraphicFramePr>
        <p:xfrm>
          <a:off x="5176270" y="6060274"/>
          <a:ext cx="37226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6" name="Equation" r:id="rId17" imgW="1447560" imgH="203040" progId="Equation.3">
                  <p:embed/>
                </p:oleObj>
              </mc:Choice>
              <mc:Fallback>
                <p:oleObj name="Equation" r:id="rId17" imgW="1447560" imgH="203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270" y="6060274"/>
                        <a:ext cx="3722688" cy="5222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9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10" grpId="0"/>
      <p:bldP spid="10" grpId="1"/>
      <p:bldP spid="12" grpId="0"/>
      <p:bldP spid="22" grpId="0"/>
      <p:bldP spid="23" grpId="0"/>
      <p:bldP spid="2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304800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effectLst/>
                <a:latin typeface="DearTeacher-Normal"/>
                <a:ea typeface="Times New Roman"/>
              </a:rPr>
              <a:t>Accel Precalc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algn="ctr"/>
            <a:r>
              <a:rPr lang="en-US" sz="2800" dirty="0" smtClean="0">
                <a:solidFill>
                  <a:srgbClr val="008000"/>
                </a:solidFill>
                <a:effectLst/>
                <a:latin typeface="DearTeacher-Normal"/>
                <a:ea typeface="Times New Roman"/>
              </a:rPr>
              <a:t>Unit #8: Extended Trigonometry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effectLst/>
                <a:latin typeface="DearTeacher-Normal"/>
                <a:ea typeface="Times New Roman"/>
              </a:rPr>
              <a:t>Lesson 8: Velocity and Force Vectors</a:t>
            </a:r>
            <a:endParaRPr lang="en-US" sz="28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" y="2061311"/>
            <a:ext cx="864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/>
                <a:latin typeface="Comic Sans MS"/>
                <a:ea typeface="Times New Roman"/>
              </a:rPr>
              <a:t>EQ:</a:t>
            </a:r>
            <a:r>
              <a:rPr lang="en-US" sz="2400" dirty="0" smtClean="0">
                <a:effectLst/>
                <a:latin typeface="Comic Sans MS"/>
                <a:ea typeface="Times New Roman"/>
              </a:rPr>
              <a:t>  What are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velocity </a:t>
            </a:r>
            <a:r>
              <a:rPr lang="en-US" sz="2400" dirty="0" smtClean="0">
                <a:effectLst/>
                <a:latin typeface="Comic Sans MS"/>
                <a:ea typeface="Times New Roman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force vectors </a:t>
            </a:r>
            <a:r>
              <a:rPr lang="en-US" sz="2400" dirty="0" smtClean="0">
                <a:effectLst/>
                <a:latin typeface="Comic Sans MS"/>
                <a:ea typeface="Times New Roman"/>
              </a:rPr>
              <a:t>and how are they used to solve real world problems?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AutoShape 2" descr="Image result for summer"/>
          <p:cNvSpPr>
            <a:spLocks noChangeAspect="1" noChangeArrowheads="1"/>
          </p:cNvSpPr>
          <p:nvPr/>
        </p:nvSpPr>
        <p:spPr bwMode="auto">
          <a:xfrm>
            <a:off x="914400" y="13738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195" y="1990635"/>
            <a:ext cx="5638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Now rework this example using Method 2: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59"/>
            <a:ext cx="8181975" cy="1783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514600"/>
            <a:ext cx="3027285" cy="2514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282544" y="2221468"/>
            <a:ext cx="261256" cy="1969532"/>
          </a:xfrm>
          <a:prstGeom prst="straightConnector1">
            <a:avLst/>
          </a:prstGeom>
          <a:ln w="38100">
            <a:solidFill>
              <a:srgbClr val="FF00FF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236277"/>
              </p:ext>
            </p:extLst>
          </p:nvPr>
        </p:nvGraphicFramePr>
        <p:xfrm>
          <a:off x="517525" y="2690813"/>
          <a:ext cx="38465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Equation" r:id="rId5" imgW="1739880" imgH="507960" progId="Equation.3">
                  <p:embed/>
                </p:oleObj>
              </mc:Choice>
              <mc:Fallback>
                <p:oleObj name="Equation" r:id="rId5" imgW="1739880" imgH="50796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525" y="2690813"/>
                        <a:ext cx="3846513" cy="1123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97275"/>
              </p:ext>
            </p:extLst>
          </p:nvPr>
        </p:nvGraphicFramePr>
        <p:xfrm>
          <a:off x="381000" y="4053276"/>
          <a:ext cx="34258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Equation" r:id="rId7" imgW="1549080" imgH="507960" progId="Equation.3">
                  <p:embed/>
                </p:oleObj>
              </mc:Choice>
              <mc:Fallback>
                <p:oleObj name="Equation" r:id="rId7" imgW="1549080" imgH="50796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4053276"/>
                        <a:ext cx="3425825" cy="1123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546293"/>
              </p:ext>
            </p:extLst>
          </p:nvPr>
        </p:nvGraphicFramePr>
        <p:xfrm>
          <a:off x="339725" y="5392738"/>
          <a:ext cx="418623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Equation" r:id="rId9" imgW="1892160" imgH="253800" progId="Equation.3">
                  <p:embed/>
                </p:oleObj>
              </mc:Choice>
              <mc:Fallback>
                <p:oleObj name="Equation" r:id="rId9" imgW="1892160" imgH="2538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392738"/>
                        <a:ext cx="4186238" cy="560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642816"/>
              </p:ext>
            </p:extLst>
          </p:nvPr>
        </p:nvGraphicFramePr>
        <p:xfrm>
          <a:off x="255588" y="6083300"/>
          <a:ext cx="71040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Equation" r:id="rId11" imgW="3213000" imgH="304560" progId="Equation.3">
                  <p:embed/>
                </p:oleObj>
              </mc:Choice>
              <mc:Fallback>
                <p:oleObj name="Equation" r:id="rId11" imgW="3213000" imgH="30456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6083300"/>
                        <a:ext cx="7104062" cy="673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3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195" y="1990635"/>
            <a:ext cx="5638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Now rework this example using Method 2: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59"/>
            <a:ext cx="8181975" cy="1783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315" y="2497543"/>
            <a:ext cx="3027285" cy="2514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282544" y="2221468"/>
            <a:ext cx="261256" cy="1969532"/>
          </a:xfrm>
          <a:prstGeom prst="straightConnector1">
            <a:avLst/>
          </a:prstGeom>
          <a:ln w="38100">
            <a:solidFill>
              <a:srgbClr val="FF00FF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24072"/>
              </p:ext>
            </p:extLst>
          </p:nvPr>
        </p:nvGraphicFramePr>
        <p:xfrm>
          <a:off x="357188" y="2840038"/>
          <a:ext cx="418623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Equation" r:id="rId5" imgW="1892160" imgH="253800" progId="Equation.3">
                  <p:embed/>
                </p:oleObj>
              </mc:Choice>
              <mc:Fallback>
                <p:oleObj name="Equation" r:id="rId5" imgW="1892160" imgH="2538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40038"/>
                        <a:ext cx="4186237" cy="560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788929"/>
              </p:ext>
            </p:extLst>
          </p:nvPr>
        </p:nvGraphicFramePr>
        <p:xfrm>
          <a:off x="454025" y="3784600"/>
          <a:ext cx="26400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Equation" r:id="rId7" imgW="1193760" imgH="431640" progId="Equation.3">
                  <p:embed/>
                </p:oleObj>
              </mc:Choice>
              <mc:Fallback>
                <p:oleObj name="Equation" r:id="rId7" imgW="1193760" imgH="43164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025" y="3784600"/>
                        <a:ext cx="2640013" cy="954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8539" y="3410396"/>
            <a:ext cx="127635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35182" y="5054530"/>
            <a:ext cx="10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-13.7 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5053" y="4263527"/>
            <a:ext cx="10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81.83 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7062" y="4632859"/>
            <a:ext cx="44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θ</a:t>
            </a:r>
            <a:endParaRPr lang="en-US" sz="2400" b="1" dirty="0">
              <a:solidFill>
                <a:srgbClr val="006699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16177"/>
              </p:ext>
            </p:extLst>
          </p:nvPr>
        </p:nvGraphicFramePr>
        <p:xfrm>
          <a:off x="539750" y="4857750"/>
          <a:ext cx="1546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10" imgW="698400" imgH="177480" progId="Equation.3">
                  <p:embed/>
                </p:oleObj>
              </mc:Choice>
              <mc:Fallback>
                <p:oleObj name="Equation" r:id="rId10" imgW="698400" imgH="1774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750" y="4857750"/>
                        <a:ext cx="1546225" cy="393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7543800" y="4191000"/>
            <a:ext cx="152400" cy="1376222"/>
          </a:xfrm>
          <a:prstGeom prst="line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20894"/>
              </p:ext>
            </p:extLst>
          </p:nvPr>
        </p:nvGraphicFramePr>
        <p:xfrm>
          <a:off x="454025" y="5593894"/>
          <a:ext cx="33131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12" imgW="1498320" imgH="203040" progId="Equation.3">
                  <p:embed/>
                </p:oleObj>
              </mc:Choice>
              <mc:Fallback>
                <p:oleObj name="Equation" r:id="rId12" imgW="1498320" imgH="20304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4025" y="5593894"/>
                        <a:ext cx="3313112" cy="449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3502929"/>
            <a:ext cx="74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β</a:t>
            </a:r>
            <a:endParaRPr lang="en-US" sz="3600" dirty="0"/>
          </a:p>
        </p:txBody>
      </p:sp>
      <p:sp>
        <p:nvSpPr>
          <p:cNvPr id="22" name="Curved Down Arrow 21"/>
          <p:cNvSpPr/>
          <p:nvPr/>
        </p:nvSpPr>
        <p:spPr>
          <a:xfrm rot="2131649">
            <a:off x="7497167" y="3308474"/>
            <a:ext cx="1295400" cy="454929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996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Day 82 Agenda: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FF"/>
                </a:solidFill>
              </a:rPr>
              <a:t>Finish Unit 8 Lesson8 --- end of course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8000"/>
                </a:solidFill>
              </a:rPr>
              <a:t>Workday preparing for upcoming final assessments --- </a:t>
            </a:r>
            <a:r>
              <a:rPr lang="en-US" sz="3600" dirty="0" smtClean="0">
                <a:solidFill>
                  <a:srgbClr val="FF0066"/>
                </a:solidFill>
              </a:rPr>
              <a:t>quiet study hall</a:t>
            </a:r>
            <a:endParaRPr lang="en-US" sz="3600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77" y="3962400"/>
            <a:ext cx="89630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21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9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5450"/>
            <a:ext cx="29337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png;base64,iVBORw0KGgoAAAANSUhEUgAAAK8AAACwCAMAAABOzM4JAAABUFBMVEX///8AAACZZgD29vaUXADbzbzW1tb5+fmYmJjh4eGzs7OAgIDv7+/p4NcbGxuQVwAqKiqioqLOzs6srKxXV1dwcHDIyMg6Ojo1NTUwMDCkpKTn5+coKCghISEZGRl6enpGRkZtbW0ODg5kZGRJSUmGhoZAQEDBwcGTk5NTU1OUlJReXl4LCwsAxsa3g1aWYAD/7fG32Njn//+Z4uJC0NCI4uKXzc3//+b//+6LTACRahr///fp68O4l16dg1KU7u7j5bHOxaeie1ysomjc4c++nm/q5crDxKeWgkCYbzy0eWbHw4qgeD3r47dYx8fj7++9jIeedim4vo26sHzC6+ukbznCqInAmVza3Lupj0rCqm67pn6lci+yo4XQtbSqjWz8/9zSq5e8kWSTXDLNt6fXxZvaqKrx3uDW///P4eF7yMiKdl9WOgl4YkfhxKqv4uL67lkIAAAM1ElEQVR4nNVd+5vaxhXVXdYSAqIVDyEJ9AC9ECsI2V3W3sRJ6sRJ2iTu2mkcN0mdxnm18SZt/v/fOiMJEAsGCV2pn8/3IR4XSUdXZ2bunJ2PZQC6DMOYYJJtC4QGw3Ae9MibHshk24BJizxJUCfbLug0rkKbvKmCQ7Z9sFjyNASXbEegcyQuQI28OYUO2fJRPACfbGugkS0HMCJPLthky4LBk6cOVJfxyiIuhZSMPtnFgSZ504YBE9KtxzGP7NsYx3QCerqJRehyZkx3QPZtOCGdanw6ncalmK5DLqfvhXE/jmuEbmUIpyGdMY0rMZ1hGFdp3I7pjCvklOJaXKGUgpBSEzoc001mj8QqnTi7ATk2r0AyeyqhWxkv6JJjs2IYt8PsjUBeXY4PQxrXE/FaeLn9wSJ75Fa0DODD7FdXl+Mlbnh3YpE414kvp0PiYSzKLpAzMOJCDORwDQMiMYT7LuLRpTok3jdiOtHlhHEtFsOY3h0Lopvtr+J6TDe6e0CugBnEdA0qJn0tu0AZKjFdkQvpLrNLDsdpsRgi7a7R0an2rDh7kXYnfEKbelJ7QaRdqr3xpjbrC+3S5jBY0InirUQGw+akxBlS6SlX2pVX2m0mtMsstOsltRvREdJpN7ocJ4V2+1u1G91wol2GFwjdTNpt42lXyKxdXgYmqV01pXYHO7Vb3aNdP6ldJ+450mi3IhBKER1hn3a5pXZPN7U7WtduZ6ldZot2l/1uf1O73U3tRhlUV9peareT1K4Va9dMpd1BI7zZu7Urb9NudaVddY929fByFtrlMmlXXYtvalfb0G5jh3adDe1aVhRf0+4iu2vaVah2hXza7S+0m4jv0K6V1K690q4cZ1+LtBteDhUK1e6CTkK7azWBkUq7/kK7fD7thv2yvKldifQPa9oNhWJNEncm0u54h3b7G9rVX6HdRTybditL7dK+V9ijXXGl3eY27Sp7tBs31TTarUdFojVJane80m44EPdD7TVX2t3X71oxnXpSm3HNwIXa3KLdGrMYpIk2I+36K+0Km9pVktrVE0UkPbdH6YwUj77RPUrHlykdXqQjB2mKfqVB4s4q7sqUDqtSuTNjj9KpKVS7nE5rUqYu+6v4wKN02jKlU9FowhnTo3RaUVzxKJ2mTMXQ0DxKd+jRDHYVOaldk0kF1pt4sj1K92V88Mnsdvd/nzQcue5A0OWKZrYVvAfJCU6KPVodECzdlv4vGV7TLtF2qp2qhuUaILvJDLNjbVB8xte0G5U5aTBSACa647KrjwY+E0hFUFzDIC7vo+zSoSIdRgNQTE83W4sPeHKbRiK7ax8MKNHIFWlXSE2X9DM2qAYYdjt+3yJjGCu0du6DANr31Rf1cEoxROBcAWRZc3qRaFvgtiWxcL5MwhoJy5z0+3E9Q/VAtKvhXSkpv+vaJWVOhj25HpA+oh7UKeEG0W9NySCoA7HQrhGVOe29OyTBOiD5ABIdMQWXMe1CKCZRT87l1LDMyYL+UADdlTsjjpSQgd0ogOE6vHguV1nadtnAm3rHHYPTazBc8WIgIxWT0G52umTA8QPJM027XXxuY3QnxsqHyCoIcp2+BfWRbZxm6g0Pxy0f4pAjKHagDzrDwgc3itiHUBczhoOOQQRca2pjtvgUtzb830PAD2VT1URpVDhhZ7LF/80O3gSwT4dKu+iKUtzi/x6EkSj7hqg0i+8mbvu/B2I09PSqpEr9glN82/89GF0PHMkAt9h53Yb/ezhaLing/bpUaJG24f8egGVCfTB8EzwXjd0GvG3+b1ac/elpRJlr2gNhbI6bhzeDPfAi42nN/82KxvX0+nH8emTorq+o9iEXfk7RP9/5ndAYWvd/M+Pl/Hr6dHlAWVbBMw8ZnM/mFMtLfxVu+b/ZcTlvTa+XGuZMUNmaOuhlPs7Z/On52c30j93fuu3/ZsbL+Q13M13dRlKwmY4+tmtZh46zOTlIY3qx80sb/m9WcH9M755fJLPCNVVwqkPVz9jqzuaXFxc3850C3vR/s6JyMyWqm84TH3HNgdvUPFHKluGzKcX86a7vOPoW/zcTHk/v/vrr+eU02cC47lgI6k03W6sL9fDr9c4GR2ebWf3fddxM6fHPppdrn/LBxA5A6YwypDjk27++3lOUZvV/b+FpOFZUnt66jXxdB9F3vAzzuki/08vd9Ud2/zcdGu5E6wSgp+8mIv1e7h4wDvJ/U6HSGw5ArnZc2k1wSEXbgf5vOnRVMF1ZGPJsz/ebKGXbof5vOrQCx1aGsiMDgV5HqIIO9n/TgczrRFOEGAdPD1c43P9NCd8OlnxBquVDmyb0UP83Jdo6JKFFD2NggUAingGaRz7RwCKiEchD0UAlT6IKgqhE3xHAoHqC8G/kh/u/6VAxV2QtC8aSBY4DZo80cVvtjHogjRzVlYRO0zH8qidWTSvo2uD7cse3IXCNie/C0PbU5lCQW/n831R862v5tWQdFM/QxrYlEGpOb2BVh6D4ge64lmwPQXI9q+4ag3Zd65hgBRKppqWJ60NQFSddN5//mwKcD1tBb7FFHsLa1cTPk/gRQYi/rsPIyen/pgDvLNm41XzweZrQXP7vfnC1RaaqKMfL6f+mQD8Ie4bDZrO3kd//3Q+e8nVRSggM/3cvSE4MrU7nXVuKiEyjFI7/uw+Er6lSvtWNv3hxbqYiAMn/3QMWdAco3ybpPVsVnh/R2X63TcbXFmTyjNH8351gqX4jvjwZU0Fpyh1yvrZr8T0wMyYJyf/dBRYMIdQvmem7DDNxmarGSC7RYZMTMxaFaP7vTr5aR6F8exAQzQk1ZqQyUpvUFs2Kls25QvR/d/EV9UgPQUPzGX3E1ERm6DB9oVXJ6Nph+L8p+IIa6qHtMrVhZdxlumOSXEvsMZw9yTKsovi/afhWA8qXNq0KRxtJ+AhbWqYmg+H/7gdrDZoh39zA8H/3gwVFBRS+DIL/ux9L/SIgt/+bAix4roPDN7f/mwYsuEMBhW9+/zcNSP87wdFvfv83DYh+mx0Uvvn93zRgwWnZJlL/kNP/TQMWJMlC6h+K8n+TYMESBjh8i/N/EyD1ZG+MwrdQ/3cJooc2Dt9i/d8FSH8m4vRnBfu/MYjOOjj6Ldz/DUHqnVOk8bhw/5eCBbOjIvEt2v9lwqOLGlI9Wbj/S0H6X3eIMr7lXP+7A+cXNzd3X0avyd1zPZT85l3/+0o0rueXl9N5RJgFW8DRQ+71v6/C3enZ+fkf05vwDbl/Q7T5UDH+7zxcd/E4WhtA9FuVkOqzYvzf83lyfQFrBa6Mk9+C/N+ILxcvpmTp39lQ+Bbm/87nRAqPb6JlPVS/Cs58qCj/9+70Lkc34RtSn/VMFP0W5//ezKfT6U3EkbXGHbT+oSD/l3t5cXEWUyT1OuhIfMvxf6GKMx6X5f9KLM78oiT/1xgDjn5L83/HOH5USf4vdJo4+i3L/3Wbk9fJ/zXGFlb/W47/C/XXy/+1keZDpfm/svF6+b9I9WRZ/i/Ukca3kvzf4RDLLynH/xWRxuOy/F9wcNpbWf6vgjQel+X/mjZOfsvyfzXA+XtLWf6vcYr095aS/F8XzY8qx/91lNfL/4Uxjh6K83+TIPOLkVzHcDfw/d/KnU38/Ptv//n9ty2BO3cyHh3f/33j7eMNzI4oNj8/Pn47+wmQ/d83jo8y4CTz8bH934L5ovu/xfLF93+L5Yvv/xbLF9//Lbq9Yfu/RfPF9n8L5ovu/xbMF93/TfB9Z/Fi9vwLJL74/u+K7/Hn/yWgY/Gbd37B4ovu/674nlzR9yeU71tfH81oFUE2s1kevvj+74rvZ8xfP3306Cjm++jzh0dHz0ZP/v7sqzz6Rfd/l3xnXzKf/Py3L2YR3w8b/Q+P71xV7t97681cfLH93yXf4w+Yq8bVg3dCvu/27713/P59/tO/XOXji+7/rvL73p+/ff+Tq4czyvc+8+Cd2cfMB0dHH+Xii+//rvh+9uTk5Afmy5DvPf7q25OHzM8nR1/n4ovv/y75/vT1i4fvP+A+i/T7/MW/v3r+4t57P+bTL77/u8rv942r+/f/Fbe3o+/u/3L0wYt7D97N2d6w/d/EePH9P+989xN99fzZx+HjH8++/SafHvD938R4PFu+pIPEbPbFPfbHJy8++maWgy+6/7uj3pn98KJS4b9PDnBZ+eL7v7vqs9nJyclxrvEY3/8ttp7E93+L5Yvv/xY+f0P2f4vmi+3/FswX3f8tli++/1ssX3z/d5uf+mpk9VPx/d9tfvUOZD9B8b//gIoyfv8BEaX8/gMeyvn9BzyU8/sPeCjn9x9QUcLvP2CijPW/iChl/S8iSln/i4dy1v/ioZz1v3goZ/0vKkpY/4uJMtb/IqKU9b94KGf9Lx4cefXvFMOp5/8ACo2Q6rew+4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data:image/png;base64,iVBORw0KGgoAAAANSUhEUgAAAK8AAACwCAMAAABOzM4JAAABUFBMVEX///8AAACZZgD29vaUXADbzbzW1tb5+fmYmJjh4eGzs7OAgIDv7+/p4NcbGxuQVwAqKiqioqLOzs6srKxXV1dwcHDIyMg6Ojo1NTUwMDCkpKTn5+coKCghISEZGRl6enpGRkZtbW0ODg5kZGRJSUmGhoZAQEDBwcGTk5NTU1OUlJReXl4LCwsAxsa3g1aWYAD/7fG32Njn//+Z4uJC0NCI4uKXzc3//+b//+6LTACRahr///fp68O4l16dg1KU7u7j5bHOxaeie1ysomjc4c++nm/q5crDxKeWgkCYbzy0eWbHw4qgeD3r47dYx8fj7++9jIeedim4vo26sHzC6+ukbznCqInAmVza3Lupj0rCqm67pn6lci+yo4XQtbSqjWz8/9zSq5e8kWSTXDLNt6fXxZvaqKrx3uDW///P4eF7yMiKdl9WOgl4YkfhxKqv4uL67lkIAAAM1ElEQVR4nNVd+5vaxhXVXdYSAqIVDyEJ9AC9ECsI2V3W3sRJ6sRJ2iTu2mkcN0mdxnm18SZt/v/fOiMJEAsGCV2pn8/3IR4XSUdXZ2bunJ2PZQC6DMOYYJJtC4QGw3Ae9MibHshk24BJizxJUCfbLug0rkKbvKmCQ7Z9sFjyNASXbEegcyQuQI28OYUO2fJRPACfbGugkS0HMCJPLthky4LBk6cOVJfxyiIuhZSMPtnFgSZ504YBE9KtxzGP7NsYx3QCerqJRehyZkx3QPZtOCGdanw6ncalmK5DLqfvhXE/jmuEbmUIpyGdMY0rMZ1hGFdp3I7pjCvklOJaXKGUgpBSEzoc001mj8QqnTi7ATk2r0AyeyqhWxkv6JJjs2IYt8PsjUBeXY4PQxrXE/FaeLn9wSJ75Fa0DODD7FdXl+Mlbnh3YpE414kvp0PiYSzKLpAzMOJCDORwDQMiMYT7LuLRpTok3jdiOtHlhHEtFsOY3h0Lopvtr+J6TDe6e0CugBnEdA0qJn0tu0AZKjFdkQvpLrNLDsdpsRgi7a7R0an2rDh7kXYnfEKbelJ7QaRdqr3xpjbrC+3S5jBY0InirUQGw+akxBlS6SlX2pVX2m0mtMsstOsltRvREdJpN7ocJ4V2+1u1G91wol2GFwjdTNpt42lXyKxdXgYmqV01pXYHO7Vb3aNdP6ldJ+450mi3IhBKER1hn3a5pXZPN7U7WtduZ6ldZot2l/1uf1O73U3tRhlUV9peareT1K4Va9dMpd1BI7zZu7Urb9NudaVddY929fByFtrlMmlXXYtvalfb0G5jh3adDe1aVhRf0+4iu2vaVah2hXza7S+0m4jv0K6V1K690q4cZ1+LtBteDhUK1e6CTkK7azWBkUq7/kK7fD7thv2yvKldifQPa9oNhWJNEncm0u54h3b7G9rVX6HdRTybditL7dK+V9ijXXGl3eY27Sp7tBs31TTarUdFojVJane80m44EPdD7TVX2t3X71oxnXpSm3HNwIXa3KLdGrMYpIk2I+36K+0Km9pVktrVE0UkPbdH6YwUj77RPUrHlykdXqQjB2mKfqVB4s4q7sqUDqtSuTNjj9KpKVS7nE5rUqYu+6v4wKN02jKlU9FowhnTo3RaUVzxKJ2mTMXQ0DxKd+jRDHYVOaldk0kF1pt4sj1K92V88Mnsdvd/nzQcue5A0OWKZrYVvAfJCU6KPVodECzdlv4vGV7TLtF2qp2qhuUaILvJDLNjbVB8xte0G5U5aTBSACa647KrjwY+E0hFUFzDIC7vo+zSoSIdRgNQTE83W4sPeHKbRiK7ax8MKNHIFWlXSE2X9DM2qAYYdjt+3yJjGCu0du6DANr31Rf1cEoxROBcAWRZc3qRaFvgtiWxcL5MwhoJy5z0+3E9Q/VAtKvhXSkpv+vaJWVOhj25HpA+oh7UKeEG0W9NySCoA7HQrhGVOe29OyTBOiD5ABIdMQWXMe1CKCZRT87l1LDMyYL+UADdlTsjjpSQgd0ogOE6vHguV1nadtnAm3rHHYPTazBc8WIgIxWT0G52umTA8QPJM027XXxuY3QnxsqHyCoIcp2+BfWRbZxm6g0Pxy0f4pAjKHagDzrDwgc3itiHUBczhoOOQQRca2pjtvgUtzb830PAD2VT1URpVDhhZ7LF/80O3gSwT4dKu+iKUtzi/x6EkSj7hqg0i+8mbvu/B2I09PSqpEr9glN82/89GF0PHMkAt9h53Yb/ezhaLing/bpUaJG24f8egGVCfTB8EzwXjd0GvG3+b1ac/elpRJlr2gNhbI6bhzeDPfAi42nN/82KxvX0+nH8emTorq+o9iEXfk7RP9/5ndAYWvd/M+Pl/Hr6dHlAWVbBMw8ZnM/mFMtLfxVu+b/ZcTlvTa+XGuZMUNmaOuhlPs7Z/On52c30j93fuu3/ZsbL+Q13M13dRlKwmY4+tmtZh46zOTlIY3qx80sb/m9WcH9M755fJLPCNVVwqkPVz9jqzuaXFxc3850C3vR/s6JyMyWqm84TH3HNgdvUPFHKluGzKcX86a7vOPoW/zcTHk/v/vrr+eU02cC47lgI6k03W6sL9fDr9c4GR2ebWf3fddxM6fHPppdrn/LBxA5A6YwypDjk27++3lOUZvV/b+FpOFZUnt66jXxdB9F3vAzzuki/08vd9Ud2/zcdGu5E6wSgp+8mIv1e7h4wDvJ/U6HSGw5ArnZc2k1wSEXbgf5vOnRVMF1ZGPJsz/ebKGXbof5vOrQCx1aGsiMDgV5HqIIO9n/TgczrRFOEGAdPD1c43P9NCd8OlnxBquVDmyb0UP83Jdo6JKFFD2NggUAingGaRz7RwCKiEchD0UAlT6IKgqhE3xHAoHqC8G/kh/u/6VAxV2QtC8aSBY4DZo80cVvtjHogjRzVlYRO0zH8qidWTSvo2uD7cse3IXCNie/C0PbU5lCQW/n831R862v5tWQdFM/QxrYlEGpOb2BVh6D4ge64lmwPQXI9q+4ag3Zd65hgBRKppqWJ60NQFSddN5//mwKcD1tBb7FFHsLa1cTPk/gRQYi/rsPIyen/pgDvLNm41XzweZrQXP7vfnC1RaaqKMfL6f+mQD8Ie4bDZrO3kd//3Q+e8nVRSggM/3cvSE4MrU7nXVuKiEyjFI7/uw+Er6lSvtWNv3hxbqYiAMn/3QMWdAco3ybpPVsVnh/R2X63TcbXFmTyjNH8351gqX4jvjwZU0Fpyh1yvrZr8T0wMyYJyf/dBRYMIdQvmem7DDNxmarGSC7RYZMTMxaFaP7vTr5aR6F8exAQzQk1ZqQyUpvUFs2Kls25QvR/d/EV9UgPQUPzGX3E1ERm6DB9oVXJ6Nph+L8p+IIa6qHtMrVhZdxlumOSXEvsMZw9yTKsovi/afhWA8qXNq0KRxtJ+AhbWqYmg+H/7gdrDZoh39zA8H/3gwVFBRS+DIL/ux9L/SIgt/+bAix4roPDN7f/mwYsuEMBhW9+/zcNSP87wdFvfv83DYh+mx0Uvvn93zRgwWnZJlL/kNP/TQMWJMlC6h+K8n+TYMESBjh8i/N/EyD1ZG+MwrdQ/3cJooc2Dt9i/d8FSH8m4vRnBfu/MYjOOjj6Ldz/DUHqnVOk8bhw/5eCBbOjIvEt2v9lwqOLGlI9Wbj/S0H6X3eIMr7lXP+7A+cXNzd3X0avyd1zPZT85l3/+0o0rueXl9N5RJgFW8DRQ+71v6/C3enZ+fkf05vwDbl/Q7T5UDH+7zxcd/E4WhtA9FuVkOqzYvzf83lyfQFrBa6Mk9+C/N+ILxcvpmTp39lQ+Bbm/87nRAqPb6JlPVS/Cs58qCj/9+70Lkc34RtSn/VMFP0W5//ezKfT6U3EkbXGHbT+oSD/l3t5cXEWUyT1OuhIfMvxf6GKMx6X5f9KLM78oiT/1xgDjn5L83/HOH5USf4vdJo4+i3L/3Wbk9fJ/zXGFlb/W47/C/XXy/+1keZDpfm/svF6+b9I9WRZ/i/Ukca3kvzf4RDLLynH/xWRxuOy/F9wcNpbWf6vgjQel+X/mjZOfsvyfzXA+XtLWf6vcYr095aS/F8XzY8qx/91lNfL/4Uxjh6K83+TIPOLkVzHcDfw/d/KnU38/Ptv//n9ty2BO3cyHh3f/33j7eMNzI4oNj8/Pn47+wmQ/d83jo8y4CTz8bH934L5ovu/xfLF93+L5Yvv/xbLF9//Lbq9Yfu/RfPF9n8L5ovu/xbMF93/TfB9Z/Fi9vwLJL74/u+K7/Hn/yWgY/Gbd37B4ovu/674nlzR9yeU71tfH81oFUE2s1kevvj+74rvZ8xfP3306Cjm++jzh0dHz0ZP/v7sqzz6Rfd/l3xnXzKf/Py3L2YR3w8b/Q+P71xV7t97681cfLH93yXf4w+Yq8bVg3dCvu/27713/P59/tO/XOXji+7/rvL73p+/ff+Tq4czyvc+8+Cd2cfMB0dHH+Xii+//rvh+9uTk5Afmy5DvPf7q25OHzM8nR1/n4ovv/y75/vT1i4fvP+A+i/T7/MW/v3r+4t57P+bTL77/u8rv942r+/f/Fbe3o+/u/3L0wYt7D97N2d6w/d/EePH9P+989xN99fzZx+HjH8++/SafHvD938R4PFu+pIPEbPbFPfbHJy8++maWgy+6/7uj3pn98KJS4b9PDnBZ+eL7v7vqs9nJyclxrvEY3/8ttp7E93+L5Yvv/xY+f0P2f4vmi+3/FswX3f8tli++/1ssX3z/d5uf+mpk9VPx/d9tfvUOZD9B8b//gIoyfv8BEaX8/gMeyvn9BzyU8/sPeCjn9x9QUcLvP2CijPW/iChl/S8iSln/i4dy1v/ioZz1v3goZ/0vKkpY/4uJMtb/IqKU9b94KGf9Lx4cefXvFMOp5/8ACo2Q6rew+4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234877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3048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5909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14563"/>
            <a:ext cx="7772400" cy="7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306595"/>
            <a:ext cx="742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8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04800"/>
            <a:ext cx="88773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63" y="2025135"/>
            <a:ext cx="29256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86400" y="2438400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675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30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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2915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60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8886" y="3429000"/>
            <a:ext cx="685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1200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9656" y="2057401"/>
            <a:ext cx="6912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150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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4053" y="2025135"/>
            <a:ext cx="6912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0772" y="3951514"/>
            <a:ext cx="6912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270</a:t>
            </a:r>
            <a:r>
              <a:rPr lang="en-US" b="1" dirty="0" smtClean="0">
                <a:sym typeface="Symbol"/>
              </a:rPr>
              <a:t></a:t>
            </a:r>
            <a:endParaRPr lang="en-US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6124"/>
            <a:ext cx="54292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459865"/>
              </p:ext>
            </p:extLst>
          </p:nvPr>
        </p:nvGraphicFramePr>
        <p:xfrm>
          <a:off x="1600200" y="2124334"/>
          <a:ext cx="2674312" cy="54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7" name="Equation" r:id="rId6" imgW="1257120" imgH="253800" progId="Equation.3">
                  <p:embed/>
                </p:oleObj>
              </mc:Choice>
              <mc:Fallback>
                <p:oleObj name="Equation" r:id="rId6" imgW="1257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2124334"/>
                        <a:ext cx="2674312" cy="54026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55275"/>
              </p:ext>
            </p:extLst>
          </p:nvPr>
        </p:nvGraphicFramePr>
        <p:xfrm>
          <a:off x="1533525" y="2940050"/>
          <a:ext cx="29733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8" name="Equation" r:id="rId8" imgW="1396800" imgH="253800" progId="Equation.3">
                  <p:embed/>
                </p:oleObj>
              </mc:Choice>
              <mc:Fallback>
                <p:oleObj name="Equation" r:id="rId8" imgW="139680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2940050"/>
                        <a:ext cx="2973388" cy="539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18953"/>
              </p:ext>
            </p:extLst>
          </p:nvPr>
        </p:nvGraphicFramePr>
        <p:xfrm>
          <a:off x="1600200" y="4050971"/>
          <a:ext cx="3190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9" name="Equation" r:id="rId10" imgW="1498320" imgH="253800" progId="Equation.3">
                  <p:embed/>
                </p:oleObj>
              </mc:Choice>
              <mc:Fallback>
                <p:oleObj name="Equation" r:id="rId10" imgW="149832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50971"/>
                        <a:ext cx="3190875" cy="539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9" y="5181600"/>
            <a:ext cx="8797661" cy="14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89763"/>
              </p:ext>
            </p:extLst>
          </p:nvPr>
        </p:nvGraphicFramePr>
        <p:xfrm>
          <a:off x="2827025" y="5105400"/>
          <a:ext cx="5814049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0" name="Equation" r:id="rId13" imgW="2768400" imgH="253800" progId="Equation.3">
                  <p:embed/>
                </p:oleObj>
              </mc:Choice>
              <mc:Fallback>
                <p:oleObj name="Equation" r:id="rId13" imgW="27684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27025" y="5105400"/>
                        <a:ext cx="5814049" cy="53339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721451"/>
              </p:ext>
            </p:extLst>
          </p:nvPr>
        </p:nvGraphicFramePr>
        <p:xfrm>
          <a:off x="3119438" y="5892800"/>
          <a:ext cx="56800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1" name="Equation" r:id="rId15" imgW="2705040" imgH="253800" progId="Equation.3">
                  <p:embed/>
                </p:oleObj>
              </mc:Choice>
              <mc:Fallback>
                <p:oleObj name="Equation" r:id="rId15" imgW="270504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5892800"/>
                        <a:ext cx="5680075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5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6" y="4157662"/>
            <a:ext cx="5114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2101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400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7413"/>
            <a:ext cx="58483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4191706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0.5           -0.866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0673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0.866           0.5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00662"/>
            <a:ext cx="15525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6867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6291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916924"/>
              </p:ext>
            </p:extLst>
          </p:nvPr>
        </p:nvGraphicFramePr>
        <p:xfrm>
          <a:off x="3124200" y="2486025"/>
          <a:ext cx="1682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6" name="Equation" r:id="rId5" imgW="520560" imgH="164880" progId="Equation.3">
                  <p:embed/>
                </p:oleObj>
              </mc:Choice>
              <mc:Fallback>
                <p:oleObj name="Equation" r:id="rId5" imgW="520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2486025"/>
                        <a:ext cx="1682262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371936"/>
              </p:ext>
            </p:extLst>
          </p:nvPr>
        </p:nvGraphicFramePr>
        <p:xfrm>
          <a:off x="1143000" y="3124200"/>
          <a:ext cx="5868988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7" name="Equation" r:id="rId7" imgW="1815840" imgH="457200" progId="Equation.3">
                  <p:embed/>
                </p:oleObj>
              </mc:Choice>
              <mc:Fallback>
                <p:oleObj name="Equation" r:id="rId7" imgW="181584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5868988" cy="1477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63119"/>
              </p:ext>
            </p:extLst>
          </p:nvPr>
        </p:nvGraphicFramePr>
        <p:xfrm>
          <a:off x="3048000" y="4648200"/>
          <a:ext cx="205263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" name="Equation" r:id="rId9" imgW="634680" imgH="190440" progId="Equation.3">
                  <p:embed/>
                </p:oleObj>
              </mc:Choice>
              <mc:Fallback>
                <p:oleObj name="Equation" r:id="rId9" imgW="634680" imgH="1904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48200"/>
                        <a:ext cx="2052637" cy="614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241419"/>
              </p:ext>
            </p:extLst>
          </p:nvPr>
        </p:nvGraphicFramePr>
        <p:xfrm>
          <a:off x="2984501" y="5345822"/>
          <a:ext cx="2197100" cy="133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9" name="Equation" r:id="rId11" imgW="749160" imgH="457200" progId="Equation.3">
                  <p:embed/>
                </p:oleObj>
              </mc:Choice>
              <mc:Fallback>
                <p:oleObj name="Equation" r:id="rId11" imgW="74916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1" y="5345822"/>
                        <a:ext cx="2197100" cy="133755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7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3733800"/>
            <a:ext cx="889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21" y="228600"/>
            <a:ext cx="31718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3733800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1039 lb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610100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600 lb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696200" cy="389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26219"/>
            <a:ext cx="5410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TRY THIS ONE ON YOUR OWN: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500" y="26230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45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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9029" y="26230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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440305"/>
              </p:ext>
            </p:extLst>
          </p:nvPr>
        </p:nvGraphicFramePr>
        <p:xfrm>
          <a:off x="1445305" y="2691674"/>
          <a:ext cx="26749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" name="Equation" r:id="rId4" imgW="1257120" imgH="253800" progId="Equation.3">
                  <p:embed/>
                </p:oleObj>
              </mc:Choice>
              <mc:Fallback>
                <p:oleObj name="Equation" r:id="rId4" imgW="125712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305" y="2691674"/>
                        <a:ext cx="2674938" cy="539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56902"/>
              </p:ext>
            </p:extLst>
          </p:nvPr>
        </p:nvGraphicFramePr>
        <p:xfrm>
          <a:off x="1447800" y="3505200"/>
          <a:ext cx="29733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" name="Equation" r:id="rId6" imgW="1396800" imgH="253800" progId="Equation.3">
                  <p:embed/>
                </p:oleObj>
              </mc:Choice>
              <mc:Fallback>
                <p:oleObj name="Equation" r:id="rId6" imgW="139680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5200"/>
                        <a:ext cx="2973388" cy="539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359642"/>
              </p:ext>
            </p:extLst>
          </p:nvPr>
        </p:nvGraphicFramePr>
        <p:xfrm>
          <a:off x="1524000" y="4343400"/>
          <a:ext cx="30289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8" name="Equation" r:id="rId8" imgW="1422360" imgH="253800" progId="Equation.3">
                  <p:embed/>
                </p:oleObj>
              </mc:Choice>
              <mc:Fallback>
                <p:oleObj name="Equation" r:id="rId8" imgW="142236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3028950" cy="539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8458200" cy="14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177838"/>
              </p:ext>
            </p:extLst>
          </p:nvPr>
        </p:nvGraphicFramePr>
        <p:xfrm>
          <a:off x="3105150" y="5189538"/>
          <a:ext cx="56530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9" name="Equation" r:id="rId11" imgW="2692080" imgH="253800" progId="Equation.3">
                  <p:embed/>
                </p:oleObj>
              </mc:Choice>
              <mc:Fallback>
                <p:oleObj name="Equation" r:id="rId11" imgW="269208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189538"/>
                        <a:ext cx="5653088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911469"/>
              </p:ext>
            </p:extLst>
          </p:nvPr>
        </p:nvGraphicFramePr>
        <p:xfrm>
          <a:off x="3214688" y="6035675"/>
          <a:ext cx="55213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0" name="Equation" r:id="rId13" imgW="2628720" imgH="253800" progId="Equation.3">
                  <p:embed/>
                </p:oleObj>
              </mc:Choice>
              <mc:Fallback>
                <p:oleObj name="Equation" r:id="rId13" imgW="262872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6035675"/>
                        <a:ext cx="5521325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4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990600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FF00FF"/>
                </a:solidFill>
                <a:effectLst/>
                <a:latin typeface="Comic Sans MS"/>
                <a:ea typeface="Times New Roman"/>
                <a:cs typeface="Times New Roman"/>
              </a:rPr>
              <a:t>Speed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Terms to Know:</a:t>
            </a:r>
            <a:endParaRPr lang="en-US" sz="2400" u="sng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517" y="1066800"/>
            <a:ext cx="8371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ffectLst/>
                <a:latin typeface="Comic Sans MS"/>
                <a:ea typeface="Times New Roman"/>
              </a:rPr>
              <a:t>        --- </a:t>
            </a:r>
            <a:r>
              <a:rPr lang="en-US" sz="24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scalar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omic Sans MS"/>
                <a:ea typeface="Times New Roman"/>
              </a:rPr>
              <a:t> quantity that refers to how fast an object is moving; the rate at which an object covers a distance;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does not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Comic Sans MS"/>
                <a:ea typeface="Times New Roman"/>
              </a:rPr>
              <a:t>keep track of </a:t>
            </a:r>
            <a:r>
              <a:rPr lang="en-US" sz="2400" i="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</a:rPr>
              <a:t>direction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362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424793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t3.gstatic.com/images?q=tbn:ANd9GcSPsJ3EZKQIrnKPbRK6nylBY3FMCdT8YR9RVbhS7lza2BkfhUH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29" y="153929"/>
            <a:ext cx="51149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2925" y="169323"/>
            <a:ext cx="373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</a:rPr>
              <a:t>0.6428        -0.7071</a:t>
            </a:r>
            <a:endParaRPr lang="en-US" sz="35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1163" y="1162026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</a:rPr>
              <a:t>0.766         0.7071</a:t>
            </a:r>
            <a:endParaRPr lang="en-US" sz="35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71" y="1346692"/>
            <a:ext cx="8708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800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65778"/>
              </p:ext>
            </p:extLst>
          </p:nvPr>
        </p:nvGraphicFramePr>
        <p:xfrm>
          <a:off x="3054008" y="2686270"/>
          <a:ext cx="168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" name="Equation" r:id="rId4" imgW="520560" imgH="164880" progId="Equation.3">
                  <p:embed/>
                </p:oleObj>
              </mc:Choice>
              <mc:Fallback>
                <p:oleObj name="Equation" r:id="rId4" imgW="520560" imgH="1648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008" y="2686270"/>
                        <a:ext cx="1682750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716703"/>
              </p:ext>
            </p:extLst>
          </p:nvPr>
        </p:nvGraphicFramePr>
        <p:xfrm>
          <a:off x="1020763" y="3301998"/>
          <a:ext cx="611505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" name="Equation" r:id="rId6" imgW="1892160" imgH="457200" progId="Equation.3">
                  <p:embed/>
                </p:oleObj>
              </mc:Choice>
              <mc:Fallback>
                <p:oleObj name="Equation" r:id="rId6" imgW="18921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301998"/>
                        <a:ext cx="6115050" cy="14779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66788"/>
              </p:ext>
            </p:extLst>
          </p:nvPr>
        </p:nvGraphicFramePr>
        <p:xfrm>
          <a:off x="3051969" y="4734480"/>
          <a:ext cx="2052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" name="Equation" r:id="rId8" imgW="634680" imgH="190440" progId="Equation.3">
                  <p:embed/>
                </p:oleObj>
              </mc:Choice>
              <mc:Fallback>
                <p:oleObj name="Equation" r:id="rId8" imgW="63468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969" y="4734480"/>
                        <a:ext cx="2052638" cy="614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057286"/>
              </p:ext>
            </p:extLst>
          </p:nvPr>
        </p:nvGraphicFramePr>
        <p:xfrm>
          <a:off x="3048000" y="5410200"/>
          <a:ext cx="2346325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" name="Equation" r:id="rId10" imgW="799920" imgH="457200" progId="Equation.3">
                  <p:embed/>
                </p:oleObj>
              </mc:Choice>
              <mc:Fallback>
                <p:oleObj name="Equation" r:id="rId10" imgW="7999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10200"/>
                        <a:ext cx="2346325" cy="1338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2052357"/>
            <a:ext cx="822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RECALL: </a:t>
            </a:r>
            <a:r>
              <a:rPr lang="en-US" sz="2800" b="1" dirty="0" smtClean="0">
                <a:solidFill>
                  <a:srgbClr val="FF0000"/>
                </a:solidFill>
              </a:rPr>
              <a:t>Use Matrices to Solve Systems of Equations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8947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1194375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567.8 lb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2093912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516.2 lb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89" y="152400"/>
            <a:ext cx="534406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817" y="3505200"/>
            <a:ext cx="86607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  <a:latin typeface="Ravie"/>
              </a:rPr>
              <a:t>And the Trig students lived happily ever after….</a:t>
            </a:r>
          </a:p>
          <a:p>
            <a:endParaRPr lang="en-US" sz="2000" dirty="0">
              <a:solidFill>
                <a:srgbClr val="FF3300"/>
              </a:solidFill>
              <a:latin typeface="Ravie"/>
            </a:endParaRPr>
          </a:p>
          <a:p>
            <a:r>
              <a:rPr lang="en-US" sz="2000" dirty="0">
                <a:solidFill>
                  <a:srgbClr val="0000FF"/>
                </a:solidFill>
                <a:latin typeface="Ravie"/>
              </a:rPr>
              <a:t>Practice </a:t>
            </a:r>
            <a:r>
              <a:rPr lang="en-US" sz="2000" dirty="0" smtClean="0">
                <a:solidFill>
                  <a:srgbClr val="0000FF"/>
                </a:solidFill>
                <a:latin typeface="Ravie"/>
              </a:rPr>
              <a:t>Worksheets: Force </a:t>
            </a:r>
            <a:r>
              <a:rPr lang="en-US" sz="2000" dirty="0">
                <a:solidFill>
                  <a:srgbClr val="0000FF"/>
                </a:solidFill>
                <a:latin typeface="Ravie"/>
              </a:rPr>
              <a:t>Vectors And </a:t>
            </a:r>
            <a:endParaRPr lang="en-US" sz="2000" dirty="0" smtClean="0">
              <a:solidFill>
                <a:srgbClr val="0000FF"/>
              </a:solidFill>
              <a:latin typeface="Ravie"/>
            </a:endParaRPr>
          </a:p>
          <a:p>
            <a:r>
              <a:rPr lang="en-US" sz="2000" dirty="0">
                <a:solidFill>
                  <a:srgbClr val="0000FF"/>
                </a:solidFill>
                <a:latin typeface="Ravie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Ravie"/>
              </a:rPr>
              <a:t>                                    Static Equilibrium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4" y="4828639"/>
            <a:ext cx="88868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Velocity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057400" y="366355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ffectLst/>
                <a:latin typeface="Comic Sans MS"/>
                <a:ea typeface="Times New Roman"/>
              </a:rPr>
              <a:t>-- the 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Comic Sans MS"/>
                <a:ea typeface="Times New Roman"/>
              </a:rPr>
              <a:t>rate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omic Sans MS"/>
                <a:ea typeface="Times New Roman"/>
              </a:rPr>
              <a:t> at which an object changes its </a:t>
            </a:r>
            <a:r>
              <a:rPr lang="en-US" sz="2400" dirty="0" smtClean="0">
                <a:solidFill>
                  <a:srgbClr val="FF0066"/>
                </a:solidFill>
                <a:effectLst/>
                <a:latin typeface="Comic Sans MS"/>
                <a:ea typeface="Times New Roman"/>
              </a:rPr>
              <a:t>position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omic Sans MS"/>
                <a:ea typeface="Times New Roman"/>
              </a:rPr>
              <a:t>; </a:t>
            </a:r>
            <a:r>
              <a:rPr lang="en-US" sz="24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vector quantity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omic Sans MS"/>
                <a:ea typeface="Times New Roman"/>
              </a:rPr>
              <a:t> therefore </a:t>
            </a:r>
            <a:r>
              <a:rPr lang="en-US" sz="2400" i="0" dirty="0" smtClean="0">
                <a:solidFill>
                  <a:srgbClr val="FF3300"/>
                </a:solidFill>
                <a:effectLst/>
                <a:latin typeface="Comic Sans MS"/>
                <a:ea typeface="Times New Roman"/>
              </a:rPr>
              <a:t>direction aware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Comic Sans MS"/>
                <a:ea typeface="Times New Roman"/>
              </a:rPr>
              <a:t>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omic Sans MS"/>
                <a:ea typeface="Times New Roman"/>
              </a:rPr>
              <a:t> 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http://onlineathens.com/sites/default/files/imagecache/full/12641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3" y="1566684"/>
            <a:ext cx="1925207" cy="30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hQVFhUUGBcXGBgYGBcXFRUWFxUXFhUYFBcYHCggGBomHBQUITEhJSkrLi4uFx8zODMsNygtLiwBCgoKDg0OGxAQGiwkHyQsLCwsLCwsLCwsLCwsLCwsLCwsLCwsLCwsLCwsLCwsLCwsLCwsLCwsLCssLCwsKyssLP/AABEIAOIA3wMBIgACEQEDEQH/xAAcAAAABwEBAAAAAAAAAAAAAAAAAQIDBAUGBwj/xAA+EAABAwIEAwUGAgoCAgMAAAABAAIRAwQFEiExBkFREyJhcZEHMoGhscEUQhUWI1JigpLR4fAz8XJzU6Ky/8QAGQEAAwEBAQAAAAAAAAAAAAAAAAEDAgQF/8QAJhEAAgICAgICAgIDAAAAAAAAAAECEQMhBBIxQRNRIjIjYQVxgf/aAAwDAQACEQMRAD8AwxQRAo1soGjlEEaACQQRIACJxQJSSgAISiQQAYKAKJGEAKBSkhKBQApCUUopQAZRSgSiBQApBJzI5QAaCJHKBhoigggAI0UoJCCKJGUSACBRhJRhMBUoykyhKADQJSZQJQACUlAlECgCwwXCKt1VFKiJcfg1oG7nHkAtxS4Qt7ei19QG4q13inQaSWMdrBqENM5dyBPTqrD2f06VnaVqlx71UhuhAOTKO6CSNdSVIqcT2dV9Oo5rg61BFIS0DvDL/wDJDtOZ6KsI1+yMSd+CLjHAdnSpDM6o17iGl7TID3EBoDHaZZPM6aa6rnuP4JUtKpp1NejogEeXI+E9F1y04jtLuaBLv2gykECI0HvNJA1I1UXj3DGvsX5jmdR1a86OlujJA3JaHtJ56FZa+/IJnG0aJBYNikCUmUAgAIIilMpk7BCQWEjVlc8P3FOi2s+k4UnRDtI122OirEAKBSpSEcoGKQSZRgoAMIFEEEgCQQlFKAEgI4TwaEeQLNitDMFEQVJytRd3qi2FojwUmCpnc8UglqLC0RiCigqXQoGo7LTa5zjyAk/4V9S4FunNDv2Q8DWYHDz1WlGXlIXaJe2GA/irGkyo+G6vDc0Evzu5EEe65upGyxfE+ANtnsbSIdIGYtI0qT3mz4ddOa6Rwm9zH/hpLHtDXNyvzNLgzvZQRDgcrjy81leMrWua1Udi+C8GW5i2QN9Z1IdrrzWpxqbuzSacLM5g1Co2oHEukS3UkulwygN1OpJXbMeuhStK7aodmdbZqjvyB7m9mGjnJIOnguecL39Oi42z80y0h7QNH7uGgmOUyIjdTPaBxK00RaB2ctcwvcDLe6CYzfmMls8u71TyekTX2YLKhlTXbNQ7ZqnbN2hZCEJArNT9tTzkNaCSTAA3J8EWwtF7wxwvVu5exssaYJJhuboSpt5wrUYx5rv7OCAwBpc1wLssyNm+a3XA9QWtuWmCWl0NLoJeBqMvLpKg+0DFGPp5HO7Oo3djHgkv0eAdNdcqspNKkTavZBxyrGCOpZsxpZW5gCJyPbrBXN7VpfodyDB8uq113cn9G15zEud+b3vfG6PAeKqLba3o1LVrzRc6XGAHNdJgxqTJG/REXQjGuEGCiBUvFXs7RxAgEkgDYeAUTtGqTtOiqkqAgj7RqUxzSs2w7ITKNPZGoZW+KLYdkMEpMp/K3qhkai2PsjXDh5qP9Xmq7CMJEygqcPNhIssDZm1ErQVtlFobpgR6+D0490eiZp4TS5tCuiFIw+za5xc4dxgzO5SBs2fEwhuhpXodwLCopv7KlAGmje84xv1O4VTjt1WpU8hY9lR2nebEDmWkiD/lXPEGK1WMDh+zaW5sgMRtEnTVUL67srAXuOYNe5hq06mscmGYBk8wdV04/wDKOLpR/E0+Aqvtsyl5i1xQcx9J5lgLxJJnvNL29YjmCDv1V/eYlmpUryoC9lfXJ2j3ZHxBDi4+Hnoo2NYcQ5pY0ObuDPu8nNIOv++CrrWwOXsg49kXZgwCe9zGuoEcx0C6eTinnrJh3ZKDjjbjkE3fFDWEltNvQNaAwH/yMSd/nyVHhdnVcxzw0lkwSdgTyAK2VDhGjXBLS1jmvawNLpzueT3dTyj5qHjD30WikG0xkd+QmI1EwRInxVeJwlCTc3snmzuaSS0VlnlDXNqUaD4doe8KhPRrmcvMJ+ja29QACjVbUnWC2pTI8Do4eUFUn485ttRz8fgrTB7lwcNz4AjVdEuPgn6J9ppFoOGGKwwbCewrMewS5pEDx2WvwbhetWY1zh2QIB74739I2V/acGU2kF73OI6d0f3XhTj1k0dSdlHYhtvbPqVaTu1fcPYGNGZ7pBGUHpznwWWxnhGtdvNYtDXdzKWnLTIHvZidc8T8l0vG8bsrIMZcPa2Zc0EFzj1Omu/NJw7FqF7Q7SmD2WYtGYZZy846LSjLyBgKvClU2bqNPKXEyJd/FOpO5WG/RtWjcsp12Obme0Fp0kEgadQutVuKsOY91PtQCDq4SWyNIDk5WdY4gaYbWpvfTIc3WHiOXiPBPpIKRmsYwWi17qYpgNY45fIhp356qD+g6P7o9FvsUwF1R2YO+Hw/wq/9WKuWQWnw5rDg/IGS/QdL90eigXeAszDKIWnurV9Mw9pafFQKvvBYGU7+H2tBcTAAk+SyN7cSSGCB8yrjivFqznFmV7KberSJ8XGFU4dbGq9rRu4pqhNMvOH8D7SjndoS4iP4YGo+MqwPDiv6FMNAaNmgAeQS5SG69BhGl16Ra4tPIwkBMQirso1DdSa2yjUN0wJiXU/4o3z1aTQOsEuj5BPYfaGtUaxu7jv0HMpfHdwLV9vTpt/43ipl/ey7EnqTKnl/WkVw/tf0L4rw65fRBbSnK3qB8j5wud3drSptHbWhpOYG5n06h7TMd3QdC3nGq0nG/FVd7QWVXMBdo0GIHTxIWbubvtZNw+cw7zjvAER8gufHHtJRj5bo6pN1cvFWbGwArW8BxcRzdEnXQmOar+JaD7OnrTILxuIOgieaLh6yrU6Yu6WtAOIA3AIMEkb5eXmpeOUDfU3APcHmTlMOImJ395ug2ghevxc2TjXj/s4MsY56fswtHiQD3majYjryVg2u11AuLw59VwLzMkdG+gKy2J4e+g8sqCDy6HxB5haPgfDwXCq5oJDobmAc3Tclp3XfHmP6s5nhS0V1LDnVnRRY6oZ2Y0ujzhdd9lfBhoMNxcsiqTFNrhrTaNCSOTiZ+C0mB2rgA6W68gwMHwDVf06ndJ6T8lw5+VKdxSotGCQ8kPeACTsNT5BIt3aa/wC6T91nfaPihoWT8szUinI/LmmT6afFccVbo2cs4pv6l1c1a3ZtySGtc7WGDRunKdT8VreFLvLYFjW6tNSYHd1HJYd96DYupBxFR9RrtvyN5T6LQcD4oynQNu5pk5iXA8o5rpl4qhezNcFYbRrVntrMzDLMa6ElK4nw9lnd0vw8skNduT+aCoFjiJpVqn4bONTGmYls6TCN9SrXuqZruglzAcwLQBPinYjueFXBc1szsPWFWcSVqlu9tSm+A/dviN9FdW9EhmnQR6brN8a1Zp03Ts71kEFRvZv0aLBawuqB7UAk6HT6LMV8LFtWc957rQez6kkbnyUzhjERS7rtGmDPITopHGAaX0i4d3dp6nmD4e6VHKnTophrurMpSBJzH3SZLdy7xPgoVfDaQrtq0mNpgMLSG6ZiSNY8BOvirG4qAnRMPUscGtspnyJ6QYOqMpLd0ZVjmE25dlHaHM8+8epO5TyimqlvrCN0wF1NlHoDVOGpomrUyUAaPhyrke5/7rZ+E6qi4i4pp3D3VAD3RDWka+qkvc7I8NMFzS31VHa4DHvukdBz+KlUuxVOHXfkVaYc2qxrqrQ7QOAI5kTKz3ElJskRDQNgPstvsI6CPQQFhuK6kF3orQVvRKyXwfdVHWVSiyo5paXRB2LhmBjbeVOwitVcyarHU6jTB5TpIc3/AHQyqDgBw7ao0c2Az0Ad057q8w/He1r1Ld7A1zMwPekGDHTTQgpO0xEnFOIaL6TqFWnTqPfoXlolvi08n+IhN8NtDDTpsiM2knckzBPxhZrErUNqvY06sO3OCJBHqp2AXUuDHGDy8+Sy8kovsjogoyXVnfMJPcGkRuDoR5qFY4oKlF8HZ9QR4Zi4HyVTiGO9nY9pMVXjsx1z7EgfAuWX4UrOq1A1joLRJO40EajmqSvp8j8Ekvy6nVbKpIB8vjoo2MWVO4Y+jU2dv1HMELneG+0LsKxt7sdk5j4LvyFvUeELoty7OGvbq1zQWubvBE/ELKftCfk5f7QOHrWytw+m8ipnaILgXZTMw1Q+EbizZR7apU/anOBqSYjmFP8AaPwhVu67atMB3dDTrEEEnUfFZHDOFrm3qyWBzSCHAkTBEaKqbETvZrcD8S8tc33ToY6pHtIunG7pyBoBGUDXvBUV/wAN1qTs1vn8hIePDxTnDWGVrm6psqlzXNIJL51AO2u6HLYjvuF3rTTp8jlG/WNvNVHFtsx1B9QbCCR0dOh8CrO3sgIEg9Wn7dFmuO7/APD03ggkQPiDsD1Mj5qbZsz2K4wLaiHOMlx7jebnDYeQVhS4mubqg2nUoAEkEunYDXQdVzahVqXL+3qHQE5ByaJ2HyWxwLExsSpTyUyuPF2RZhJemMTxllJzRVBGbaoB3T4PjY+KdzgwQQQdiNQQtraIyi4umKbulJLN0tMRiL3iEg6KBU4hc7mq65EqM2mkBrbbHIbrqpeHY6JWRiAn7B5lA6N1+nWpD8fasy9yjlyLHRp3cQtWXxK47dxy7yAB5ymqidwEvbVHdJFQOA8cupy+K6ONXyxUvBPJ+roj4a99pcB+hIBDm/wu3jx29Frf1ntM2YkB3U03T8TCzOKwaru7I03BnYdNR6KrqNZ/EP8A7D5aq/J4qjJ0YhK1skY1ivbXJqMBaNGtOxIHM+aeo3BJDnCCDy5/5VOQAdCp7aoCzgwY52psbnKO0aA4vUrFoce633R0nc+a1fs8Jpi7qHYODQfCM33CwWGsNRwDASSYAGpJOwAC3VeobexbTLS2o9zi8HeZjX0T/wAn0jxoxj9lOGnLM5P6IN81lw97qjQ6SdxyXTfZ5izalH8OD37cAR/Afd9NvguV2Tu6XdASfgJTfs7x80sRpvO1Z3Zu8nnT0IC8vB4OrPR3u6og6xr12WN4hzNPeAP/AOo89it24LLcR1Y0L2jo3SSepJXTF7OVGepNa8QQfCfsUYsoIkApVCRqHAzy0+ym0LnkR9/ottDLO1uMoEgkevoVFxi27Su2RNNzC1x5tdJLTHmAp1rUHT+yzXGeJVKTwKezmz8QdlmtgzGYwxrL19vTZpOgG2Y6uAHRV91QcwyNCN1RWmKPp3fa184cXOJ6gnSfEDwWnx7FqQ7LsyHh4OYjcbb+MnZSnD2ikMlaY/bXjKzOyqiQdNeR8Oiqrm4NjU7IOLqfvNnodxPNIvaLmd4SPBW1pYi8oFj/AHuTuYIUovqWnH5FryN2XEzHbqa7H6a5/d0HUXuY4Q5pg/3TYuyrHIO1tUiiE2aiOm/VAEp2ydshqmHO0QpVYQMtTqmHhVwuTKn03yEh2IeVP4Ud2lZtBzwxpfnbUMfsnNBzHXdrmyCOZyqveVtvZLw064q1Kzm5abBDakT+0ke5OkgSZ5GFuLpiZdu4IpXFd89qyiWTTcWszl8mdjOWANCAfUKJjXs/sxTdlqVe0aI95jpPPdv3XU24bTptAps93UanU7y4nUk9VkMatgKjGNgvf7wBmHFxMKs885+WZUUjCXXstDaedlV73Opl9NoAGY6Q0k7bhPUfZ/SZVpklxYB+0Y7Ul3QERA/sujXdQh9JjfdpljZGzi2M3mJCk8Q2oa4PAEO+qnGQ6IWAYTa0COyoUmO5OyjNPg46j1We9q9uR2bx7p36gjf6hajDWZuizftlc5ltQcDqKpB8QWHf0CWWPZUykJdHZnOHKrTLSBqIPkdFnbTh+s28DWsdlbVaQ6NA3OCDPklYXiYEEbjcLTDHg+IB0gkjkuKLlBnW1HKkdsbss7j1vTf7zZ+CuMNuBUosfr3mg+OyhYlbUyIIdJ2DScx9Cu2Jw1TMn+jxT/43OPge8P8ACcpMbIlgDj0mfkrehhTo0aWjq9xJ9EK9EU4Bgnr0VLAKi3Ju4j1KpOOKM0WvAByuidjBn7wtLbERJ169QncSw5tek5jgNRpOwPIrDYzjtazp1RFRoI8dx5HkoVHhgMrse05qczB94EbA9RPNS7hj6b3MqaOaSCPIx8Uqleub4josdzNEK+xVtasaTWkkHLPIwNwnsHvuxqAHYlOUaVJrzUYwCoeesDqY2SMVtNnDY/IqeWFqy+KdaC9o+GgincMHvDK4j1CwcLplo8XNpUoO94CW+Y1H0XM3SCQdxofMaFGKVqhZ41K/sd7Ao+yMpzsHodg9UogJe0o6TeqMWz0f4Z6AsbFPVSO05BNi1eh+FeigsWMxMBemuGcL/DWlGizu5GCeZLj3nH+olefuC8NNW+tmO901WE+IacxHxywvTDimBT4lfmk0mpq2QNBrB3JhYzGmRVD2OzA7Hf4FbK/bLgOUKrHDdNpzgugS7LplmPKVrqaFOrNqVGnMG06bWk7QI5DxJTePY4yq3KzUTMrmda8cbrLJLYcdfPuj0lX1N+izWxWazArgLO+2mzL7ejUB0Y8gjkZGh+EH1Uzhy4n1Sva0wnDhG4qU/qQqBejhwaRsnm1n6awkfh3o2271JpB2PSPAbnOw63k94s1J33KvHtDdf+ys97OrzNhtBz4Ba0tPTukj7Jjiq6qVabhTcadMal2ud8cm9G+PNMB69x6jTcTVqgEHusGpHwHNQa2N060dmCAOZ3M+C5hXtyx5EzMOnzErRcP1ZAWwTN3h1QE6q4BI2+CzNtUggq6N4ICw3Zs577QnN/Ew8RDZlu5nrKyjnRsTHw+60PHTxUuXfwgN+qzFJpGm6mJkhj56lTbR4gtfJDtN9Aqy3LXTlcDHTl5jkrG1p6jqtWIYYTa3A6H5gqk4ywnJW7Rg7laXDoDzHzWw4nwdxoNrA6NEO+0Krtq1O5oijVMFpkHnooRuLOqSU4k39Tqn+hH+ptTr8luu1KI1SofPI5+iMN+p9Tr8kr9Tn9fktuah6ohUcl88w6IxP6nv6ofqg7qtsXOQLHQj5ph0RmuHOF3NuqLg4jLUa74NMn5CPiut3ToaY6FZHCX5azCeseuitOIsXFIhvX7rq48nJbMtUw6VTMZKexOrloVDzykDzOg+ZVfZVwdj1+qdxutFMEg5Bq4jl0J8F0ZG1HQ0c7pcMnPnzazKfq93QrRdoDsdFnsYMErn4822+wpJLwSOHrgB8EjdaPiyiK9q2n+89u3hJ+yzvC1ix5JdAPitBjNrlq0wB3GsJEbFxMesfVXyS6xbEkY79Tx1R/qcOq1Lqh5FAvPVeb80ynVEjge27FjqJOZs5mg6gHnAVljneY7yVVZXBZUBnTmp2PVcrHHwldeDJ2jvyJqjmF+79pU8O76CFYcNAzGiqrhpLnE/vE+uqs+H6oDoV7Jm6ZhznN7sfdRKtzkknl9Vb4NV0GqZxqzAcHjZ2/QFYyPqrKI59UsqtZ5cGuOYk7aepSrnhmo2m58glonKN4HTxWvmOaNtXx9VxPky9Guhz7DcFL81WmBIHf1A8j4lWmC0g4bSUxcOdb1qgpmATtyIOv3TOG1g15zaTquxSvZOjR4yItXNJGsECfEclzriNwFRuUQcomOq6Ecpb2lQhlJvN2mY9Gjmsfe2TLtxyOAIPdn92eik2lI6oJuFG3NweqBuTzKXWosjR5PmEx2Y6hcjiyFi+3CcbUJ1+6YA/wBhGSeoRQWS6ddzT/pT9TEHuEE/QfRVmaOeqUXf7CLaCx6pcc51UHjK9fUbTqA+7o7rImD5J7OiL+olahkcGD2L4UxdhaM7tfv4rS1sTp9m8lwywZB56bLF1MPpO/JB/hMKJVwifde5o9T6rpXIXszRfcGsZWe+m6YERB2mdPSFH41shRrBomC0HVDheqLSoGuGr9QQZzDrPI9Z2Vzx7a9tQbXaNae//gefrCpFq7QNaKjhCoHGOi0PEz8vZjwJXPOFb0srjxXQeJKeZjaojuiDG8Hb6oy/lBoS0Ura09Ut1bxKh9t4Idr4LzTdkyk0vcGtmSYWkxnDIoBrjmIGp6qv4NoB1YuI9xvzOi1eKMaaZzaBd3HjSsy3ZxzFKGWpA2cPmN1XMdldI5K7x6kZLeYMt6Ef9KkiRK6LMM3XDeJZgFpsUp9pQdG419FzDAbvI+JXTsIrZ2wiStUaRlBVCV2rQmsSomlVcyNjp5ckyKq8pqnRTsRcetTUHaME5BDvInQx4fdV1nb6gaZyM0u9ymwT3ndTodFf2l72YqGAZYRr5g/ZZIXgyVAPeqaEAbM3MfRdWN3BDhXYq8Xuqtw9xD3VWNdla4gNb4QBoAh+j61rUYS4Zng+7qdtZ9Vb25Yz8NSpkSTndr3QJl0+MCB5q1uMMJrdqdg2GjpO6JNxKtN7RaZ28/8ACbdXA/dQc0TsfRJ7Ec5j0XN2IBC4b1RG5CW6mI5fL+yUGDaAUrChttwOZhF+JCkGkByCbLQOQlGgoYfcgHdB9ed59CnGDXafgYCksbpt9U9BRCFcePoUrtAOvzUmBMI300tBRZWVj29lVAYMzXFzSdHA5QTB+CPC7vtLSpTOjspbrznQz6qPY3z6DC7vGm0nM394vGhiNYDSsjY3lapUe9r3Bjq8BgJgU4IOp8TPmF6EcTWJT9Gb3REubWpa1oe0tc06dI8DzC6PSuc9kSddB9VmeK6tN1Npc6KjQJzaZuXdP2UjCcRFS27NjpI1cRsADoJ6ys9l1bGosbLSdgY9EkzyB9VIDHdfkkOpnqPRcWh0i64NuyysWuEZxv5K94pqh1F4DuWw3KymD0niqzWdVZcVVi1kdVWOZxjSK48Sk9mb7QPphjg4OE5Sdp/dJVKaOs7AmHD909fJXNOlLFY4TglOqH5iZjyzDnKtjzW6Ys2JR8GRc3I/QzC3fDWI6gOWcbgJD3MP8h5kf3CrL7EzaQKhgg7T3j8N11JHPdHQ+MLMua2s3lo7xB2PwWWLXDXRPYN7SKFf9i9j8pEF8CJjp08U+GT7rpHw+C4+TGnZtbI2UxsFVVsD7xLXENPIb+vTwV52ZOkeidNs7of96LnjNrwOjmmNYZVtqgcTmaTIcOWux6K+wrHpb3jGnNaW6sg9pZUa0tO8rknE1A0q76bS7I06AwPnzCtH+TRuOTodgLI5lGwzzlOOZ4/RAkAe99FyWIYNuDu2UbaTW8o8kijiNNziwPDiN+8FIEeHqgAN+KPL5ogZ5/MInA+B+KACyjx9UURtPqiAHQI+f+EbEEHFE4nklueB/iETXjxjw1RsNC6Nw4MqgP7MljgCRmBnoAfe6eZVHhFplaJDoG0zJOsk+pVo6s0GNfKJR9s3p8Sr/PP4/j9CpXYxiFm2pReCzMAA7nLdYmVZ8J2FNtrUDG6nnqSY21KtcBotrUatONTH06qRgWHupAtcR5DZWxr+Md7MsPj6FKjzUi9OSo5pnQnloo5d4rjapgWmAUx2knkFT8Z4jNUNGwVjglT9pyAKz3FVan20B7Z8xK3G6o6cVJWSrKp3FLpOIggwVX2bO6FMLvFv+/FDtMWd3SF4k1tS3qsJIqubFNzSQQ7lBC5RecO1mVhTuAWOeRuScw6zzXVnAEatHn/ZRMXtHVuzcSSaU5Z6HkumPJqNM5lFNlCzh6lQaMkzzM6lHa3xpuy5irK4qkiDusZidwW1VOLc3s7JVFf0dGo1w6Dz8CnXfzfP5LO4Lige0Dmr+kXOGklSnGmQnGtoDgIJM/GZXJeK3Z6znCYGgzEkx8V024tboklhp5T+UtJPyIhZ++4ZrVR38hM6EAgD1XRh6x22Qls0fZNOn4lw/mao9zh9J+jrlxB/iH1CjjAaR/KZ8/8ACJuAUxy+G32UOy+zf/Bi14fs6b8za8O/9jR9VY06dI6fiz/U36pkYQwfkH9SMYPT/dj+ZDmvsQVV1BvvXL/g8H5JdC5tiNLl/wAXGfogcHp8mj1KDcEp9B6mUu0QFsq0HDu3D9ND3yEbmUSP+Ykf+w/cohglMcvm5ODC2DZoHqk5IBnLQ51CZ/iKcbToxo939Z/uj/RTN4aEk4U3whJyX2ABZ0v3j/WR9042yp8nv/qJQZg7DsjZhAH9wl2/sC54cq/h3PcHZswAh78vj3fFS6vET84LWMy/mlxcY/hLdJ81nf0cNwTtyJKJlrprmHiYKtDkOKqgofxgNq1XPaKnePKB6SoQtRpIqD+Zv2KeFPNtUdp5D5J5loD+Zx81FysCHdUm9m6HOaIOubb0K5bd1GiockkTu7c/2XWcRw0upOgxpzED5LkF5RIeQRrK7uMvx2Zkbrg6q5zSXE5RtzWhNdg3Lvg3/ChcLYbkt2zuRO3VW5szG/yXLlknNtGtkB102dMx/kS6eJMG+b0AUkWbp3256D6Jf4fSd48lPQEK4q03jcg+I09VkMctZP3W8ZS10gz8IUW9wsVRrvyO4WoT6spGWqZziyuHUXDouhYRfiozMPishjeGup6Ob8eR8lRV8Vq0gaTHEZt43/wurqsi0Ny6qmdea5p2d9ksRtmPqsbwVj3ajsnuh40ad8w/utW6k4/nI/lhck4uDpkkxbz9UK2yCCghBUApTGjoESC2jSEVN0dRBBACKvulR5+6NBIB2ke6jc49UEE0MSw6IrZxk68kEEwHWcv95pu6/wB9UEEl4ELY0ZhonKyJBEQDvj+xd5LlGINHa7c/uiQXq4v0RiR1GwHcb5D6J53un4IILy35f+zfoZzGRqn3oILACDuE+DqggmxlfjzAaRkAx1XF8Q/5X+Z+iCC7eL4FP9RWDvIqsIJBkbLrllWcd3H1KCCfJ9G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hUUEhQVFhUUGBcXGBgYGBcXFRUWFxUXFhUYFBcYHCggGBomHBQUITEhJSkrLi4uFx8zODMsNygtLiwBCgoKDg0OGxAQGiwkHyQsLCwsLCwsLCwsLCwsLCwsLCwsLCwsLCwsLCwsLCwsLCwsLCwsLCwsLCssLCwsKyssLP/AABEIAOIA3wMBIgACEQEDEQH/xAAcAAAABwEBAAAAAAAAAAAAAAAAAQIDBAUGBwj/xAA+EAABAwIEAwUGAgoCAgMAAAABAAIRAwQFEiExBkFREyJhcZEHMoGhscEUQhUWI1JigpLR4fAz8XJzU6Ky/8QAGQEAAwEBAQAAAAAAAAAAAAAAAAEDAgQF/8QAJhEAAgICAgICAgIDAAAAAAAAAAECEQMhBBIxQRNRIjIjYQVxgf/aAAwDAQACEQMRAD8AwxQRAo1soGjlEEaACQQRIACJxQJSSgAISiQQAYKAKJGEAKBSkhKBQApCUUopQAZRSgSiBQApBJzI5QAaCJHKBhoigggAI0UoJCCKJGUSACBRhJRhMBUoykyhKADQJSZQJQACUlAlECgCwwXCKt1VFKiJcfg1oG7nHkAtxS4Qt7ei19QG4q13inQaSWMdrBqENM5dyBPTqrD2f06VnaVqlx71UhuhAOTKO6CSNdSVIqcT2dV9Oo5rg61BFIS0DvDL/wDJDtOZ6KsI1+yMSd+CLjHAdnSpDM6o17iGl7TID3EBoDHaZZPM6aa6rnuP4JUtKpp1NejogEeXI+E9F1y04jtLuaBLv2gykECI0HvNJA1I1UXj3DGvsX5jmdR1a86OlujJA3JaHtJ56FZa+/IJnG0aJBYNikCUmUAgAIIilMpk7BCQWEjVlc8P3FOi2s+k4UnRDtI122OirEAKBSpSEcoGKQSZRgoAMIFEEEgCQQlFKAEgI4TwaEeQLNitDMFEQVJytRd3qi2FojwUmCpnc8UglqLC0RiCigqXQoGo7LTa5zjyAk/4V9S4FunNDv2Q8DWYHDz1WlGXlIXaJe2GA/irGkyo+G6vDc0Evzu5EEe65upGyxfE+ANtnsbSIdIGYtI0qT3mz4ddOa6Rwm9zH/hpLHtDXNyvzNLgzvZQRDgcrjy81leMrWua1Udi+C8GW5i2QN9Z1IdrrzWpxqbuzSacLM5g1Co2oHEukS3UkulwygN1OpJXbMeuhStK7aodmdbZqjvyB7m9mGjnJIOnguecL39Oi42z80y0h7QNH7uGgmOUyIjdTPaBxK00RaB2ctcwvcDLe6CYzfmMls8u71TyekTX2YLKhlTXbNQ7ZqnbN2hZCEJArNT9tTzkNaCSTAA3J8EWwtF7wxwvVu5exssaYJJhuboSpt5wrUYx5rv7OCAwBpc1wLssyNm+a3XA9QWtuWmCWl0NLoJeBqMvLpKg+0DFGPp5HO7Oo3djHgkv0eAdNdcqspNKkTavZBxyrGCOpZsxpZW5gCJyPbrBXN7VpfodyDB8uq113cn9G15zEud+b3vfG6PAeKqLba3o1LVrzRc6XGAHNdJgxqTJG/REXQjGuEGCiBUvFXs7RxAgEkgDYeAUTtGqTtOiqkqAgj7RqUxzSs2w7ITKNPZGoZW+KLYdkMEpMp/K3qhkai2PsjXDh5qP9Xmq7CMJEygqcPNhIssDZm1ErQVtlFobpgR6+D0490eiZp4TS5tCuiFIw+za5xc4dxgzO5SBs2fEwhuhpXodwLCopv7KlAGmje84xv1O4VTjt1WpU8hY9lR2nebEDmWkiD/lXPEGK1WMDh+zaW5sgMRtEnTVUL67srAXuOYNe5hq06mscmGYBk8wdV04/wDKOLpR/E0+Aqvtsyl5i1xQcx9J5lgLxJJnvNL29YjmCDv1V/eYlmpUryoC9lfXJ2j3ZHxBDi4+Hnoo2NYcQ5pY0ObuDPu8nNIOv++CrrWwOXsg49kXZgwCe9zGuoEcx0C6eTinnrJh3ZKDjjbjkE3fFDWEltNvQNaAwH/yMSd/nyVHhdnVcxzw0lkwSdgTyAK2VDhGjXBLS1jmvawNLpzueT3dTyj5qHjD30WikG0xkd+QmI1EwRInxVeJwlCTc3snmzuaSS0VlnlDXNqUaD4doe8KhPRrmcvMJ+ja29QACjVbUnWC2pTI8Do4eUFUn485ttRz8fgrTB7lwcNz4AjVdEuPgn6J9ppFoOGGKwwbCewrMewS5pEDx2WvwbhetWY1zh2QIB74739I2V/acGU2kF73OI6d0f3XhTj1k0dSdlHYhtvbPqVaTu1fcPYGNGZ7pBGUHpznwWWxnhGtdvNYtDXdzKWnLTIHvZidc8T8l0vG8bsrIMZcPa2Zc0EFzj1Omu/NJw7FqF7Q7SmD2WYtGYZZy846LSjLyBgKvClU2bqNPKXEyJd/FOpO5WG/RtWjcsp12Obme0Fp0kEgadQutVuKsOY91PtQCDq4SWyNIDk5WdY4gaYbWpvfTIc3WHiOXiPBPpIKRmsYwWi17qYpgNY45fIhp356qD+g6P7o9FvsUwF1R2YO+Hw/wq/9WKuWQWnw5rDg/IGS/QdL90eigXeAszDKIWnurV9Mw9pafFQKvvBYGU7+H2tBcTAAk+SyN7cSSGCB8yrjivFqznFmV7KberSJ8XGFU4dbGq9rRu4pqhNMvOH8D7SjndoS4iP4YGo+MqwPDiv6FMNAaNmgAeQS5SG69BhGl16Ra4tPIwkBMQirso1DdSa2yjUN0wJiXU/4o3z1aTQOsEuj5BPYfaGtUaxu7jv0HMpfHdwLV9vTpt/43ipl/ey7EnqTKnl/WkVw/tf0L4rw65fRBbSnK3qB8j5wud3drSptHbWhpOYG5n06h7TMd3QdC3nGq0nG/FVd7QWVXMBdo0GIHTxIWbubvtZNw+cw7zjvAER8gufHHtJRj5bo6pN1cvFWbGwArW8BxcRzdEnXQmOar+JaD7OnrTILxuIOgieaLh6yrU6Yu6WtAOIA3AIMEkb5eXmpeOUDfU3APcHmTlMOImJ395ug2ghevxc2TjXj/s4MsY56fswtHiQD3majYjryVg2u11AuLw59VwLzMkdG+gKy2J4e+g8sqCDy6HxB5haPgfDwXCq5oJDobmAc3Tclp3XfHmP6s5nhS0V1LDnVnRRY6oZ2Y0ujzhdd9lfBhoMNxcsiqTFNrhrTaNCSOTiZ+C0mB2rgA6W68gwMHwDVf06ndJ6T8lw5+VKdxSotGCQ8kPeACTsNT5BIt3aa/wC6T91nfaPihoWT8szUinI/LmmT6afFccVbo2cs4pv6l1c1a3ZtySGtc7WGDRunKdT8VreFLvLYFjW6tNSYHd1HJYd96DYupBxFR9RrtvyN5T6LQcD4oynQNu5pk5iXA8o5rpl4qhezNcFYbRrVntrMzDLMa6ElK4nw9lnd0vw8skNduT+aCoFjiJpVqn4bONTGmYls6TCN9SrXuqZruglzAcwLQBPinYjueFXBc1szsPWFWcSVqlu9tSm+A/dviN9FdW9EhmnQR6brN8a1Zp03Ts71kEFRvZv0aLBawuqB7UAk6HT6LMV8LFtWc957rQez6kkbnyUzhjERS7rtGmDPITopHGAaX0i4d3dp6nmD4e6VHKnTophrurMpSBJzH3SZLdy7xPgoVfDaQrtq0mNpgMLSG6ZiSNY8BOvirG4qAnRMPUscGtspnyJ6QYOqMpLd0ZVjmE25dlHaHM8+8epO5TyimqlvrCN0wF1NlHoDVOGpomrUyUAaPhyrke5/7rZ+E6qi4i4pp3D3VAD3RDWka+qkvc7I8NMFzS31VHa4DHvukdBz+KlUuxVOHXfkVaYc2qxrqrQ7QOAI5kTKz3ElJskRDQNgPstvsI6CPQQFhuK6kF3orQVvRKyXwfdVHWVSiyo5paXRB2LhmBjbeVOwitVcyarHU6jTB5TpIc3/AHQyqDgBw7ao0c2Az0Ad057q8w/He1r1Ld7A1zMwPekGDHTTQgpO0xEnFOIaL6TqFWnTqPfoXlolvi08n+IhN8NtDDTpsiM2knckzBPxhZrErUNqvY06sO3OCJBHqp2AXUuDHGDy8+Sy8kovsjogoyXVnfMJPcGkRuDoR5qFY4oKlF8HZ9QR4Zi4HyVTiGO9nY9pMVXjsx1z7EgfAuWX4UrOq1A1joLRJO40EajmqSvp8j8Ekvy6nVbKpIB8vjoo2MWVO4Y+jU2dv1HMELneG+0LsKxt7sdk5j4LvyFvUeELoty7OGvbq1zQWubvBE/ELKftCfk5f7QOHrWytw+m8ipnaILgXZTMw1Q+EbizZR7apU/anOBqSYjmFP8AaPwhVu67atMB3dDTrEEEnUfFZHDOFrm3qyWBzSCHAkTBEaKqbETvZrcD8S8tc33ToY6pHtIunG7pyBoBGUDXvBUV/wAN1qTs1vn8hIePDxTnDWGVrm6psqlzXNIJL51AO2u6HLYjvuF3rTTp8jlG/WNvNVHFtsx1B9QbCCR0dOh8CrO3sgIEg9Wn7dFmuO7/APD03ggkQPiDsD1Mj5qbZsz2K4wLaiHOMlx7jebnDYeQVhS4mubqg2nUoAEkEunYDXQdVzahVqXL+3qHQE5ByaJ2HyWxwLExsSpTyUyuPF2RZhJemMTxllJzRVBGbaoB3T4PjY+KdzgwQQQdiNQQtraIyi4umKbulJLN0tMRiL3iEg6KBU4hc7mq65EqM2mkBrbbHIbrqpeHY6JWRiAn7B5lA6N1+nWpD8fasy9yjlyLHRp3cQtWXxK47dxy7yAB5ymqidwEvbVHdJFQOA8cupy+K6ONXyxUvBPJ+roj4a99pcB+hIBDm/wu3jx29Frf1ntM2YkB3U03T8TCzOKwaru7I03BnYdNR6KrqNZ/EP8A7D5aq/J4qjJ0YhK1skY1ivbXJqMBaNGtOxIHM+aeo3BJDnCCDy5/5VOQAdCp7aoCzgwY52psbnKO0aA4vUrFoce633R0nc+a1fs8Jpi7qHYODQfCM33CwWGsNRwDASSYAGpJOwAC3VeobexbTLS2o9zi8HeZjX0T/wAn0jxoxj9lOGnLM5P6IN81lw97qjQ6SdxyXTfZ5izalH8OD37cAR/Afd9NvguV2Tu6XdASfgJTfs7x80sRpvO1Z3Zu8nnT0IC8vB4OrPR3u6og6xr12WN4hzNPeAP/AOo89it24LLcR1Y0L2jo3SSepJXTF7OVGepNa8QQfCfsUYsoIkApVCRqHAzy0+ym0LnkR9/ottDLO1uMoEgkevoVFxi27Su2RNNzC1x5tdJLTHmAp1rUHT+yzXGeJVKTwKezmz8QdlmtgzGYwxrL19vTZpOgG2Y6uAHRV91QcwyNCN1RWmKPp3fa184cXOJ6gnSfEDwWnx7FqQ7LsyHh4OYjcbb+MnZSnD2ikMlaY/bXjKzOyqiQdNeR8Oiqrm4NjU7IOLqfvNnodxPNIvaLmd4SPBW1pYi8oFj/AHuTuYIUovqWnH5FryN2XEzHbqa7H6a5/d0HUXuY4Q5pg/3TYuyrHIO1tUiiE2aiOm/VAEp2ydshqmHO0QpVYQMtTqmHhVwuTKn03yEh2IeVP4Ud2lZtBzwxpfnbUMfsnNBzHXdrmyCOZyqveVtvZLw064q1Kzm5abBDakT+0ke5OkgSZ5GFuLpiZdu4IpXFd89qyiWTTcWszl8mdjOWANCAfUKJjXs/sxTdlqVe0aI95jpPPdv3XU24bTptAps93UanU7y4nUk9VkMatgKjGNgvf7wBmHFxMKs885+WZUUjCXXstDaedlV73Opl9NoAGY6Q0k7bhPUfZ/SZVpklxYB+0Y7Ul3QERA/sujXdQh9JjfdpljZGzi2M3mJCk8Q2oa4PAEO+qnGQ6IWAYTa0COyoUmO5OyjNPg46j1We9q9uR2bx7p36gjf6hajDWZuizftlc5ltQcDqKpB8QWHf0CWWPZUykJdHZnOHKrTLSBqIPkdFnbTh+s28DWsdlbVaQ6NA3OCDPklYXiYEEbjcLTDHg+IB0gkjkuKLlBnW1HKkdsbss7j1vTf7zZ+CuMNuBUosfr3mg+OyhYlbUyIIdJ2DScx9Cu2Jw1TMn+jxT/43OPge8P8ACcpMbIlgDj0mfkrehhTo0aWjq9xJ9EK9EU4Bgnr0VLAKi3Ju4j1KpOOKM0WvAByuidjBn7wtLbERJ169QncSw5tek5jgNRpOwPIrDYzjtazp1RFRoI8dx5HkoVHhgMrse05qczB94EbA9RPNS7hj6b3MqaOaSCPIx8Uqleub4josdzNEK+xVtasaTWkkHLPIwNwnsHvuxqAHYlOUaVJrzUYwCoeesDqY2SMVtNnDY/IqeWFqy+KdaC9o+GgincMHvDK4j1CwcLplo8XNpUoO94CW+Y1H0XM3SCQdxofMaFGKVqhZ41K/sd7Ao+yMpzsHodg9UogJe0o6TeqMWz0f4Z6AsbFPVSO05BNi1eh+FeigsWMxMBemuGcL/DWlGizu5GCeZLj3nH+olefuC8NNW+tmO901WE+IacxHxywvTDimBT4lfmk0mpq2QNBrB3JhYzGmRVD2OzA7Hf4FbK/bLgOUKrHDdNpzgugS7LplmPKVrqaFOrNqVGnMG06bWk7QI5DxJTePY4yq3KzUTMrmda8cbrLJLYcdfPuj0lX1N+izWxWazArgLO+2mzL7ejUB0Y8gjkZGh+EH1Uzhy4n1Sva0wnDhG4qU/qQqBejhwaRsnm1n6awkfh3o2271JpB2PSPAbnOw63k94s1J33KvHtDdf+ys97OrzNhtBz4Ba0tPTukj7Jjiq6qVabhTcadMal2ud8cm9G+PNMB69x6jTcTVqgEHusGpHwHNQa2N060dmCAOZ3M+C5hXtyx5EzMOnzErRcP1ZAWwTN3h1QE6q4BI2+CzNtUggq6N4ICw3Zs577QnN/Ew8RDZlu5nrKyjnRsTHw+60PHTxUuXfwgN+qzFJpGm6mJkhj56lTbR4gtfJDtN9Aqy3LXTlcDHTl5jkrG1p6jqtWIYYTa3A6H5gqk4ywnJW7Rg7laXDoDzHzWw4nwdxoNrA6NEO+0Krtq1O5oijVMFpkHnooRuLOqSU4k39Tqn+hH+ptTr8luu1KI1SofPI5+iMN+p9Tr8kr9Tn9fktuah6ohUcl88w6IxP6nv6ofqg7qtsXOQLHQj5ph0RmuHOF3NuqLg4jLUa74NMn5CPiut3ToaY6FZHCX5azCeseuitOIsXFIhvX7rq48nJbMtUw6VTMZKexOrloVDzykDzOg+ZVfZVwdj1+qdxutFMEg5Bq4jl0J8F0ZG1HQ0c7pcMnPnzazKfq93QrRdoDsdFnsYMErn4822+wpJLwSOHrgB8EjdaPiyiK9q2n+89u3hJ+yzvC1ix5JdAPitBjNrlq0wB3GsJEbFxMesfVXyS6xbEkY79Tx1R/qcOq1Lqh5FAvPVeb80ynVEjge27FjqJOZs5mg6gHnAVljneY7yVVZXBZUBnTmp2PVcrHHwldeDJ2jvyJqjmF+79pU8O76CFYcNAzGiqrhpLnE/vE+uqs+H6oDoV7Jm6ZhznN7sfdRKtzkknl9Vb4NV0GqZxqzAcHjZ2/QFYyPqrKI59UsqtZ5cGuOYk7aepSrnhmo2m58glonKN4HTxWvmOaNtXx9VxPky9Guhz7DcFL81WmBIHf1A8j4lWmC0g4bSUxcOdb1qgpmATtyIOv3TOG1g15zaTquxSvZOjR4yItXNJGsECfEclzriNwFRuUQcomOq6Ecpb2lQhlJvN2mY9Gjmsfe2TLtxyOAIPdn92eik2lI6oJuFG3NweqBuTzKXWosjR5PmEx2Y6hcjiyFi+3CcbUJ1+6YA/wBhGSeoRQWS6ddzT/pT9TEHuEE/QfRVmaOeqUXf7CLaCx6pcc51UHjK9fUbTqA+7o7rImD5J7OiL+olahkcGD2L4UxdhaM7tfv4rS1sTp9m8lwywZB56bLF1MPpO/JB/hMKJVwifde5o9T6rpXIXszRfcGsZWe+m6YERB2mdPSFH41shRrBomC0HVDheqLSoGuGr9QQZzDrPI9Z2Vzx7a9tQbXaNae//gefrCpFq7QNaKjhCoHGOi0PEz8vZjwJXPOFb0srjxXQeJKeZjaojuiDG8Hb6oy/lBoS0Ura09Ut1bxKh9t4Idr4LzTdkyk0vcGtmSYWkxnDIoBrjmIGp6qv4NoB1YuI9xvzOi1eKMaaZzaBd3HjSsy3ZxzFKGWpA2cPmN1XMdldI5K7x6kZLeYMt6Ef9KkiRK6LMM3XDeJZgFpsUp9pQdG419FzDAbvI+JXTsIrZ2wiStUaRlBVCV2rQmsSomlVcyNjp5ckyKq8pqnRTsRcetTUHaME5BDvInQx4fdV1nb6gaZyM0u9ymwT3ndTodFf2l72YqGAZYRr5g/ZZIXgyVAPeqaEAbM3MfRdWN3BDhXYq8Xuqtw9xD3VWNdla4gNb4QBoAh+j61rUYS4Zng+7qdtZ9Vb25Yz8NSpkSTndr3QJl0+MCB5q1uMMJrdqdg2GjpO6JNxKtN7RaZ28/8ACbdXA/dQc0TsfRJ7Ec5j0XN2IBC4b1RG5CW6mI5fL+yUGDaAUrChttwOZhF+JCkGkByCbLQOQlGgoYfcgHdB9ed59CnGDXafgYCksbpt9U9BRCFcePoUrtAOvzUmBMI300tBRZWVj29lVAYMzXFzSdHA5QTB+CPC7vtLSpTOjspbrznQz6qPY3z6DC7vGm0nM394vGhiNYDSsjY3lapUe9r3Bjq8BgJgU4IOp8TPmF6EcTWJT9Gb3REubWpa1oe0tc06dI8DzC6PSuc9kSddB9VmeK6tN1Npc6KjQJzaZuXdP2UjCcRFS27NjpI1cRsADoJ6ys9l1bGosbLSdgY9EkzyB9VIDHdfkkOpnqPRcWh0i64NuyysWuEZxv5K94pqh1F4DuWw3KymD0niqzWdVZcVVi1kdVWOZxjSK48Sk9mb7QPphjg4OE5Sdp/dJVKaOs7AmHD909fJXNOlLFY4TglOqH5iZjyzDnKtjzW6Ys2JR8GRc3I/QzC3fDWI6gOWcbgJD3MP8h5kf3CrL7EzaQKhgg7T3j8N11JHPdHQ+MLMua2s3lo7xB2PwWWLXDXRPYN7SKFf9i9j8pEF8CJjp08U+GT7rpHw+C4+TGnZtbI2UxsFVVsD7xLXENPIb+vTwV52ZOkeidNs7of96LnjNrwOjmmNYZVtqgcTmaTIcOWux6K+wrHpb3jGnNaW6sg9pZUa0tO8rknE1A0q76bS7I06AwPnzCtH+TRuOTodgLI5lGwzzlOOZ4/RAkAe99FyWIYNuDu2UbaTW8o8kijiNNziwPDiN+8FIEeHqgAN+KPL5ogZ5/MInA+B+KACyjx9UURtPqiAHQI+f+EbEEHFE4nklueB/iETXjxjw1RsNC6Nw4MqgP7MljgCRmBnoAfe6eZVHhFplaJDoG0zJOsk+pVo6s0GNfKJR9s3p8Sr/PP4/j9CpXYxiFm2pReCzMAA7nLdYmVZ8J2FNtrUDG6nnqSY21KtcBotrUatONTH06qRgWHupAtcR5DZWxr+Md7MsPj6FKjzUi9OSo5pnQnloo5d4rjapgWmAUx2knkFT8Z4jNUNGwVjglT9pyAKz3FVan20B7Z8xK3G6o6cVJWSrKp3FLpOIggwVX2bO6FMLvFv+/FDtMWd3SF4k1tS3qsJIqubFNzSQQ7lBC5RecO1mVhTuAWOeRuScw6zzXVnAEatHn/ZRMXtHVuzcSSaU5Z6HkumPJqNM5lFNlCzh6lQaMkzzM6lHa3xpuy5irK4qkiDusZidwW1VOLc3s7JVFf0dGo1w6Dz8CnXfzfP5LO4Lige0Dmr+kXOGklSnGmQnGtoDgIJM/GZXJeK3Z6znCYGgzEkx8V024tboklhp5T+UtJPyIhZ++4ZrVR38hM6EAgD1XRh6x22Qls0fZNOn4lw/mao9zh9J+jrlxB/iH1CjjAaR/KZ8/8ACJuAUxy+G32UOy+zf/Bi14fs6b8za8O/9jR9VY06dI6fiz/U36pkYQwfkH9SMYPT/dj+ZDmvsQVV1BvvXL/g8H5JdC5tiNLl/wAXGfogcHp8mj1KDcEp9B6mUu0QFsq0HDu3D9ND3yEbmUSP+Ykf+w/cohglMcvm5ODC2DZoHqk5IBnLQ51CZ/iKcbToxo939Z/uj/RTN4aEk4U3whJyX2ABZ0v3j/WR9042yp8nv/qJQZg7DsjZhAH9wl2/sC54cq/h3PcHZswAh78vj3fFS6vET84LWMy/mlxcY/hLdJ81nf0cNwTtyJKJlrprmHiYKtDkOKqgofxgNq1XPaKnePKB6SoQtRpIqD+Zv2KeFPNtUdp5D5J5loD+Zx81FysCHdUm9m6HOaIOubb0K5bd1GiockkTu7c/2XWcRw0upOgxpzED5LkF5RIeQRrK7uMvx2Zkbrg6q5zSXE5RtzWhNdg3Lvg3/ChcLYbkt2zuRO3VW5szG/yXLlknNtGtkB102dMx/kS6eJMG+b0AUkWbp3256D6Jf4fSd48lPQEK4q03jcg+I09VkMctZP3W8ZS10gz8IUW9wsVRrvyO4WoT6spGWqZziyuHUXDouhYRfiozMPishjeGup6Ob8eR8lRV8Vq0gaTHEZt43/wurqsi0Ny6qmdea5p2d9ksRtmPqsbwVj3ajsnuh40ad8w/utW6k4/nI/lhck4uDpkkxbz9UK2yCCghBUApTGjoESC2jSEVN0dRBBACKvulR5+6NBIB2ke6jc49UEE0MSw6IrZxk68kEEwHWcv95pu6/wB9UEEl4ELY0ZhonKyJBEQDvj+xd5LlGINHa7c/uiQXq4v0RiR1GwHcb5D6J53un4IILy35f+zfoZzGRqn3oILACDuE+DqggmxlfjzAaRkAx1XF8Q/5X+Z+iCC7eL4FP9RWDvIqsIJBkbLrllWcd3H1KCCfJ9GY+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662321" cy="269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406650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U1L1d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91012"/>
            <a:ext cx="170656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5344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SPEED			vs		VELOCITY	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838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D0D0D"/>
                </a:solidFill>
                <a:effectLst/>
                <a:latin typeface="Comic Sans MS"/>
                <a:ea typeface="Times New Roman"/>
                <a:cs typeface="Times New Roman"/>
              </a:rPr>
              <a:t>  55 mph					55 mph 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east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438400"/>
            <a:ext cx="2509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6600FF"/>
                </a:solidFill>
                <a:effectLst/>
                <a:latin typeface="Comic Sans MS"/>
                <a:ea typeface="Times New Roman"/>
                <a:cs typeface="Times New Roman"/>
              </a:rPr>
              <a:t>Force Vector</a:t>
            </a:r>
            <a:r>
              <a:rPr lang="en-US" sz="2800" dirty="0" smtClean="0">
                <a:effectLst/>
                <a:latin typeface="Comic Sans MS"/>
                <a:ea typeface="Times New Roman"/>
                <a:cs typeface="Times New Roman"/>
              </a:rPr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057400" y="24384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/>
                <a:ea typeface="Times New Roman"/>
              </a:rPr>
              <a:t>       --- </a:t>
            </a:r>
            <a:r>
              <a:rPr lang="en-US" sz="2400" dirty="0">
                <a:latin typeface="Comic Sans MS"/>
                <a:ea typeface="Times New Roman"/>
              </a:rPr>
              <a:t>represents </a:t>
            </a:r>
            <a:r>
              <a:rPr lang="en-US" sz="2400" dirty="0">
                <a:solidFill>
                  <a:srgbClr val="FF0000"/>
                </a:solidFill>
                <a:latin typeface="Comic Sans MS"/>
                <a:ea typeface="Times New Roman"/>
              </a:rPr>
              <a:t>direction</a:t>
            </a:r>
            <a:r>
              <a:rPr lang="en-US" sz="2400" dirty="0">
                <a:latin typeface="Comic Sans MS"/>
                <a:ea typeface="Times New Roman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Times New Roman"/>
              </a:rPr>
              <a:t>amount of</a:t>
            </a:r>
            <a:r>
              <a:rPr lang="en-US" sz="2400" dirty="0">
                <a:latin typeface="Comic Sans MS"/>
                <a:ea typeface="Times New Roman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mic Sans MS"/>
                <a:ea typeface="Times New Roman"/>
              </a:rPr>
              <a:t>force</a:t>
            </a:r>
            <a:r>
              <a:rPr lang="en-US" sz="2400" dirty="0">
                <a:latin typeface="Comic Sans MS"/>
                <a:ea typeface="Times New Roman"/>
              </a:rPr>
              <a:t> acting on an object; includes a </a:t>
            </a:r>
            <a:r>
              <a:rPr lang="en-US" sz="2400" dirty="0">
                <a:solidFill>
                  <a:srgbClr val="C00000"/>
                </a:solidFill>
                <a:latin typeface="Comic Sans MS"/>
                <a:ea typeface="Times New Roman"/>
              </a:rPr>
              <a:t>horizontal</a:t>
            </a:r>
            <a:r>
              <a:rPr lang="en-US" sz="2400" dirty="0">
                <a:latin typeface="Comic Sans MS"/>
                <a:ea typeface="Times New Roman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mic Sans MS"/>
                <a:ea typeface="Times New Roman"/>
              </a:rPr>
              <a:t>component</a:t>
            </a:r>
            <a:r>
              <a:rPr lang="en-US" sz="2400" dirty="0" smtClean="0">
                <a:latin typeface="Comic Sans MS"/>
                <a:ea typeface="Times New Roman"/>
              </a:rPr>
              <a:t> </a:t>
            </a:r>
            <a:r>
              <a:rPr lang="en-US" sz="2400" dirty="0">
                <a:latin typeface="Comic Sans MS"/>
                <a:ea typeface="Times New Roman"/>
              </a:rPr>
              <a:t>and a </a:t>
            </a:r>
            <a:r>
              <a:rPr lang="en-US" sz="2400" dirty="0">
                <a:solidFill>
                  <a:srgbClr val="C00000"/>
                </a:solidFill>
                <a:latin typeface="Comic Sans MS"/>
                <a:ea typeface="Times New Roman"/>
              </a:rPr>
              <a:t>vertical </a:t>
            </a:r>
            <a:r>
              <a:rPr lang="en-US" sz="2400" dirty="0" smtClean="0">
                <a:solidFill>
                  <a:srgbClr val="C00000"/>
                </a:solidFill>
                <a:latin typeface="Comic Sans MS"/>
                <a:ea typeface="Times New Roman"/>
              </a:rPr>
              <a:t>component</a:t>
            </a:r>
            <a:endParaRPr lang="en-US" sz="24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26" y="3759487"/>
            <a:ext cx="3054474" cy="20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" y="4122104"/>
            <a:ext cx="2800350" cy="167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54761"/>
            <a:ext cx="2690812" cy="20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52400"/>
            <a:ext cx="7239000" cy="262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314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82241"/>
              </p:ext>
            </p:extLst>
          </p:nvPr>
        </p:nvGraphicFramePr>
        <p:xfrm>
          <a:off x="3440380" y="1574298"/>
          <a:ext cx="346710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tion" r:id="rId6" imgW="1155600" imgH="279360" progId="Equation.3">
                  <p:embed/>
                </p:oleObj>
              </mc:Choice>
              <mc:Fallback>
                <p:oleObj name="Equation" r:id="rId6" imgW="11556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0380" y="1574298"/>
                        <a:ext cx="3467101" cy="838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524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0"/>
            <a:ext cx="4410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1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8600"/>
            <a:ext cx="9096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87286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1905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28181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60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6776"/>
              </p:ext>
            </p:extLst>
          </p:nvPr>
        </p:nvGraphicFramePr>
        <p:xfrm>
          <a:off x="914400" y="2008832"/>
          <a:ext cx="2735250" cy="58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" name="Equation" r:id="rId5" imgW="1193760" imgH="253800" progId="Equation.3">
                  <p:embed/>
                </p:oleObj>
              </mc:Choice>
              <mc:Fallback>
                <p:oleObj name="Equation" r:id="rId5" imgW="11937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008832"/>
                        <a:ext cx="2735250" cy="58196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44364"/>
              </p:ext>
            </p:extLst>
          </p:nvPr>
        </p:nvGraphicFramePr>
        <p:xfrm>
          <a:off x="741363" y="2743200"/>
          <a:ext cx="30829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" name="Equation" r:id="rId7" imgW="1346040" imgH="253800" progId="Equation.3">
                  <p:embed/>
                </p:oleObj>
              </mc:Choice>
              <mc:Fallback>
                <p:oleObj name="Equation" r:id="rId7" imgW="134604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2743200"/>
                        <a:ext cx="3082925" cy="582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415904"/>
              </p:ext>
            </p:extLst>
          </p:nvPr>
        </p:nvGraphicFramePr>
        <p:xfrm>
          <a:off x="914400" y="3381148"/>
          <a:ext cx="20351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" name="Equation" r:id="rId9" imgW="888840" imgH="507960" progId="Equation.3">
                  <p:embed/>
                </p:oleObj>
              </mc:Choice>
              <mc:Fallback>
                <p:oleObj name="Equation" r:id="rId9" imgW="88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81148"/>
                        <a:ext cx="2035175" cy="1165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720739"/>
              </p:ext>
            </p:extLst>
          </p:nvPr>
        </p:nvGraphicFramePr>
        <p:xfrm>
          <a:off x="838200" y="4648200"/>
          <a:ext cx="20351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" name="Equation" r:id="rId11" imgW="888840" imgH="507960" progId="Equation.3">
                  <p:embed/>
                </p:oleObj>
              </mc:Choice>
              <mc:Fallback>
                <p:oleObj name="Equation" r:id="rId11" imgW="88884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48200"/>
                        <a:ext cx="2035175" cy="1165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65158"/>
              </p:ext>
            </p:extLst>
          </p:nvPr>
        </p:nvGraphicFramePr>
        <p:xfrm>
          <a:off x="3886200" y="4724400"/>
          <a:ext cx="2181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8" name="Equation" r:id="rId13" imgW="952200" imgH="431640" progId="Equation.3">
                  <p:embed/>
                </p:oleObj>
              </mc:Choice>
              <mc:Fallback>
                <p:oleObj name="Equation" r:id="rId13" imgW="9522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724400"/>
                        <a:ext cx="2181225" cy="990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0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4" y="304800"/>
            <a:ext cx="7696200" cy="119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43" y="1574417"/>
            <a:ext cx="2886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31518"/>
              </p:ext>
            </p:extLst>
          </p:nvPr>
        </p:nvGraphicFramePr>
        <p:xfrm>
          <a:off x="457200" y="1752600"/>
          <a:ext cx="273526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9" name="Equation" r:id="rId5" imgW="1193760" imgH="253800" progId="Equation.3">
                  <p:embed/>
                </p:oleObj>
              </mc:Choice>
              <mc:Fallback>
                <p:oleObj name="Equation" r:id="rId5" imgW="11937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2735263" cy="582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28758"/>
              </p:ext>
            </p:extLst>
          </p:nvPr>
        </p:nvGraphicFramePr>
        <p:xfrm>
          <a:off x="228600" y="2463800"/>
          <a:ext cx="32575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" name="Equation" r:id="rId7" imgW="1422360" imgH="253800" progId="Equation.3">
                  <p:embed/>
                </p:oleObj>
              </mc:Choice>
              <mc:Fallback>
                <p:oleObj name="Equation" r:id="rId7" imgW="142236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63800"/>
                        <a:ext cx="3257550" cy="582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3037" y="1905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1129" y="22053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sym typeface="Symbol"/>
              </a:rPr>
              <a:t>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054866"/>
              </p:ext>
            </p:extLst>
          </p:nvPr>
        </p:nvGraphicFramePr>
        <p:xfrm>
          <a:off x="369888" y="3338513"/>
          <a:ext cx="22098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" name="Equation" r:id="rId9" imgW="965160" imgH="507960" progId="Equation.3">
                  <p:embed/>
                </p:oleObj>
              </mc:Choice>
              <mc:Fallback>
                <p:oleObj name="Equation" r:id="rId9" imgW="96516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3338513"/>
                        <a:ext cx="2209800" cy="1165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887215"/>
              </p:ext>
            </p:extLst>
          </p:nvPr>
        </p:nvGraphicFramePr>
        <p:xfrm>
          <a:off x="442913" y="4957763"/>
          <a:ext cx="2063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" name="Equation" r:id="rId11" imgW="901440" imgH="304560" progId="Equation.3">
                  <p:embed/>
                </p:oleObj>
              </mc:Choice>
              <mc:Fallback>
                <p:oleObj name="Equation" r:id="rId11" imgW="901440" imgH="304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4957763"/>
                        <a:ext cx="2063750" cy="698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529855"/>
              </p:ext>
            </p:extLst>
          </p:nvPr>
        </p:nvGraphicFramePr>
        <p:xfrm>
          <a:off x="399266" y="5943600"/>
          <a:ext cx="30226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" name="Equation" r:id="rId13" imgW="1320480" imgH="253800" progId="Equation.3">
                  <p:embed/>
                </p:oleObj>
              </mc:Choice>
              <mc:Fallback>
                <p:oleObj name="Equation" r:id="rId13" imgW="13204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66" y="5943600"/>
                        <a:ext cx="3022600" cy="582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0" y="4209471"/>
            <a:ext cx="4029075" cy="23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27" y="1752600"/>
            <a:ext cx="3059244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92" y="1684879"/>
            <a:ext cx="28098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046517"/>
              </p:ext>
            </p:extLst>
          </p:nvPr>
        </p:nvGraphicFramePr>
        <p:xfrm>
          <a:off x="457200" y="4075339"/>
          <a:ext cx="28225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" name="Equation" r:id="rId5" imgW="1231560" imgH="253800" progId="Equation.3">
                  <p:embed/>
                </p:oleObj>
              </mc:Choice>
              <mc:Fallback>
                <p:oleObj name="Equation" r:id="rId5" imgW="12315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75339"/>
                        <a:ext cx="2822575" cy="582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4300" y="213583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3143" y="236666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20</a:t>
            </a:r>
            <a:r>
              <a:rPr lang="en-US" sz="2400" b="1" dirty="0" smtClean="0">
                <a:solidFill>
                  <a:srgbClr val="0000FF"/>
                </a:solidFill>
                <a:sym typeface="Symbol"/>
              </a:rPr>
              <a:t>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912155"/>
              </p:ext>
            </p:extLst>
          </p:nvPr>
        </p:nvGraphicFramePr>
        <p:xfrm>
          <a:off x="304800" y="4800600"/>
          <a:ext cx="35210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" name="Equation" r:id="rId7" imgW="1536480" imgH="253800" progId="Equation.3">
                  <p:embed/>
                </p:oleObj>
              </mc:Choice>
              <mc:Fallback>
                <p:oleObj name="Equation" r:id="rId7" imgW="153648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00600"/>
                        <a:ext cx="3521075" cy="582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31225"/>
              </p:ext>
            </p:extLst>
          </p:nvPr>
        </p:nvGraphicFramePr>
        <p:xfrm>
          <a:off x="272143" y="5562600"/>
          <a:ext cx="3460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" name="Equation" r:id="rId9" imgW="1511280" imgH="253800" progId="Equation.3">
                  <p:embed/>
                </p:oleObj>
              </mc:Choice>
              <mc:Fallback>
                <p:oleObj name="Equation" r:id="rId9" imgW="15112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43" y="5562600"/>
                        <a:ext cx="3460750" cy="582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06760"/>
              </p:ext>
            </p:extLst>
          </p:nvPr>
        </p:nvGraphicFramePr>
        <p:xfrm>
          <a:off x="4897438" y="4495800"/>
          <a:ext cx="25892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" name="Equation" r:id="rId11" imgW="1130040" imgH="253800" progId="Equation.3">
                  <p:embed/>
                </p:oleObj>
              </mc:Choice>
              <mc:Fallback>
                <p:oleObj name="Equation" r:id="rId11" imgW="113004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4495800"/>
                        <a:ext cx="2589212" cy="582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475254"/>
              </p:ext>
            </p:extLst>
          </p:nvPr>
        </p:nvGraphicFramePr>
        <p:xfrm>
          <a:off x="4732338" y="5467350"/>
          <a:ext cx="2879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" name="Equation" r:id="rId13" imgW="1257120" imgH="203040" progId="Equation.3">
                  <p:embed/>
                </p:oleObj>
              </mc:Choice>
              <mc:Fallback>
                <p:oleObj name="Equation" r:id="rId13" imgW="12571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5467350"/>
                        <a:ext cx="2879725" cy="466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920" y="119417"/>
            <a:ext cx="7974012" cy="1422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12063" y="228600"/>
            <a:ext cx="6296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20</a:t>
            </a:r>
            <a:r>
              <a:rPr lang="en-US" sz="2400" b="1" dirty="0" smtClean="0">
                <a:solidFill>
                  <a:srgbClr val="0000FF"/>
                </a:solidFill>
                <a:sym typeface="Symbol"/>
              </a:rPr>
              <a:t>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343</Words>
  <Application>Microsoft Office PowerPoint</Application>
  <PresentationFormat>On-screen Show (4:3)</PresentationFormat>
  <Paragraphs>105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Aharoni</vt:lpstr>
      <vt:lpstr>Arial</vt:lpstr>
      <vt:lpstr>Calibri</vt:lpstr>
      <vt:lpstr>Comic Sans MS</vt:lpstr>
      <vt:lpstr>DearTeacher-Normal</vt:lpstr>
      <vt:lpstr>Ravie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temp</cp:lastModifiedBy>
  <cp:revision>164</cp:revision>
  <dcterms:created xsi:type="dcterms:W3CDTF">2014-12-08T14:30:42Z</dcterms:created>
  <dcterms:modified xsi:type="dcterms:W3CDTF">2018-05-10T11:37:25Z</dcterms:modified>
</cp:coreProperties>
</file>