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2" r:id="rId3"/>
    <p:sldId id="263" r:id="rId4"/>
    <p:sldId id="272" r:id="rId5"/>
    <p:sldId id="286" r:id="rId6"/>
    <p:sldId id="273" r:id="rId7"/>
    <p:sldId id="285" r:id="rId8"/>
    <p:sldId id="287" r:id="rId9"/>
    <p:sldId id="288" r:id="rId10"/>
    <p:sldId id="290" r:id="rId11"/>
    <p:sldId id="283" r:id="rId12"/>
    <p:sldId id="275" r:id="rId13"/>
    <p:sldId id="289" r:id="rId14"/>
    <p:sldId id="278" r:id="rId15"/>
    <p:sldId id="291" r:id="rId16"/>
    <p:sldId id="277" r:id="rId17"/>
    <p:sldId id="279" r:id="rId18"/>
    <p:sldId id="280" r:id="rId19"/>
    <p:sldId id="281" r:id="rId20"/>
    <p:sldId id="270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66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16A3D-DB2A-4DAA-81FB-FA5AF53921E5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411CC-B7FD-4717-8F35-A0E70F8A8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31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3T12:16:30.25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8 14464,'7'-2'0,"4"-4"-4160,-20 8 0,0 2 1056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3T12:16:41.481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110 1 3072,'-5'0'406,"5"0"-326,0 0-1,0 1 0,0-1 0,0 0 0,0 1 0,1-1 1,-1 1-1,0-1 0,0 0 0,0 1 0,0-1 0,0 1 1,0-1-1,0 0 0,-1 1 0,1-1 0,0 0 0,0 1 1,0-1-1,0 1 0,0-1 0,-1 0 0,1 1 0,0-1 1,0 0-1,-1 0 0,1 1 0,0-1 0,0 0 0,-1 1 0,1-1 1,0 0-1,-1 0 0,1 0 0,0 1 0,-1-1 0,1 0 1,0 0-1,-1 0 0,1 0 0,-1 0 0,1 0 0,0 0 1,-1 1-1,1-1 0,0 0 0,-1 0 0,1-1 0,-1 1 1,1 0-1,0 0 0,-1 0 0,1 0 0,0 0 0,-1 0 1,1 0-1,-1-1 0,1 1 0,0 0-79,18 16 2364,3 4 1267,-20-19-3562,-1-1 22,0 0 5,0 0 5,0 0 208,0 0 758,-2 19-906,-1 0 0,-1 0 0,-1-1 0,-1 1 0,0-1-1,-2 0 1,0-1 0,-2 3-161,4-7 169,-48 81-186,40-71-2707,10-17-898,2 1-3220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3T12:16:45.130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230 0 4608,'1'34'11200,"-2"-35"-10289,1 1-543,0 0 464,-21 6 288,-108 63-1408,56-30 486,68-39-89,4 0-4604,0 0-5705,1 0 8589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3T12:16:42.344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527 1 1920,'-1'1'7275,"-2"3"-1077,-1 3-3612,-26 37-3675,-128 140 540,119-142-6059,24-23 747</inkml:trace>
  <inkml:trace contextRef="#ctx0" brushRef="#br0" timeOffset="1795.905">174 529 1024,'-29'44'14258,"17"-31"-11860,-2 1-3295,1-2 278,-44 38 791,16-23-4119,40-27 358,1 0-1659</inkml:trace>
  <inkml:trace contextRef="#ctx0" brushRef="#br0" timeOffset="10827.148">44 458 6272,'-27'36'4970,"34"-51"2174,2-13-6230,2-4-940,6-12 1173,23 56-337,-37-10-799,-1 0-1,1 0 0,0 0 0,-1 0 1,1 1-1,-1-1 0,0 1 1,0 0-1,0 0 0,0 0 0,-1 0 1,1 0-1,-1 0 0,0 0 1,0 0-1,0 1 0,0-1 0,0 0 1,-1 1-1,1-1 0,-1 1 1,0-1-1,0 0 0,-1 1 0,1-1 1,0 1-1,-1-1 0,0 0 1,0 1-1,0-1 0,0 0 0,-1 0 1,1 0-1,-1 0 0,0 0 1,0 0-1,0 0 0,0-1 0,0 1 1,-1-1-1,1 1 0,-3 0-10,3-2 5,-1 0 1,1-1-1,-1 0 0,1 0 0,-1 0 0,0 0 0,1 0 0,-1 0 0,1-1 1,-1 1-1,1-1 0,-1 0 0,1 1 0,-1-1 0,1-1 0,0 1 0,-1 0 1,1 0-1,0-1 0,0 1 0,0-1 0,0 0 0,0 0 0,0 1 0,1-1 1,-1 0-1,1-1 0,-1 1 0,1 0 0,0 0 0,0-1 0,0 1 0,0 0 1,0-1-1,0 1 0,1-1 0,-1 1 0,1-1 0,-1 0 0,1 1 0,0-1 1,0 1-1,1-1 0,-1 1 0,0-1 0,1 0 0,0 1 0,-1-1 0,1 1 1,0 0-1,1-2-5,0-1-3,0-2-1,0 1 0,1 0-1,-1 0 1,1 0-1,1 1 1,-1-1 0,1 1-1,0-1 1,0 1-1,0 0 1,1 1-1,0-1 1,0 1 0,5-3 4,-8 6-10,0 1 1,0 0 0,0 0 0,0 1-1,0-1 1,0 0 0,0 1 0,1-1-1,-1 1 1,-1 0 0,1-1 0,0 1-1,0 0 1,0 0 0,0 0 0,-1 0 0,1 1-1,0-1 1,-1 0 0,1 1 0,-1-1-1,0 1 1,1 0 0,-1-1 0,0 1-1,0 0 1,0 0 0,0 0 0,0 0-1,0 0 1,-1 0 0,1 0 0,-1 0-1,1 0 1,-1 0 0,0 0 0,0 0-1,0 0 1,0 0 0,0 0 0,0 0-1,-1 0 1,1 0 0,-1 0 0,0 1 9,-1 3 6,-1-1-1,0 1 1,0-1 0,-1 0 0,1 0 0,-1 0-1,0-1 1,-1 1 0,1-1 0,-1 0 0,0 0 0,0-1-1,0 1 1,0-1 0,-1 0 0,1 0 0,-1-1-1,0 0 1,0 0 0,1 0 0,-1-1 0,-6 1-6,10-3 25,0-1 1,0 0 0,0 0 0,0 0-1,0 0 1,0 0 0,1-1 0,-1 1-1,1 0 1,0-1 0,0 1-1,0-1 1,0 1 0,0-1 0,0 0-1,1 1 1,-1-1 0,1 0 0,0 1-1,-1-1 1,1 0 0,1 0 0,-1 1-1,0-1 1,1 0 0,-1 0-1,1 1 1,0-1 0,0 1 0,0-1-1,0 1 1,0-1 0,1 1 0,-1 0-1,1-1 1,0 1 0,-1 0 0,1 0-1,0 0 1,1 0-26,3-4-32,0 1-1,1 0 1,0 0-1,0 0 1,0 1 0,1 0-1,-1 1 1,1 0 0,0 0-1,0 0 1,0 1-1,0 0 1,0 1 0,6-1 32,-12 3-6,1 0 1,-1 0-1,0 0 1,1 0-1,-1 1 1,0-1 0,0 1-1,0-1 1,0 1-1,0 0 1,0 0-1,-1 0 1,1 0-1,-1 0 1,1 0-1,-1 0 1,0 0 0,1 1-1,-1-1 1,-1 0-1,1 1 1,0-1-1,0 1 1,-1-1-1,0 1 1,1-1 0,-1 1-1,0 0 1,0-1-1,0 1 1,-1-1-1,1 1 1,-1-1-1,1 1 1,-1-1-1,0 1 1,0-1 0,0 0-1,0 1 1,0-1-1,0 0 1,-1 0-1,1 0 1,-1 0-1,0 0 1,0 1 5,1-1 9,0 1 0,0 0 1,0-1-1,0 1 0,0-1 0,-1 1 0,1-1 1,-1 0-1,1 0 0,-1 1 0,0-1 1,0 0-1,0 0 0,0-1 0,-1 1 0,1 0 1,0-1-1,-1 0 0,1 1 0,-1-1 0,1 0 1,-1 0-1,0 0 0,1-1 0,-1 1 1,0 0-1,1-1 0,-1 0 0,0 0 0,0 0 1,0 0-1,1 0 0,-1-1 0,0 1 0,0-1 1,1 1-1,-1-1 0,0 0 0,1 0 1,-1-1-1,1 1 0,-1 0 0,1-1 0,-2-1-9,2 0 36,-1-1-1,1 0 0,0 1 0,0-1 1,1 0-1,-1 0 0,1 0 1,0-1-1,0 1 0,0 0 0,1 0 1,0 0-1,-1-1 0,2 1 0,-1 0 1,0-1-1,1 1 0,0 0 1,-1 0-1,2 0 0,-1 0 0,0 0 1,1 0-1,0 0 0,0 0 1,0 0-1,0 1 0,1-1 0,0 1 1,0-2-36,2-1 3,0 0 1,1 0 0,-1 0 0,1 0 0,0 1 0,1 0 0,-1 1-1,1-1 1,0 1 0,0 0 0,0 1 0,1 0 0,-1 0 0,1 0-1,-1 1 1,2 0-4,-6 2-6,-1 0-1,0 0 1,1 0 0,-1 0-1,0 0 1,0 1-1,1-1 1,-1 1 0,0-1-1,0 1 1,0 0-1,0 0 1,0 0 0,0 0-1,0 1 1,0-1-1,0 0 1,0 1 0,0-1-1,-1 1 1,1 0-1,-1-1 1,1 1-1,-1 0 1,0 0 0,0 0-1,0 0 1,0 0-1,0 0 1,0 1 0,0-1-1,-1 0 1,1 0-1,-1 1 1,1 0 6,0 2-68,0 0 0,-1 0 0,1 0 0,-1 0 0,0 0 0,0 0 0,-1 0 0,1 0 0,-1 0 0,0 0 0,0 0 0,-1 0 0,0-1 0,1 1 0,-2 0 0,1 0 68,-2 0 49,1-1-1,-1 1 1,0 0-1,0-1 1,0 0-1,0 0 1,-1 0-1,0-1 1,1 0-1,-1 0 1,-1 0-1,1 0 1,0-1-1,-1 0 1,1 0-1,-1 0 1,0-1-1,1 1 0,-1-1 1,0-1-1,0 1 1,0-1-1,0 0 1,0-1-1,0 1 1,1-1-1,-1 0 1,0-1-1,0 1 1,1-1-1,-1 0 1,1-1-1,-2 0-48,5-1 22,1 0 1,-1-1-1,0 1 0,1-1 0,0 1 0,0-1 0,0 1 1,1-1-1,0 0 0,-1 1 0,2-1 0,-1 0 0,0 1 0,1-1 1,0 1-1,0-1 0,0 1 0,1-1 0,0 1 0,0-1 1,0 1-1,0 0 0,0 0 0,1 0 0,0 1 0,1-2-22,1-2 1,1 1-1,0 0 0,0 0 1,1 1-1,0 0 0,0 0 1,0 0-1,0 1 0,1 0 1,-1 0-1,1 1 0,0 0 1,1 1-1,-1 0 0,0 0 1,6 0-1,-11 3-20,-1 1 0,1 0 1,-1 0-1,0 0 0,1 0 1,-1 0-1,0 1 0,0-1 1,0 1-1,0-1 0,-1 1 1,1 0-1,-1-1 0,0 1 1,0 0-1,0 0 0,0 0 1,0 0-1,0 0 0,-1 1 1,0-1-1,1 0 0,-1 0 1,0 0-1,-1 0 0,1 0 1,0 0-1,-1 0 0,0 1 1,0-1-1,0-1 0,-1 4 20,2-3-10,-1 6 9,0 0 0,-1-1 1,0 1-1,0 0 0,-1-1 0,0 0 1,-1 1-1,0-1 0,0-1 1,-1 1-1,0-1 0,0 1 1,0-1-1,-1-1 0,0 1 1,-1-1-1,1 0 0,-1-1 1,0 1-1,-1-1 0,1-1 0,-1 1 1,0-1-1,0-1 0,0 1 1,-1-1-1,1-1 0,-1 0 1,0 0-1,1-1 0,-8 1 1,14-2 10,0 0-1,0 0 1,0 0 0,0 0-1,1-1 1,-1 1-1,0-1 1,0 1-1,1-1 1,-1 0 0,0 1-1,1-1 1,-1 0-1,1 0 1,-1 0-1,1 0 1,-1-1 0,1 1-1,0 0 1,0 0-1,-1-1 1,1 1-1,0-1 1,0 1 0,0-1-1,1 0 1,-1 1-1,0-1 1,0 0-1,1 1 1,-1-1 0,1 0-1,0 0 1,0 0-1,-1 1 1,1-1-1,0 0 1,0 0 0,1 0-1,-1 1 1,0-1-1,1-1-9,23-76 329,-20 71-317,1 1 1,-1 0-1,1 1 1,1-1-1,-1 1 1,1 0-1,0 0 0,1 1 1,-1 0-1,1 0 1,0 0-1,0 1 1,0 0-1,1 1 1,0-1-1,-1 2 0,1-1 1,0 1-1,1 0 1,-1 0-1,0 1 1,0 0-1,1 1 1,-1 0-1,0 0 0,1 1 1,2 0-13,-8 2-12,0 0 1,0 0-1,0 0 0,0 0 1,-1 0-1,0 1 0,1-1 1,-1 1-1,-1 0 0,1-1 1,0 1-1,-1 0 0,0 0 1,0 0-1,0 0 0,0 0 1,-1 0-1,1 1 0,-1-1 1,0 0-1,-1 0 1,1 0-1,-1 0 0,1 0 1,-1 0-1,0 0 0,-1 2 12,1 1 0,-1 0 1,0 0-1,0-1 0,0 1 0,-1 0 0,0-1 1,0 0-1,0 1 0,-1-1 0,0-1 0,-1 1 0,1 0 1,-1-1-1,0 0 0,0 0 0,0-1 0,-1 1 1,0-1-1,0 0 0,0-1 0,0 1 0,0-1 0,-1-1 1,0 1-1,1-1 0,-1 0 0,0 0 0,0-1 1,-1 0-1,5-2 17,0-1 0,0 0 0,0 1 0,0-1 0,0 0 0,0-1 0,1 1 0,-1 0 0,1-1 0,0 1 0,0-1 0,0 0 0,0 0 0,0 0 0,0 0 0,1 0 0,-1 0 0,1 0 0,0 0 0,0-1 0,0 1 0,1 0 0,-1-1 0,1 1 0,0-1 0,0 1 0,0 0 0,0-1 0,0 1 0,1-1 0,0 1 0,0 0 0,0-1 0,0 1 0,0 0 0,0 0 0,1 0 0,0 0 0,-1 0 0,1 0 0,0 0 0,1-1-17,-1 2-114,-1 0 1,1 0-1,0 0 1,-1 0-1,1 0 1,0 0-1,0 0 1,1 1-1,-1-1 1,0 0-1,0 1 1,1 0-1,-1 0 1,1 0-1,-1 0 1,1 0-1,-1 0 1,1 1-1,0-1 1,-1 1-1,3-1 114,11 3-4170,0 1-8235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CB327E-A8EB-4479-8661-00910103852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BC13F2-A432-4626-A40B-83563255A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C13F2-A432-4626-A40B-83563255AD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40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C13F2-A432-4626-A40B-83563255AD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65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B0F4-6415-41FD-B787-E4F8B3189F1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941-4AB9-4039-96DA-34500E5D5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0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B0F4-6415-41FD-B787-E4F8B3189F1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941-4AB9-4039-96DA-34500E5D5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B0F4-6415-41FD-B787-E4F8B3189F1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941-4AB9-4039-96DA-34500E5D5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9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B0F4-6415-41FD-B787-E4F8B3189F1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941-4AB9-4039-96DA-34500E5D5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B0F4-6415-41FD-B787-E4F8B3189F1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941-4AB9-4039-96DA-34500E5D5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98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B0F4-6415-41FD-B787-E4F8B3189F1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941-4AB9-4039-96DA-34500E5D5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7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B0F4-6415-41FD-B787-E4F8B3189F1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941-4AB9-4039-96DA-34500E5D5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B0F4-6415-41FD-B787-E4F8B3189F1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941-4AB9-4039-96DA-34500E5D5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3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B0F4-6415-41FD-B787-E4F8B3189F1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941-4AB9-4039-96DA-34500E5D5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9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B0F4-6415-41FD-B787-E4F8B3189F1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941-4AB9-4039-96DA-34500E5D5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3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B0F4-6415-41FD-B787-E4F8B3189F1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941-4AB9-4039-96DA-34500E5D5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2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DB0F4-6415-41FD-B787-E4F8B3189F19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94941-4AB9-4039-96DA-34500E5D5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9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image" Target="../media/image23.png"/><Relationship Id="rId3" Type="http://schemas.openxmlformats.org/officeDocument/2006/relationships/oleObject" Target="../embeddings/oleObject9.bin"/><Relationship Id="rId7" Type="http://schemas.openxmlformats.org/officeDocument/2006/relationships/image" Target="../media/image20.png"/><Relationship Id="rId12" Type="http://schemas.openxmlformats.org/officeDocument/2006/relationships/customXml" Target="../ink/ink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customXml" Target="../ink/ink1.xml"/><Relationship Id="rId11" Type="http://schemas.openxmlformats.org/officeDocument/2006/relationships/image" Target="../media/image22.png"/><Relationship Id="rId5" Type="http://schemas.openxmlformats.org/officeDocument/2006/relationships/image" Target="../media/image15.png"/><Relationship Id="rId10" Type="http://schemas.openxmlformats.org/officeDocument/2006/relationships/customXml" Target="../ink/ink3.xml"/><Relationship Id="rId4" Type="http://schemas.openxmlformats.org/officeDocument/2006/relationships/image" Target="../media/image19.wmf"/><Relationship Id="rId9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2.jpeg"/><Relationship Id="rId7" Type="http://schemas.openxmlformats.org/officeDocument/2006/relationships/hyperlink" Target="http://upload.wikimedia.org/wikipedia/commons/2/25/Animated-mass-spring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upload.wikimedia.org/wikipedia/commons/thumb/e/ea/Simple_Harmonic_Motion_Orbit.gif/300px-Simple_Harmonic_Motion_Orbit.gif" TargetMode="External"/><Relationship Id="rId10" Type="http://schemas.openxmlformats.org/officeDocument/2006/relationships/image" Target="../media/image6.gif"/><Relationship Id="rId4" Type="http://schemas.openxmlformats.org/officeDocument/2006/relationships/image" Target="../media/image3.jpeg"/><Relationship Id="rId9" Type="http://schemas.openxmlformats.org/officeDocument/2006/relationships/hyperlink" Target="http://upload.wikimedia.org/wikipedia/commons/b/b1/Simple_Pendulum_Oscillator.gi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293914"/>
            <a:ext cx="7315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effectLst/>
                <a:latin typeface="Comic Sans MS"/>
                <a:ea typeface="Times New Roman"/>
              </a:rPr>
              <a:t>Accel Precalc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Unit #6: Graphs and Inverses of Trig Functions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   Lesson 9: Simple Harmonic Motion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9471" y="3352800"/>
            <a:ext cx="79574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9900FF"/>
                </a:solidFill>
                <a:effectLst/>
                <a:latin typeface="Flabby Bums handwriting"/>
                <a:ea typeface="Times New Roman"/>
              </a:rPr>
              <a:t>EQ 1:</a:t>
            </a:r>
            <a:r>
              <a:rPr lang="en-US" sz="2800" dirty="0">
                <a:effectLst/>
                <a:latin typeface="Flabby Bums handwriting"/>
                <a:ea typeface="Times New Roman"/>
              </a:rPr>
              <a:t> How can you create </a:t>
            </a:r>
            <a:r>
              <a:rPr lang="en-US" sz="2800" dirty="0">
                <a:solidFill>
                  <a:srgbClr val="0070C0"/>
                </a:solidFill>
                <a:effectLst/>
                <a:latin typeface="Flabby Bums handwriting"/>
                <a:ea typeface="Times New Roman"/>
              </a:rPr>
              <a:t>trig models</a:t>
            </a:r>
            <a:r>
              <a:rPr lang="en-US" sz="2800" dirty="0">
                <a:effectLst/>
                <a:latin typeface="Flabby Bums handwriting"/>
                <a:ea typeface="Times New Roman"/>
              </a:rPr>
              <a:t> to represent </a:t>
            </a:r>
            <a:r>
              <a:rPr lang="en-US" sz="2800" dirty="0">
                <a:solidFill>
                  <a:srgbClr val="FF0000"/>
                </a:solidFill>
                <a:effectLst/>
                <a:latin typeface="Flabby Bums handwriting"/>
                <a:ea typeface="Times New Roman"/>
              </a:rPr>
              <a:t>real world </a:t>
            </a:r>
            <a:r>
              <a:rPr lang="en-US" sz="2800" dirty="0">
                <a:effectLst/>
                <a:latin typeface="Flabby Bums handwriting"/>
                <a:ea typeface="Times New Roman"/>
              </a:rPr>
              <a:t>data? 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9797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48" y="304800"/>
            <a:ext cx="774122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Ex. 3 In a particular harbor, high and low tides occur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every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12 hours</a:t>
            </a:r>
            <a:r>
              <a:rPr lang="en-US" sz="2000" dirty="0">
                <a:latin typeface="Comic Sans MS" panose="030F0702030302020204" pitchFamily="66" charset="0"/>
              </a:rPr>
              <a:t>. Find f(t) = </a:t>
            </a:r>
            <a:r>
              <a:rPr lang="en-US" sz="2000" dirty="0" err="1">
                <a:latin typeface="Comic Sans MS" panose="030F0702030302020204" pitchFamily="66" charset="0"/>
              </a:rPr>
              <a:t>Acos</a:t>
            </a:r>
            <a:r>
              <a:rPr lang="en-US" sz="2000" dirty="0">
                <a:latin typeface="Comic Sans MS" panose="030F0702030302020204" pitchFamily="66" charset="0"/>
              </a:rPr>
              <a:t>[B(t – C)] + D where h(t) is the 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water level, in feet, </a:t>
            </a:r>
            <a:r>
              <a:rPr lang="en-US" sz="2000" i="1" dirty="0">
                <a:latin typeface="Comic Sans MS" panose="030F0702030302020204" pitchFamily="66" charset="0"/>
              </a:rPr>
              <a:t>t</a:t>
            </a:r>
            <a:r>
              <a:rPr lang="en-US" sz="2000" dirty="0">
                <a:latin typeface="Comic Sans MS" panose="030F0702030302020204" pitchFamily="66" charset="0"/>
              </a:rPr>
              <a:t> hours after midnight given the 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following: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 b) high tide is 12 </a:t>
            </a:r>
            <a:r>
              <a:rPr lang="en-US" sz="2000" dirty="0" err="1">
                <a:latin typeface="Comic Sans MS" panose="030F0702030302020204" pitchFamily="66" charset="0"/>
              </a:rPr>
              <a:t>ft</a:t>
            </a:r>
            <a:r>
              <a:rPr lang="en-US" sz="2000" dirty="0">
                <a:latin typeface="Comic Sans MS" panose="030F0702030302020204" pitchFamily="66" charset="0"/>
              </a:rPr>
              <a:t> and low tide, which occurs at 4 am , is 6 </a:t>
            </a:r>
            <a:r>
              <a:rPr lang="en-US" sz="2000" dirty="0" err="1">
                <a:latin typeface="Comic Sans MS" panose="030F0702030302020204" pitchFamily="66" charset="0"/>
              </a:rPr>
              <a:t>ft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047875"/>
            <a:ext cx="6886575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288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48" y="304800"/>
            <a:ext cx="921117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Ex. 3 In a particular harbor, high and low tides occur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every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12 hours</a:t>
            </a:r>
            <a:r>
              <a:rPr lang="en-US" sz="2400" dirty="0">
                <a:latin typeface="Comic Sans MS" panose="030F0702030302020204" pitchFamily="66" charset="0"/>
              </a:rPr>
              <a:t>. Find f(t) = </a:t>
            </a:r>
            <a:r>
              <a:rPr lang="en-US" sz="2400" dirty="0" err="1">
                <a:latin typeface="Comic Sans MS" panose="030F0702030302020204" pitchFamily="66" charset="0"/>
              </a:rPr>
              <a:t>Acos</a:t>
            </a:r>
            <a:r>
              <a:rPr lang="en-US" sz="2400" dirty="0">
                <a:latin typeface="Comic Sans MS" panose="030F0702030302020204" pitchFamily="66" charset="0"/>
              </a:rPr>
              <a:t>[B(t – C)] + D where h(t) is the 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water level, in feet, </a:t>
            </a:r>
            <a:r>
              <a:rPr lang="en-US" sz="2400" i="1" dirty="0">
                <a:latin typeface="Comic Sans MS" panose="030F0702030302020204" pitchFamily="66" charset="0"/>
              </a:rPr>
              <a:t>t</a:t>
            </a:r>
            <a:r>
              <a:rPr lang="en-US" sz="2400" dirty="0">
                <a:latin typeface="Comic Sans MS" panose="030F0702030302020204" pitchFamily="66" charset="0"/>
              </a:rPr>
              <a:t> hours after midnight given the 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following: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 b) high tide is 12 </a:t>
            </a:r>
            <a:r>
              <a:rPr lang="en-US" sz="2400" dirty="0" err="1">
                <a:latin typeface="Comic Sans MS" panose="030F0702030302020204" pitchFamily="66" charset="0"/>
              </a:rPr>
              <a:t>ft</a:t>
            </a:r>
            <a:r>
              <a:rPr lang="en-US" sz="2400" dirty="0">
                <a:latin typeface="Comic Sans MS" panose="030F0702030302020204" pitchFamily="66" charset="0"/>
              </a:rPr>
              <a:t> and low tide, which occurs at 4 am , is 6 </a:t>
            </a:r>
            <a:r>
              <a:rPr lang="en-US" sz="2400" dirty="0" err="1">
                <a:latin typeface="Comic Sans MS" panose="030F0702030302020204" pitchFamily="66" charset="0"/>
              </a:rPr>
              <a:t>ft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206394"/>
              </p:ext>
            </p:extLst>
          </p:nvPr>
        </p:nvGraphicFramePr>
        <p:xfrm>
          <a:off x="381000" y="2362200"/>
          <a:ext cx="6781800" cy="4110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Equation" r:id="rId3" imgW="1600200" imgH="1777680" progId="Equation.3">
                  <p:embed/>
                </p:oleObj>
              </mc:Choice>
              <mc:Fallback>
                <p:oleObj name="Equation" r:id="rId3" imgW="1600200" imgH="1777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2362200"/>
                        <a:ext cx="6781800" cy="4110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5136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48" y="304800"/>
            <a:ext cx="77460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Ex. 3 In a particular harbor, high and low tides occur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every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12 hours</a:t>
            </a:r>
            <a:r>
              <a:rPr lang="en-US" sz="2000" dirty="0">
                <a:latin typeface="Comic Sans MS" panose="030F0702030302020204" pitchFamily="66" charset="0"/>
              </a:rPr>
              <a:t>. Find f(t) = </a:t>
            </a:r>
            <a:r>
              <a:rPr lang="en-US" sz="2000" dirty="0" err="1">
                <a:latin typeface="Comic Sans MS" panose="030F0702030302020204" pitchFamily="66" charset="0"/>
              </a:rPr>
              <a:t>Acos</a:t>
            </a:r>
            <a:r>
              <a:rPr lang="en-US" sz="2000" dirty="0">
                <a:latin typeface="Comic Sans MS" panose="030F0702030302020204" pitchFamily="66" charset="0"/>
              </a:rPr>
              <a:t>[B(t – C)] + D where h(t) is the 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water level, in feet, </a:t>
            </a:r>
            <a:r>
              <a:rPr lang="en-US" sz="2000" i="1" dirty="0">
                <a:latin typeface="Comic Sans MS" panose="030F0702030302020204" pitchFamily="66" charset="0"/>
              </a:rPr>
              <a:t>t</a:t>
            </a:r>
            <a:r>
              <a:rPr lang="en-US" sz="2000" dirty="0">
                <a:latin typeface="Comic Sans MS" panose="030F0702030302020204" pitchFamily="66" charset="0"/>
              </a:rPr>
              <a:t> hours after midnight given the 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following: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 c) The average water level is 5 </a:t>
            </a:r>
            <a:r>
              <a:rPr lang="en-US" sz="2000" dirty="0" err="1">
                <a:latin typeface="Comic Sans MS" panose="030F0702030302020204" pitchFamily="66" charset="0"/>
              </a:rPr>
              <a:t>ft</a:t>
            </a:r>
            <a:r>
              <a:rPr lang="en-US" sz="2000" dirty="0">
                <a:latin typeface="Comic Sans MS" panose="030F0702030302020204" pitchFamily="66" charset="0"/>
              </a:rPr>
              <a:t> and high tide is 10 </a:t>
            </a:r>
            <a:r>
              <a:rPr lang="en-US" sz="2000" dirty="0" err="1">
                <a:latin typeface="Comic Sans MS" panose="030F0702030302020204" pitchFamily="66" charset="0"/>
              </a:rPr>
              <a:t>ft</a:t>
            </a:r>
            <a:r>
              <a:rPr lang="en-US" sz="2000" dirty="0">
                <a:latin typeface="Comic Sans MS" panose="030F0702030302020204" pitchFamily="66" charset="0"/>
              </a:rPr>
              <a:t>, which 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   occurs at 7 pm.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75" y="2531249"/>
            <a:ext cx="6886575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27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48" y="304800"/>
            <a:ext cx="92368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Ex. 3 In a particular harbor, high and low tides occur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every </a:t>
            </a:r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12 hours</a:t>
            </a:r>
            <a:r>
              <a:rPr lang="en-US" sz="2400" dirty="0">
                <a:latin typeface="Comic Sans MS" panose="030F0702030302020204" pitchFamily="66" charset="0"/>
              </a:rPr>
              <a:t>. Find f(t) = </a:t>
            </a:r>
            <a:r>
              <a:rPr lang="en-US" sz="2400" dirty="0" err="1">
                <a:latin typeface="Comic Sans MS" panose="030F0702030302020204" pitchFamily="66" charset="0"/>
              </a:rPr>
              <a:t>Acos</a:t>
            </a:r>
            <a:r>
              <a:rPr lang="en-US" sz="2400" dirty="0">
                <a:latin typeface="Comic Sans MS" panose="030F0702030302020204" pitchFamily="66" charset="0"/>
              </a:rPr>
              <a:t>[B(t – C)] + D where h(t) is the 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water level, in feet, </a:t>
            </a:r>
            <a:r>
              <a:rPr lang="en-US" sz="2400" i="1" dirty="0">
                <a:latin typeface="Comic Sans MS" panose="030F0702030302020204" pitchFamily="66" charset="0"/>
              </a:rPr>
              <a:t>t</a:t>
            </a:r>
            <a:r>
              <a:rPr lang="en-US" sz="2400" dirty="0">
                <a:latin typeface="Comic Sans MS" panose="030F0702030302020204" pitchFamily="66" charset="0"/>
              </a:rPr>
              <a:t> hours after midnight given the 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following: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 c) The average water level is 5 </a:t>
            </a:r>
            <a:r>
              <a:rPr lang="en-US" sz="2400" dirty="0" err="1">
                <a:latin typeface="Comic Sans MS" panose="030F0702030302020204" pitchFamily="66" charset="0"/>
              </a:rPr>
              <a:t>ft</a:t>
            </a:r>
            <a:r>
              <a:rPr lang="en-US" sz="2400" dirty="0">
                <a:latin typeface="Comic Sans MS" panose="030F0702030302020204" pitchFamily="66" charset="0"/>
              </a:rPr>
              <a:t> and high tide is 10 </a:t>
            </a:r>
            <a:r>
              <a:rPr lang="en-US" sz="2400" dirty="0" err="1">
                <a:latin typeface="Comic Sans MS" panose="030F0702030302020204" pitchFamily="66" charset="0"/>
              </a:rPr>
              <a:t>ft</a:t>
            </a:r>
            <a:r>
              <a:rPr lang="en-US" sz="2400" dirty="0">
                <a:latin typeface="Comic Sans MS" panose="030F0702030302020204" pitchFamily="66" charset="0"/>
              </a:rPr>
              <a:t>, which 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   occurs at 7 pm.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ct 3"/>
              <p:cNvSpPr txBox="1"/>
              <p:nvPr/>
            </p:nvSpPr>
            <p:spPr>
              <a:xfrm>
                <a:off x="1073944" y="2780446"/>
                <a:ext cx="6996112" cy="4110038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func>
                        <m:func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−7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  <m:oMath xmlns:m="http://schemas.openxmlformats.org/officeDocument/2006/math"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func>
                        <m:func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  <m:oMath xmlns:m="http://schemas.openxmlformats.org/officeDocument/2006/math"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func>
                        <m:func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  <m:oMath xmlns:m="http://schemas.openxmlformats.org/officeDocument/2006/math"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944" y="2780446"/>
                <a:ext cx="6996112" cy="41100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5841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83" y="228600"/>
            <a:ext cx="90599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Ex. 4 You have probably noticed that as you ride a Ferris wheel, your distance from the ground varies </a:t>
            </a:r>
            <a:r>
              <a:rPr lang="en-US" b="1" i="1" dirty="0" err="1">
                <a:latin typeface="Comic Sans MS" panose="030F0702030302020204" pitchFamily="66" charset="0"/>
              </a:rPr>
              <a:t>sinusoidally</a:t>
            </a:r>
            <a:r>
              <a:rPr lang="en-US" dirty="0">
                <a:latin typeface="Comic Sans MS" panose="030F0702030302020204" pitchFamily="66" charset="0"/>
              </a:rPr>
              <a:t> with time. When the last seat is filled and the Ferris wheel starts, your seat is at the position shown in the figure at the right. Let </a:t>
            </a:r>
            <a:r>
              <a:rPr lang="en-US" i="1" dirty="0" err="1">
                <a:latin typeface="Comic Sans MS" panose="030F0702030302020204" pitchFamily="66" charset="0"/>
              </a:rPr>
              <a:t>t</a:t>
            </a:r>
            <a:r>
              <a:rPr lang="en-US" dirty="0" err="1">
                <a:latin typeface="Comic Sans MS" panose="030F0702030302020204" pitchFamily="66" charset="0"/>
              </a:rPr>
              <a:t>be</a:t>
            </a:r>
            <a:r>
              <a:rPr lang="en-US" dirty="0">
                <a:latin typeface="Comic Sans MS" panose="030F0702030302020204" pitchFamily="66" charset="0"/>
              </a:rPr>
              <a:t> the number of seconds that have elapsed since the Ferris wheel started. You find that it takes you 3 quiddles (a new measure of time) to reach the top, </a:t>
            </a:r>
          </a:p>
          <a:p>
            <a:r>
              <a:rPr lang="en-US" dirty="0">
                <a:latin typeface="Comic Sans MS" panose="030F0702030302020204" pitchFamily="66" charset="0"/>
              </a:rPr>
              <a:t>43 ft above the ground, and that the wheel makes a revolution once every 8 quiddles. The diameter of the wheel is 40 ft. Your mission, should you</a:t>
            </a:r>
          </a:p>
          <a:p>
            <a:r>
              <a:rPr lang="en-US" dirty="0">
                <a:latin typeface="Comic Sans MS" panose="030F0702030302020204" pitchFamily="66" charset="0"/>
              </a:rPr>
              <a:t> choose to accept it, is to</a:t>
            </a:r>
          </a:p>
          <a:p>
            <a:r>
              <a:rPr lang="en-US" dirty="0">
                <a:latin typeface="Comic Sans MS" panose="030F0702030302020204" pitchFamily="66" charset="0"/>
              </a:rPr>
              <a:t>do the following: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a) Sketch a graph of this sinusoid.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581400"/>
            <a:ext cx="594360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811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83" y="228600"/>
            <a:ext cx="90599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Ex. 4 You have probably noticed that as you ride a Ferris wheel, your distance from the ground varies </a:t>
            </a:r>
            <a:r>
              <a:rPr lang="en-US" b="1" i="1" dirty="0" err="1">
                <a:latin typeface="Comic Sans MS" panose="030F0702030302020204" pitchFamily="66" charset="0"/>
              </a:rPr>
              <a:t>sinusoidally</a:t>
            </a:r>
            <a:r>
              <a:rPr lang="en-US" dirty="0">
                <a:latin typeface="Comic Sans MS" panose="030F0702030302020204" pitchFamily="66" charset="0"/>
              </a:rPr>
              <a:t> with time. When the last seat is filled and the Ferris wheel starts, your seat is at the position shown in the figure at the right. Let </a:t>
            </a:r>
            <a:r>
              <a:rPr lang="en-US" i="1" dirty="0" err="1">
                <a:latin typeface="Comic Sans MS" panose="030F0702030302020204" pitchFamily="66" charset="0"/>
              </a:rPr>
              <a:t>t</a:t>
            </a:r>
            <a:r>
              <a:rPr lang="en-US" dirty="0" err="1">
                <a:latin typeface="Comic Sans MS" panose="030F0702030302020204" pitchFamily="66" charset="0"/>
              </a:rPr>
              <a:t>be</a:t>
            </a:r>
            <a:r>
              <a:rPr lang="en-US" dirty="0">
                <a:latin typeface="Comic Sans MS" panose="030F0702030302020204" pitchFamily="66" charset="0"/>
              </a:rPr>
              <a:t> the number of seconds that have elapsed since the Ferris wheel started. You find that it takes you 3 quiddles (a new measure of time) to reach the top, </a:t>
            </a:r>
          </a:p>
          <a:p>
            <a:r>
              <a:rPr lang="en-US" dirty="0">
                <a:latin typeface="Comic Sans MS" panose="030F0702030302020204" pitchFamily="66" charset="0"/>
              </a:rPr>
              <a:t>43 ft above the ground, and that the wheel makes a revolution once every 8 quiddles. The diameter of the wheel is 40 ft. Your mission, should you</a:t>
            </a:r>
          </a:p>
          <a:p>
            <a:r>
              <a:rPr lang="en-US" dirty="0">
                <a:latin typeface="Comic Sans MS" panose="030F0702030302020204" pitchFamily="66" charset="0"/>
              </a:rPr>
              <a:t> choose to accept it, is to</a:t>
            </a:r>
          </a:p>
          <a:p>
            <a:r>
              <a:rPr lang="en-US" dirty="0">
                <a:latin typeface="Comic Sans MS" panose="030F0702030302020204" pitchFamily="66" charset="0"/>
              </a:rPr>
              <a:t>do the following: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a) Sketch a graph of this sinusoid.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934343-CBD2-48E7-A639-202D0B88B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429000"/>
            <a:ext cx="4875452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591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83" y="228600"/>
            <a:ext cx="90599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Ex. 4 You have probably noticed that as you ride a Ferris wheel, your distance from the ground varies </a:t>
            </a:r>
            <a:r>
              <a:rPr lang="en-US" b="1" i="1" dirty="0" err="1">
                <a:latin typeface="Comic Sans MS" panose="030F0702030302020204" pitchFamily="66" charset="0"/>
              </a:rPr>
              <a:t>sinusoidally</a:t>
            </a:r>
            <a:r>
              <a:rPr lang="en-US" dirty="0">
                <a:latin typeface="Comic Sans MS" panose="030F0702030302020204" pitchFamily="66" charset="0"/>
              </a:rPr>
              <a:t> with time. When the last seat is filled and the Ferris wheel starts, your seat is at the position shown in the figure at the right. Let </a:t>
            </a:r>
            <a:r>
              <a:rPr lang="en-US" i="1" dirty="0">
                <a:latin typeface="Comic Sans MS" panose="030F0702030302020204" pitchFamily="66" charset="0"/>
              </a:rPr>
              <a:t>t</a:t>
            </a:r>
            <a:r>
              <a:rPr lang="en-US" dirty="0">
                <a:latin typeface="Comic Sans MS" panose="030F0702030302020204" pitchFamily="66" charset="0"/>
              </a:rPr>
              <a:t> be the number of seconds that have elapsed since the Ferris </a:t>
            </a:r>
          </a:p>
          <a:p>
            <a:r>
              <a:rPr lang="en-US" dirty="0">
                <a:latin typeface="Comic Sans MS" panose="030F0702030302020204" pitchFamily="66" charset="0"/>
              </a:rPr>
              <a:t>wheel started. You find that it takes you 3 quiddles (a new measure of time) to reach the top, 43 ft above the ground, and that the wheel makes a revolution once every 8 quiddles. The diameter of the wheel is 40 ft. Your mission, should you</a:t>
            </a:r>
          </a:p>
          <a:p>
            <a:r>
              <a:rPr lang="en-US" dirty="0">
                <a:latin typeface="Comic Sans MS" panose="030F0702030302020204" pitchFamily="66" charset="0"/>
              </a:rPr>
              <a:t>choose to accept it, is to do the following:</a:t>
            </a:r>
          </a:p>
          <a:p>
            <a:r>
              <a:rPr lang="en-US" dirty="0">
                <a:latin typeface="Comic Sans MS" panose="030F0702030302020204" pitchFamily="66" charset="0"/>
              </a:rPr>
              <a:t>b) What is the lowest you go as the Ferris wheel turns? </a:t>
            </a:r>
          </a:p>
          <a:p>
            <a:r>
              <a:rPr lang="en-US" dirty="0">
                <a:latin typeface="Comic Sans MS" panose="030F0702030302020204" pitchFamily="66" charset="0"/>
              </a:rPr>
              <a:t>  Why is this number greater than 0? </a:t>
            </a:r>
          </a:p>
        </p:txBody>
      </p:sp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0"/>
            <a:ext cx="253095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02849" y="4794984"/>
            <a:ext cx="41399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Lowest height = 3 </a:t>
            </a:r>
            <a:r>
              <a:rPr lang="en-US" sz="2000" dirty="0" err="1">
                <a:solidFill>
                  <a:srgbClr val="0000FF"/>
                </a:solidFill>
              </a:rPr>
              <a:t>ft</a:t>
            </a:r>
            <a:endParaRPr lang="en-US" sz="2000" dirty="0">
              <a:solidFill>
                <a:srgbClr val="0000FF"/>
              </a:solidFill>
            </a:endParaRP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Must be greater than 0 in order for Ferris wheel to turn. Can’t hit the ground.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644144-85E7-40DE-8F25-E89EEDE124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49" y="3188067"/>
            <a:ext cx="4875452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83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83" y="228600"/>
            <a:ext cx="90599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Ex. 4 You have probably noticed that as you ride a Ferris wheel, your distance from the ground varies </a:t>
            </a:r>
            <a:r>
              <a:rPr lang="en-US" b="1" i="1" dirty="0" err="1">
                <a:latin typeface="Comic Sans MS" panose="030F0702030302020204" pitchFamily="66" charset="0"/>
              </a:rPr>
              <a:t>sinusoidally</a:t>
            </a:r>
            <a:r>
              <a:rPr lang="en-US" dirty="0">
                <a:latin typeface="Comic Sans MS" panose="030F0702030302020204" pitchFamily="66" charset="0"/>
              </a:rPr>
              <a:t> with time. When the last seat is filled and the Ferris wheel starts, your seat is at the position shown in the figure at the right. Let </a:t>
            </a:r>
            <a:r>
              <a:rPr lang="en-US" i="1" dirty="0">
                <a:latin typeface="Comic Sans MS" panose="030F0702030302020204" pitchFamily="66" charset="0"/>
              </a:rPr>
              <a:t>t</a:t>
            </a:r>
            <a:r>
              <a:rPr lang="en-US" dirty="0">
                <a:latin typeface="Comic Sans MS" panose="030F0702030302020204" pitchFamily="66" charset="0"/>
              </a:rPr>
              <a:t> be the number of seconds that have elapsed since the Ferris </a:t>
            </a:r>
          </a:p>
          <a:p>
            <a:r>
              <a:rPr lang="en-US" dirty="0">
                <a:latin typeface="Comic Sans MS" panose="030F0702030302020204" pitchFamily="66" charset="0"/>
              </a:rPr>
              <a:t>wheel started. You find that it takes you 3 </a:t>
            </a:r>
            <a:r>
              <a:rPr lang="en-US" dirty="0" err="1">
                <a:latin typeface="Comic Sans MS" panose="030F0702030302020204" pitchFamily="66" charset="0"/>
              </a:rPr>
              <a:t>quiddles</a:t>
            </a:r>
            <a:r>
              <a:rPr lang="en-US" dirty="0">
                <a:latin typeface="Comic Sans MS" panose="030F0702030302020204" pitchFamily="66" charset="0"/>
              </a:rPr>
              <a:t> (a new measure of time) to reach the top, 43 above the ground, and that the wheel makes a revolution once every 8 </a:t>
            </a:r>
            <a:r>
              <a:rPr lang="en-US" dirty="0" err="1">
                <a:latin typeface="Comic Sans MS" panose="030F0702030302020204" pitchFamily="66" charset="0"/>
              </a:rPr>
              <a:t>quiddles</a:t>
            </a:r>
            <a:r>
              <a:rPr lang="en-US" dirty="0">
                <a:latin typeface="Comic Sans MS" panose="030F0702030302020204" pitchFamily="66" charset="0"/>
              </a:rPr>
              <a:t>. The diameter of the wheel is 40 ft. Your mission, should you</a:t>
            </a:r>
          </a:p>
          <a:p>
            <a:r>
              <a:rPr lang="en-US" dirty="0">
                <a:latin typeface="Comic Sans MS" panose="030F0702030302020204" pitchFamily="66" charset="0"/>
              </a:rPr>
              <a:t>choose to accept it, is to do the following:</a:t>
            </a:r>
          </a:p>
          <a:p>
            <a:r>
              <a:rPr lang="en-US" dirty="0">
                <a:latin typeface="Comic Sans MS" panose="030F0702030302020204" pitchFamily="66" charset="0"/>
              </a:rPr>
              <a:t>c) Write a function that models this sinusoid.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037403"/>
              </p:ext>
            </p:extLst>
          </p:nvPr>
        </p:nvGraphicFramePr>
        <p:xfrm>
          <a:off x="595313" y="2895599"/>
          <a:ext cx="6719887" cy="3746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Equation" r:id="rId3" imgW="1739880" imgH="1777680" progId="Equation.3">
                  <p:embed/>
                </p:oleObj>
              </mc:Choice>
              <mc:Fallback>
                <p:oleObj name="Equation" r:id="rId3" imgW="1739880" imgH="177768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5313" y="2895599"/>
                        <a:ext cx="6719887" cy="3746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4500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83" y="228600"/>
            <a:ext cx="90599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Ex. 4 You have probably noticed that as you ride a Ferris wheel, your distance from the ground varies </a:t>
            </a:r>
            <a:r>
              <a:rPr lang="en-US" b="1" i="1" dirty="0" err="1">
                <a:latin typeface="Comic Sans MS" panose="030F0702030302020204" pitchFamily="66" charset="0"/>
              </a:rPr>
              <a:t>sinusoidally</a:t>
            </a:r>
            <a:r>
              <a:rPr lang="en-US" dirty="0">
                <a:latin typeface="Comic Sans MS" panose="030F0702030302020204" pitchFamily="66" charset="0"/>
              </a:rPr>
              <a:t> with time. When the last seat is filled and the Ferris wheel starts, your seat is at the position shown in the figure at the right. Let </a:t>
            </a:r>
            <a:r>
              <a:rPr lang="en-US" i="1" dirty="0">
                <a:latin typeface="Comic Sans MS" panose="030F0702030302020204" pitchFamily="66" charset="0"/>
              </a:rPr>
              <a:t>t</a:t>
            </a:r>
            <a:r>
              <a:rPr lang="en-US" dirty="0">
                <a:latin typeface="Comic Sans MS" panose="030F0702030302020204" pitchFamily="66" charset="0"/>
              </a:rPr>
              <a:t> be the number of seconds that have elapsed since the Ferris </a:t>
            </a:r>
          </a:p>
          <a:p>
            <a:r>
              <a:rPr lang="en-US" dirty="0">
                <a:latin typeface="Comic Sans MS" panose="030F0702030302020204" pitchFamily="66" charset="0"/>
              </a:rPr>
              <a:t>wheel started. You find that it takes you 3 </a:t>
            </a:r>
            <a:r>
              <a:rPr lang="en-US" dirty="0" err="1">
                <a:latin typeface="Comic Sans MS" panose="030F0702030302020204" pitchFamily="66" charset="0"/>
              </a:rPr>
              <a:t>quiddles</a:t>
            </a:r>
            <a:r>
              <a:rPr lang="en-US" dirty="0">
                <a:latin typeface="Comic Sans MS" panose="030F0702030302020204" pitchFamily="66" charset="0"/>
              </a:rPr>
              <a:t> (a new measure of time) to reach the top, 43 above the ground, and that the wheel makes a revolution once every 8 </a:t>
            </a:r>
            <a:r>
              <a:rPr lang="en-US" dirty="0" err="1">
                <a:latin typeface="Comic Sans MS" panose="030F0702030302020204" pitchFamily="66" charset="0"/>
              </a:rPr>
              <a:t>quiddles.The</a:t>
            </a:r>
            <a:r>
              <a:rPr lang="en-US" dirty="0">
                <a:latin typeface="Comic Sans MS" panose="030F0702030302020204" pitchFamily="66" charset="0"/>
              </a:rPr>
              <a:t> diameter of the wheel is 40 ft. Your mission, should you</a:t>
            </a:r>
          </a:p>
          <a:p>
            <a:r>
              <a:rPr lang="en-US" dirty="0">
                <a:latin typeface="Comic Sans MS" panose="030F0702030302020204" pitchFamily="66" charset="0"/>
              </a:rPr>
              <a:t>choose to accept it, is to do the following:</a:t>
            </a:r>
          </a:p>
          <a:p>
            <a:r>
              <a:rPr lang="en-US" dirty="0">
                <a:latin typeface="Comic Sans MS" panose="030F0702030302020204" pitchFamily="66" charset="0"/>
              </a:rPr>
              <a:t>d) Predict your height above ground </a:t>
            </a:r>
            <a:r>
              <a:rPr lang="en-US" dirty="0" err="1">
                <a:latin typeface="Comic Sans MS" panose="030F0702030302020204" pitchFamily="66" charset="0"/>
              </a:rPr>
              <a:t>qt</a:t>
            </a:r>
            <a:r>
              <a:rPr lang="en-US" dirty="0">
                <a:latin typeface="Comic Sans MS" panose="030F0702030302020204" pitchFamily="66" charset="0"/>
              </a:rPr>
              <a:t> 6 </a:t>
            </a:r>
            <a:r>
              <a:rPr lang="en-US" dirty="0" err="1">
                <a:latin typeface="Comic Sans MS" panose="030F0702030302020204" pitchFamily="66" charset="0"/>
              </a:rPr>
              <a:t>quiddles</a:t>
            </a:r>
            <a:r>
              <a:rPr lang="en-US" dirty="0">
                <a:latin typeface="Comic Sans MS" panose="030F0702030302020204" pitchFamily="66" charset="0"/>
              </a:rPr>
              <a:t>, 4.3 </a:t>
            </a:r>
            <a:r>
              <a:rPr lang="en-US" dirty="0" err="1">
                <a:latin typeface="Comic Sans MS" panose="030F0702030302020204" pitchFamily="66" charset="0"/>
              </a:rPr>
              <a:t>quiddles</a:t>
            </a:r>
            <a:r>
              <a:rPr lang="en-US" dirty="0">
                <a:latin typeface="Comic Sans MS" panose="030F0702030302020204" pitchFamily="66" charset="0"/>
              </a:rPr>
              <a:t>, 9 </a:t>
            </a:r>
            <a:r>
              <a:rPr lang="en-US" dirty="0" err="1">
                <a:latin typeface="Comic Sans MS" panose="030F0702030302020204" pitchFamily="66" charset="0"/>
              </a:rPr>
              <a:t>quiddles</a:t>
            </a:r>
            <a:r>
              <a:rPr lang="en-US" dirty="0">
                <a:latin typeface="Comic Sans MS" panose="030F0702030302020204" pitchFamily="66" charset="0"/>
              </a:rPr>
              <a:t>, and 0 </a:t>
            </a:r>
            <a:r>
              <a:rPr lang="en-US" dirty="0" err="1">
                <a:latin typeface="Comic Sans MS" panose="030F0702030302020204" pitchFamily="66" charset="0"/>
              </a:rPr>
              <a:t>quiddles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643552"/>
              </p:ext>
            </p:extLst>
          </p:nvPr>
        </p:nvGraphicFramePr>
        <p:xfrm>
          <a:off x="152400" y="3200400"/>
          <a:ext cx="8610600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0" name="Equation" r:id="rId3" imgW="2819160" imgH="1777680" progId="Equation.3">
                  <p:embed/>
                </p:oleObj>
              </mc:Choice>
              <mc:Fallback>
                <p:oleObj name="Equation" r:id="rId3" imgW="2819160" imgH="177768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3200400"/>
                        <a:ext cx="8610600" cy="296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8043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83" y="228600"/>
            <a:ext cx="90599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Ex. 4 You have probably noticed that as you ride a Ferris wheel, your distance from the ground varies </a:t>
            </a:r>
            <a:r>
              <a:rPr lang="en-US" b="1" i="1" dirty="0" err="1">
                <a:latin typeface="Comic Sans MS" panose="030F0702030302020204" pitchFamily="66" charset="0"/>
              </a:rPr>
              <a:t>sinusoidally</a:t>
            </a:r>
            <a:r>
              <a:rPr lang="en-US" dirty="0">
                <a:latin typeface="Comic Sans MS" panose="030F0702030302020204" pitchFamily="66" charset="0"/>
              </a:rPr>
              <a:t> with time. When the last seat is filled and the Ferris wheel starts, your seat is at the position shown in the figure at the right. Let </a:t>
            </a:r>
            <a:r>
              <a:rPr lang="en-US" i="1" dirty="0">
                <a:latin typeface="Comic Sans MS" panose="030F0702030302020204" pitchFamily="66" charset="0"/>
              </a:rPr>
              <a:t>t</a:t>
            </a:r>
            <a:r>
              <a:rPr lang="en-US" dirty="0">
                <a:latin typeface="Comic Sans MS" panose="030F0702030302020204" pitchFamily="66" charset="0"/>
              </a:rPr>
              <a:t> be the number of seconds that have elapsed since the Ferris </a:t>
            </a:r>
          </a:p>
          <a:p>
            <a:r>
              <a:rPr lang="en-US" dirty="0">
                <a:latin typeface="Comic Sans MS" panose="030F0702030302020204" pitchFamily="66" charset="0"/>
              </a:rPr>
              <a:t>wheel started. You find that it takes you 3 </a:t>
            </a:r>
            <a:r>
              <a:rPr lang="en-US" dirty="0" err="1">
                <a:latin typeface="Comic Sans MS" panose="030F0702030302020204" pitchFamily="66" charset="0"/>
              </a:rPr>
              <a:t>quiddles</a:t>
            </a:r>
            <a:r>
              <a:rPr lang="en-US" dirty="0">
                <a:latin typeface="Comic Sans MS" panose="030F0702030302020204" pitchFamily="66" charset="0"/>
              </a:rPr>
              <a:t> (a new measure of time) to reach the top, 43 above the ground, and that the wheel makes a revolution once every 8 </a:t>
            </a:r>
            <a:r>
              <a:rPr lang="en-US" dirty="0" err="1">
                <a:latin typeface="Comic Sans MS" panose="030F0702030302020204" pitchFamily="66" charset="0"/>
              </a:rPr>
              <a:t>quiddles.The</a:t>
            </a:r>
            <a:r>
              <a:rPr lang="en-US" dirty="0">
                <a:latin typeface="Comic Sans MS" panose="030F0702030302020204" pitchFamily="66" charset="0"/>
              </a:rPr>
              <a:t> diameter of the wheel is 40 ft. Your mission, should you</a:t>
            </a:r>
          </a:p>
          <a:p>
            <a:r>
              <a:rPr lang="en-US" dirty="0">
                <a:latin typeface="Comic Sans MS" panose="030F0702030302020204" pitchFamily="66" charset="0"/>
              </a:rPr>
              <a:t>choose to accept it, is to do the following: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e) How far from the ground were you when the last seat was filled?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949333"/>
              </p:ext>
            </p:extLst>
          </p:nvPr>
        </p:nvGraphicFramePr>
        <p:xfrm>
          <a:off x="580297" y="5758180"/>
          <a:ext cx="791508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name="Equation" r:id="rId3" imgW="4140000" imgH="431640" progId="Equation.3">
                  <p:embed/>
                </p:oleObj>
              </mc:Choice>
              <mc:Fallback>
                <p:oleObj name="Equation" r:id="rId3" imgW="4140000" imgH="43164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0297" y="5758180"/>
                        <a:ext cx="7915088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785E271-C9C7-4D6D-80F7-FAFAB6CC17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3090922"/>
            <a:ext cx="3755745" cy="247272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4F16EE1-8B92-4B19-96F1-DA0AD6929EDF}"/>
                  </a:ext>
                </a:extLst>
              </p14:cNvPr>
              <p14:cNvContentPartPr/>
              <p14:nvPr/>
            </p14:nvContentPartPr>
            <p14:xfrm>
              <a:off x="957720" y="3927400"/>
              <a:ext cx="6840" cy="28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4F16EE1-8B92-4B19-96F1-DA0AD6929ED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49080" y="3918400"/>
                <a:ext cx="24480" cy="2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187F338-7445-4CF3-A590-579EF1D1E220}"/>
                  </a:ext>
                </a:extLst>
              </p14:cNvPr>
              <p14:cNvContentPartPr/>
              <p14:nvPr/>
            </p14:nvContentPartPr>
            <p14:xfrm>
              <a:off x="3155880" y="4206040"/>
              <a:ext cx="47880" cy="1296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187F338-7445-4CF3-A590-579EF1D1E22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146880" y="4197400"/>
                <a:ext cx="65520" cy="14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E91B6084-4987-4FAE-953D-2E1E1FC9A9F2}"/>
                  </a:ext>
                </a:extLst>
              </p14:cNvPr>
              <p14:cNvContentPartPr/>
              <p14:nvPr/>
            </p14:nvContentPartPr>
            <p14:xfrm>
              <a:off x="2704080" y="4782040"/>
              <a:ext cx="83160" cy="532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E91B6084-4987-4FAE-953D-2E1E1FC9A9F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95080" y="4773040"/>
                <a:ext cx="100800" cy="7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3829E89E-5984-481F-82AE-2221D282C72F}"/>
                  </a:ext>
                </a:extLst>
              </p14:cNvPr>
              <p14:cNvContentPartPr/>
              <p14:nvPr/>
            </p14:nvContentPartPr>
            <p14:xfrm>
              <a:off x="2909280" y="4469920"/>
              <a:ext cx="190080" cy="2484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3829E89E-5984-481F-82AE-2221D282C72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900280" y="4461280"/>
                <a:ext cx="207720" cy="266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7363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4573"/>
            <a:ext cx="7596187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 descr="522560_caref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33" y="1861910"/>
            <a:ext cx="2481398" cy="198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hokusai_wave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1" y="4275306"/>
            <a:ext cx="2597150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http://upload.wikimedia.org/wikipedia/commons/thumb/e/ea/Simple_Harmonic_Motion_Orbit.gif/300px-Simple_Harmonic_Motion_Orbit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121" y="1840139"/>
            <a:ext cx="285750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://upload.wikimedia.org/wikipedia/commons/2/25/Animated-mass-spring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343" y="807186"/>
            <a:ext cx="1524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http://upload.wikimedia.org/wikipedia/commons/b/b1/Simple_Pendulum_Oscillator.gif">
            <a:hlinkClick r:id="rId9"/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070215"/>
            <a:ext cx="110490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94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066800"/>
            <a:ext cx="8686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         </a:t>
            </a:r>
            <a:r>
              <a:rPr lang="en-US" sz="3200" dirty="0">
                <a:solidFill>
                  <a:srgbClr val="0000FF"/>
                </a:solidFill>
                <a:latin typeface="Arial Black" panose="020B0A04020102020204" pitchFamily="34" charset="0"/>
              </a:rPr>
              <a:t>ASSIGNMENT:</a:t>
            </a: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8000"/>
                </a:solidFill>
                <a:latin typeface="Arial Black" panose="020B0A04020102020204" pitchFamily="34" charset="0"/>
              </a:rPr>
              <a:t> Worksheet:  Harmonic Motion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8000"/>
              </a:solidFill>
              <a:latin typeface="Arial Black" panose="020B0A04020102020204" pitchFamily="34" charset="0"/>
            </a:endParaRPr>
          </a:p>
          <a:p>
            <a:endParaRPr lang="en-US" sz="3200" dirty="0">
              <a:latin typeface="Arial Black" panose="020B0A04020102020204" pitchFamily="34" charset="0"/>
            </a:endParaRPr>
          </a:p>
          <a:p>
            <a:endParaRPr lang="en-US" sz="3200" dirty="0">
              <a:latin typeface="Arial Black" panose="020B0A04020102020204" pitchFamily="34" charset="0"/>
            </a:endParaRPr>
          </a:p>
          <a:p>
            <a:r>
              <a:rPr lang="en-US" sz="3200" dirty="0">
                <a:latin typeface="Arial Black" panose="020B0A04020102020204" pitchFamily="34" charset="0"/>
              </a:rPr>
              <a:t>REMINDER: Submit by 11:00 pm 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                   Sunday, April 19, 2020</a:t>
            </a:r>
          </a:p>
          <a:p>
            <a:endParaRPr lang="en-US" sz="3200" dirty="0">
              <a:solidFill>
                <a:srgbClr val="008000"/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7030A0"/>
                </a:solidFill>
                <a:latin typeface="Arial Black" panose="020B0A04020102020204" pitchFamily="34" charset="0"/>
              </a:rPr>
              <a:t>DG25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Q12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0000"/>
                </a:solidFill>
                <a:latin typeface="Arial Black" panose="020B0A04020102020204" pitchFamily="34" charset="0"/>
              </a:rPr>
              <a:t>Unit 5 Test (optional)</a:t>
            </a:r>
          </a:p>
        </p:txBody>
      </p:sp>
    </p:spTree>
    <p:extLst>
      <p:ext uri="{BB962C8B-B14F-4D97-AF65-F5344CB8AC3E}">
        <p14:creationId xmlns:p14="http://schemas.microsoft.com/office/powerpoint/2010/main" val="370701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6054" y="105755"/>
            <a:ext cx="65533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Simple Harmonic Motion Models: </a:t>
            </a:r>
            <a:endParaRPr lang="en-US" sz="3200" dirty="0">
              <a:solidFill>
                <a:srgbClr val="0000FF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644283"/>
              </p:ext>
            </p:extLst>
          </p:nvPr>
        </p:nvGraphicFramePr>
        <p:xfrm>
          <a:off x="-4930" y="909759"/>
          <a:ext cx="9148930" cy="508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8" name="Equation" r:id="rId3" imgW="3619440" imgH="215640" progId="Equation.3">
                  <p:embed/>
                </p:oleObj>
              </mc:Choice>
              <mc:Fallback>
                <p:oleObj name="Equation" r:id="rId3" imgW="36194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4930" y="909759"/>
                        <a:ext cx="9148930" cy="50869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457200" y="1974470"/>
            <a:ext cx="1189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highlight>
                  <a:srgbClr val="FFFF00"/>
                </a:highlight>
                <a:latin typeface="Comic Sans MS"/>
                <a:ea typeface="Times New Roman"/>
              </a:rPr>
              <a:t>Terms: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167" y="3677712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006600"/>
                </a:solidFill>
                <a:latin typeface="Comic Sans MS"/>
                <a:ea typeface="Times New Roman"/>
              </a:rPr>
              <a:t>Equilibrium</a:t>
            </a:r>
            <a:r>
              <a:rPr lang="en-US" sz="2400" dirty="0">
                <a:latin typeface="Comic Sans MS"/>
                <a:ea typeface="Times New Roman"/>
              </a:rPr>
              <a:t> --- object is at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rest</a:t>
            </a:r>
            <a:r>
              <a:rPr lang="en-US" sz="2400" dirty="0">
                <a:latin typeface="Comic Sans MS"/>
                <a:ea typeface="Times New Roman"/>
              </a:rPr>
              <a:t>;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zero</a:t>
            </a:r>
            <a:r>
              <a:rPr lang="en-US" sz="2400" dirty="0">
                <a:latin typeface="Comic Sans MS"/>
                <a:ea typeface="Times New Roman"/>
              </a:rPr>
              <a:t> point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167" y="2655364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|</a:t>
            </a:r>
            <a:r>
              <a:rPr lang="en-US" sz="2400" dirty="0">
                <a:solidFill>
                  <a:srgbClr val="6600FF"/>
                </a:solidFill>
                <a:latin typeface="Comic Sans MS"/>
                <a:ea typeface="Times New Roman"/>
              </a:rPr>
              <a:t>A</a:t>
            </a:r>
            <a:r>
              <a:rPr lang="en-US" sz="2400" dirty="0">
                <a:latin typeface="Comic Sans MS"/>
                <a:ea typeface="Times New Roman"/>
              </a:rPr>
              <a:t>| = </a:t>
            </a:r>
            <a:r>
              <a:rPr lang="en-US" sz="2400" dirty="0">
                <a:solidFill>
                  <a:srgbClr val="6600FF"/>
                </a:solidFill>
                <a:latin typeface="Comic Sans MS"/>
                <a:ea typeface="Times New Roman"/>
              </a:rPr>
              <a:t>amplitude   </a:t>
            </a:r>
            <a:r>
              <a:rPr lang="en-US" sz="2400" dirty="0">
                <a:latin typeface="Comic Sans MS"/>
                <a:ea typeface="Times New Roman"/>
              </a:rPr>
              <a:t>Maximum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displacement</a:t>
            </a:r>
            <a:r>
              <a:rPr lang="en-US" sz="2400" dirty="0">
                <a:latin typeface="Comic Sans MS"/>
                <a:ea typeface="Times New Roman"/>
              </a:rPr>
              <a:t> 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en-US" sz="2400" dirty="0">
                <a:latin typeface="Comic Sans MS"/>
                <a:ea typeface="Times New Roman"/>
              </a:rPr>
              <a:t>                           from point of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equilibrium</a:t>
            </a:r>
            <a:endParaRPr lang="en-US" sz="24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167" y="4419600"/>
            <a:ext cx="7315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FF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Period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---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time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it takes to complete one cycle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96123"/>
              </p:ext>
            </p:extLst>
          </p:nvPr>
        </p:nvGraphicFramePr>
        <p:xfrm>
          <a:off x="857070" y="5226204"/>
          <a:ext cx="1809929" cy="935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9" name="Equation" r:id="rId5" imgW="761760" imgH="393480" progId="Equation.3">
                  <p:embed/>
                </p:oleObj>
              </mc:Choice>
              <mc:Fallback>
                <p:oleObj name="Equation" r:id="rId5" imgW="7617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7070" y="5226204"/>
                        <a:ext cx="1809929" cy="93513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495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Comic Sans MS"/>
                <a:ea typeface="Times New Roman"/>
                <a:cs typeface="Times New Roman"/>
              </a:rPr>
              <a:t>Ex. 1  A buoy marking a channel in the harbor bobs up and down as the waves move past. Suppose the buoy moves a </a:t>
            </a:r>
            <a:r>
              <a:rPr lang="en-US" sz="2000" b="1" dirty="0">
                <a:solidFill>
                  <a:srgbClr val="C00000"/>
                </a:solidFill>
                <a:effectLst/>
                <a:latin typeface="Comic Sans MS"/>
                <a:ea typeface="Times New Roman"/>
                <a:cs typeface="Times New Roman"/>
              </a:rPr>
              <a:t>total of 6 feet </a:t>
            </a:r>
            <a:r>
              <a:rPr lang="en-US" sz="2000" dirty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from its high point to its low point and returns to its high point </a:t>
            </a:r>
            <a:r>
              <a:rPr lang="en-US" sz="2000" b="1" dirty="0">
                <a:solidFill>
                  <a:srgbClr val="C00000"/>
                </a:solidFill>
                <a:effectLst/>
                <a:latin typeface="Comic Sans MS"/>
                <a:ea typeface="Times New Roman"/>
                <a:cs typeface="Times New Roman"/>
              </a:rPr>
              <a:t>every 10 seconds</a:t>
            </a:r>
            <a:r>
              <a:rPr lang="en-US" sz="2000" dirty="0">
                <a:effectLst/>
                <a:latin typeface="Comic Sans MS"/>
                <a:ea typeface="Times New Roman"/>
                <a:cs typeface="Times New Roman"/>
              </a:rPr>
              <a:t>. Assuming that at t = 0 the buoy is at its high point and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/>
                <a:latin typeface="Comic Sans MS"/>
                <a:ea typeface="Times New Roman"/>
                <a:cs typeface="Times New Roman"/>
              </a:rPr>
              <a:t>middle height of the buoy’s path is d = 0</a:t>
            </a:r>
            <a:r>
              <a:rPr lang="en-US" sz="2000" dirty="0">
                <a:effectLst/>
                <a:latin typeface="Comic Sans MS"/>
                <a:ea typeface="Times New Roman"/>
                <a:cs typeface="Times New Roman"/>
              </a:rPr>
              <a:t>, write an equation to describe its motion. </a:t>
            </a:r>
            <a:endParaRPr lang="en-US" sz="2000" dirty="0"/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1524000" y="3454400"/>
            <a:ext cx="0" cy="2286000"/>
          </a:xfrm>
          <a:prstGeom prst="straightConnector1">
            <a:avLst/>
          </a:prstGeom>
          <a:ln w="381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62000" y="4419600"/>
            <a:ext cx="6477000" cy="0"/>
          </a:xfrm>
          <a:prstGeom prst="straightConnector1">
            <a:avLst/>
          </a:prstGeom>
          <a:ln w="28575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29075786-ECF9-48AA-BFB7-4395A2C688A6}"/>
              </a:ext>
            </a:extLst>
          </p:cNvPr>
          <p:cNvSpPr txBox="1"/>
          <p:nvPr/>
        </p:nvSpPr>
        <p:spPr>
          <a:xfrm>
            <a:off x="1790705" y="2370988"/>
            <a:ext cx="6057887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FF0000"/>
                </a:solidFill>
              </a:rPr>
              <a:t>Go to the video I created explaining how to work all of these examples.</a:t>
            </a:r>
          </a:p>
        </p:txBody>
      </p:sp>
    </p:spTree>
    <p:extLst>
      <p:ext uri="{BB962C8B-B14F-4D97-AF65-F5344CB8AC3E}">
        <p14:creationId xmlns:p14="http://schemas.microsoft.com/office/powerpoint/2010/main" val="569302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Ex. 1  A buoy marking a channel in the harbor bobs up and down as the waves move past. Suppose the buoy moves a </a:t>
            </a:r>
            <a:r>
              <a:rPr lang="en-US" sz="2400" b="1" dirty="0">
                <a:solidFill>
                  <a:srgbClr val="C00000"/>
                </a:solidFill>
                <a:effectLst/>
                <a:latin typeface="Comic Sans MS"/>
                <a:ea typeface="Times New Roman"/>
                <a:cs typeface="Times New Roman"/>
              </a:rPr>
              <a:t>total of 6 feet </a:t>
            </a:r>
            <a:r>
              <a:rPr lang="en-US" sz="2400" dirty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from its high point to its low point and returns to its high point </a:t>
            </a:r>
            <a:r>
              <a:rPr lang="en-US" sz="2400" b="1" dirty="0">
                <a:solidFill>
                  <a:srgbClr val="C00000"/>
                </a:solidFill>
                <a:effectLst/>
                <a:latin typeface="Comic Sans MS"/>
                <a:ea typeface="Times New Roman"/>
                <a:cs typeface="Times New Roman"/>
              </a:rPr>
              <a:t>every 10 seconds</a:t>
            </a:r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. Assuming that at t = 0 the buoy is at its high point and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ffectLst/>
                <a:latin typeface="Comic Sans MS"/>
                <a:ea typeface="Times New Roman"/>
                <a:cs typeface="Times New Roman"/>
              </a:rPr>
              <a:t>middle height of the buoy’s path is d = 0</a:t>
            </a:r>
            <a:r>
              <a:rPr lang="en-US" sz="2400" dirty="0">
                <a:effectLst/>
                <a:latin typeface="Comic Sans MS"/>
                <a:ea typeface="Times New Roman"/>
                <a:cs typeface="Times New Roman"/>
              </a:rPr>
              <a:t>, write an equation to describe its motion. </a:t>
            </a: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711199"/>
              </p:ext>
            </p:extLst>
          </p:nvPr>
        </p:nvGraphicFramePr>
        <p:xfrm>
          <a:off x="914400" y="3048000"/>
          <a:ext cx="6210219" cy="3700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name="Equation" r:id="rId3" imgW="1650960" imgH="1803240" progId="Equation.3">
                  <p:embed/>
                </p:oleObj>
              </mc:Choice>
              <mc:Fallback>
                <p:oleObj name="Equation" r:id="rId3" imgW="1650960" imgH="180324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3048000"/>
                        <a:ext cx="6210219" cy="3700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8035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76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Comic Sans MS"/>
                <a:ea typeface="Times New Roman"/>
              </a:rPr>
              <a:t>Ex. 2  A weight on a spring bounces a maximum of </a:t>
            </a:r>
            <a:r>
              <a:rPr lang="en-US" sz="2000" b="1" dirty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8 inches above and below its equilibrium (zero) point</a:t>
            </a:r>
            <a:r>
              <a:rPr lang="en-US" sz="2000" dirty="0">
                <a:effectLst/>
                <a:latin typeface="Comic Sans MS"/>
                <a:ea typeface="Times New Roman"/>
              </a:rPr>
              <a:t>. The time for </a:t>
            </a:r>
            <a:r>
              <a:rPr lang="en-US" sz="2000" b="1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one complete cycle is 2</a:t>
            </a:r>
            <a:r>
              <a:rPr lang="en-US" sz="20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 </a:t>
            </a:r>
            <a:r>
              <a:rPr lang="en-US" sz="2000" b="1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seconds</a:t>
            </a:r>
            <a:r>
              <a:rPr lang="en-US" sz="2000" dirty="0">
                <a:effectLst/>
                <a:latin typeface="Comic Sans MS"/>
                <a:ea typeface="Times New Roman"/>
              </a:rPr>
              <a:t>. Write an equation to describe the motion of this weight,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/>
                <a:latin typeface="Comic Sans MS"/>
                <a:ea typeface="Times New Roman"/>
              </a:rPr>
              <a:t>assume the weight is at equilibrium when t = 0</a:t>
            </a:r>
            <a:r>
              <a:rPr lang="en-US" sz="2000" dirty="0">
                <a:effectLst/>
                <a:latin typeface="Comic Sans MS"/>
                <a:ea typeface="Times New Roman"/>
              </a:rPr>
              <a:t>. 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00200"/>
            <a:ext cx="6886575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776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76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omic Sans MS"/>
                <a:ea typeface="Times New Roman"/>
              </a:rPr>
              <a:t>Ex. 2  A weight on a spring bounces a maximum of </a:t>
            </a:r>
            <a:r>
              <a:rPr lang="en-US" sz="2400" b="1" dirty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8 inches above and below its equilibrium (zero) point</a:t>
            </a:r>
            <a:r>
              <a:rPr lang="en-US" sz="2400" dirty="0">
                <a:effectLst/>
                <a:latin typeface="Comic Sans MS"/>
                <a:ea typeface="Times New Roman"/>
              </a:rPr>
              <a:t>. The time for </a:t>
            </a:r>
            <a:r>
              <a:rPr lang="en-US" sz="2400" b="1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one complete cycle is 2</a:t>
            </a:r>
            <a:r>
              <a:rPr lang="en-US" sz="24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 </a:t>
            </a:r>
            <a:r>
              <a:rPr lang="en-US" sz="2400" b="1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seconds</a:t>
            </a:r>
            <a:r>
              <a:rPr lang="en-US" sz="2400" dirty="0">
                <a:effectLst/>
                <a:latin typeface="Comic Sans MS"/>
                <a:ea typeface="Times New Roman"/>
              </a:rPr>
              <a:t>. Write an equation to describe the motion of this weight,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effectLst/>
                <a:latin typeface="Comic Sans MS"/>
                <a:ea typeface="Times New Roman"/>
              </a:rPr>
              <a:t>assume the weight is at equilibrium when t = 0</a:t>
            </a:r>
            <a:r>
              <a:rPr lang="en-US" sz="2400" dirty="0">
                <a:effectLst/>
                <a:latin typeface="Comic Sans MS"/>
                <a:ea typeface="Times New Roman"/>
              </a:rPr>
              <a:t>.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492170"/>
              </p:ext>
            </p:extLst>
          </p:nvPr>
        </p:nvGraphicFramePr>
        <p:xfrm>
          <a:off x="304800" y="2362200"/>
          <a:ext cx="7745439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name="Equation" r:id="rId3" imgW="1549080" imgH="1117440" progId="Equation.3">
                  <p:embed/>
                </p:oleObj>
              </mc:Choice>
              <mc:Fallback>
                <p:oleObj name="Equation" r:id="rId3" imgW="1549080" imgH="111744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2362200"/>
                        <a:ext cx="7745439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1163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48" y="304800"/>
            <a:ext cx="772038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Ex. 3 In a particular harbor, high and low tides occur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every </a:t>
            </a:r>
            <a:r>
              <a:rPr lang="en-US" sz="20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12 hours</a:t>
            </a:r>
            <a:r>
              <a:rPr lang="en-US" sz="2000" dirty="0">
                <a:latin typeface="Comic Sans MS" panose="030F0702030302020204" pitchFamily="66" charset="0"/>
              </a:rPr>
              <a:t>. Find f(t) = </a:t>
            </a:r>
            <a:r>
              <a:rPr lang="en-US" sz="2000" dirty="0" err="1">
                <a:latin typeface="Comic Sans MS" panose="030F0702030302020204" pitchFamily="66" charset="0"/>
              </a:rPr>
              <a:t>Acos</a:t>
            </a:r>
            <a:r>
              <a:rPr lang="en-US" sz="2000" dirty="0">
                <a:latin typeface="Comic Sans MS" panose="030F0702030302020204" pitchFamily="66" charset="0"/>
              </a:rPr>
              <a:t>[B(t – C)] + D where h(t) is the 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water level, in feet, </a:t>
            </a:r>
            <a:r>
              <a:rPr lang="en-US" sz="2000" i="1" dirty="0">
                <a:latin typeface="Comic Sans MS" panose="030F0702030302020204" pitchFamily="66" charset="0"/>
              </a:rPr>
              <a:t>t</a:t>
            </a:r>
            <a:r>
              <a:rPr lang="en-US" sz="2000" dirty="0">
                <a:latin typeface="Comic Sans MS" panose="030F0702030302020204" pitchFamily="66" charset="0"/>
              </a:rPr>
              <a:t> hours after midnight given the 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following: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 a) high tide is 10 </a:t>
            </a:r>
            <a:r>
              <a:rPr lang="en-US" sz="2000" dirty="0" err="1">
                <a:latin typeface="Comic Sans MS" panose="030F0702030302020204" pitchFamily="66" charset="0"/>
              </a:rPr>
              <a:t>ft</a:t>
            </a:r>
            <a:r>
              <a:rPr lang="en-US" sz="2000" dirty="0">
                <a:latin typeface="Comic Sans MS" panose="030F0702030302020204" pitchFamily="66" charset="0"/>
              </a:rPr>
              <a:t> and low tide, which occurs at 6 am , is 2 </a:t>
            </a:r>
            <a:r>
              <a:rPr lang="en-US" sz="2000" dirty="0" err="1">
                <a:latin typeface="Comic Sans MS" panose="030F0702030302020204" pitchFamily="66" charset="0"/>
              </a:rPr>
              <a:t>ft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129255"/>
            <a:ext cx="6886575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991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48" y="304800"/>
            <a:ext cx="921117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Ex. 3 In a particular harbor, high and low tides occur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every 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12 hours</a:t>
            </a:r>
            <a:r>
              <a:rPr lang="en-US" sz="2400" dirty="0">
                <a:latin typeface="Comic Sans MS" panose="030F0702030302020204" pitchFamily="66" charset="0"/>
              </a:rPr>
              <a:t>. Find f(t) = </a:t>
            </a:r>
            <a:r>
              <a:rPr lang="en-US" sz="2400" dirty="0" err="1">
                <a:latin typeface="Comic Sans MS" panose="030F0702030302020204" pitchFamily="66" charset="0"/>
              </a:rPr>
              <a:t>Acos</a:t>
            </a:r>
            <a:r>
              <a:rPr lang="en-US" sz="2400" dirty="0">
                <a:latin typeface="Comic Sans MS" panose="030F0702030302020204" pitchFamily="66" charset="0"/>
              </a:rPr>
              <a:t>[B(t – C)] + D where h(t) is the 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water level, in feet, </a:t>
            </a:r>
            <a:r>
              <a:rPr lang="en-US" sz="2400" i="1" dirty="0">
                <a:latin typeface="Comic Sans MS" panose="030F0702030302020204" pitchFamily="66" charset="0"/>
              </a:rPr>
              <a:t>t</a:t>
            </a:r>
            <a:r>
              <a:rPr lang="en-US" sz="2400" dirty="0">
                <a:latin typeface="Comic Sans MS" panose="030F0702030302020204" pitchFamily="66" charset="0"/>
              </a:rPr>
              <a:t> hours after midnight given the 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following: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 a) high tide is 10 </a:t>
            </a:r>
            <a:r>
              <a:rPr lang="en-US" sz="2400" dirty="0" err="1">
                <a:latin typeface="Comic Sans MS" panose="030F0702030302020204" pitchFamily="66" charset="0"/>
              </a:rPr>
              <a:t>ft</a:t>
            </a:r>
            <a:r>
              <a:rPr lang="en-US" sz="2400" dirty="0">
                <a:latin typeface="Comic Sans MS" panose="030F0702030302020204" pitchFamily="66" charset="0"/>
              </a:rPr>
              <a:t> and low tide, which occurs at 6 am , is 2 </a:t>
            </a:r>
            <a:r>
              <a:rPr lang="en-US" sz="2400" dirty="0" err="1">
                <a:latin typeface="Comic Sans MS" panose="030F0702030302020204" pitchFamily="66" charset="0"/>
              </a:rPr>
              <a:t>ft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754846"/>
              </p:ext>
            </p:extLst>
          </p:nvPr>
        </p:nvGraphicFramePr>
        <p:xfrm>
          <a:off x="460375" y="2362200"/>
          <a:ext cx="6621463" cy="411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name="Equation" r:id="rId3" imgW="1562040" imgH="1777680" progId="Equation.3">
                  <p:embed/>
                </p:oleObj>
              </mc:Choice>
              <mc:Fallback>
                <p:oleObj name="Equation" r:id="rId3" imgW="1562040" imgH="177768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0375" y="2362200"/>
                        <a:ext cx="6621463" cy="4110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7509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2710</TotalTime>
  <Words>1768</Words>
  <Application>Microsoft Office PowerPoint</Application>
  <PresentationFormat>On-screen Show (4:3)</PresentationFormat>
  <Paragraphs>94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Arial Black</vt:lpstr>
      <vt:lpstr>Calibri</vt:lpstr>
      <vt:lpstr>Cambria Math</vt:lpstr>
      <vt:lpstr>Comic Sans MS</vt:lpstr>
      <vt:lpstr>Flabby Bums handwriting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odillon@dsfw.boe.oconee</cp:lastModifiedBy>
  <cp:revision>206</cp:revision>
  <cp:lastPrinted>2014-10-27T13:16:56Z</cp:lastPrinted>
  <dcterms:created xsi:type="dcterms:W3CDTF">2014-10-25T13:04:50Z</dcterms:created>
  <dcterms:modified xsi:type="dcterms:W3CDTF">2020-04-13T13:09:37Z</dcterms:modified>
</cp:coreProperties>
</file>