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84" r:id="rId16"/>
    <p:sldId id="286" r:id="rId17"/>
    <p:sldId id="283" r:id="rId18"/>
    <p:sldId id="287" r:id="rId19"/>
    <p:sldId id="270" r:id="rId20"/>
    <p:sldId id="277" r:id="rId21"/>
    <p:sldId id="278" r:id="rId22"/>
    <p:sldId id="271" r:id="rId23"/>
    <p:sldId id="279" r:id="rId24"/>
    <p:sldId id="280" r:id="rId25"/>
    <p:sldId id="272"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6600"/>
    <a:srgbClr val="0000FF"/>
    <a:srgbClr val="FF66FF"/>
    <a:srgbClr val="0000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844"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 Id="rId5" Type="http://schemas.openxmlformats.org/officeDocument/2006/relationships/image" Target="../media/image76.wmf"/><Relationship Id="rId4" Type="http://schemas.openxmlformats.org/officeDocument/2006/relationships/image" Target="../media/image6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6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2.wmf"/><Relationship Id="rId4" Type="http://schemas.openxmlformats.org/officeDocument/2006/relationships/image" Target="../media/image5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4" Type="http://schemas.openxmlformats.org/officeDocument/2006/relationships/image" Target="../media/image6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639CC24-8818-4809-974F-20201FDEE08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152314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39CC24-8818-4809-974F-20201FDEE08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350187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39CC24-8818-4809-974F-20201FDEE08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420025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39CC24-8818-4809-974F-20201FDEE08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400575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39CC24-8818-4809-974F-20201FDEE08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1079699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39CC24-8818-4809-974F-20201FDEE08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27347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39CC24-8818-4809-974F-20201FDEE08C}"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177176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39CC24-8818-4809-974F-20201FDEE08C}"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9916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9CC24-8818-4809-974F-20201FDEE08C}"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193685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39CC24-8818-4809-974F-20201FDEE08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362364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39CC24-8818-4809-974F-20201FDEE08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A78C2-290D-474D-9D5F-77887C75F8D2}" type="slidenum">
              <a:rPr lang="en-US" smtClean="0"/>
              <a:t>‹#›</a:t>
            </a:fld>
            <a:endParaRPr lang="en-US"/>
          </a:p>
        </p:txBody>
      </p:sp>
    </p:spTree>
    <p:extLst>
      <p:ext uri="{BB962C8B-B14F-4D97-AF65-F5344CB8AC3E}">
        <p14:creationId xmlns:p14="http://schemas.microsoft.com/office/powerpoint/2010/main" val="191074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9CC24-8818-4809-974F-20201FDEE08C}" type="datetimeFigureOut">
              <a:rPr lang="en-US" smtClean="0"/>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A78C2-290D-474D-9D5F-77887C75F8D2}" type="slidenum">
              <a:rPr lang="en-US" smtClean="0"/>
              <a:t>‹#›</a:t>
            </a:fld>
            <a:endParaRPr lang="en-US"/>
          </a:p>
        </p:txBody>
      </p:sp>
    </p:spTree>
    <p:extLst>
      <p:ext uri="{BB962C8B-B14F-4D97-AF65-F5344CB8AC3E}">
        <p14:creationId xmlns:p14="http://schemas.microsoft.com/office/powerpoint/2010/main" val="3734273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9.png"/><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27.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35.wmf"/><Relationship Id="rId3" Type="http://schemas.openxmlformats.org/officeDocument/2006/relationships/oleObject" Target="../embeddings/oleObject9.bin"/><Relationship Id="rId7" Type="http://schemas.openxmlformats.org/officeDocument/2006/relationships/image" Target="../media/image32.wmf"/><Relationship Id="rId12"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image" Target="../media/image34.wmf"/><Relationship Id="rId5" Type="http://schemas.openxmlformats.org/officeDocument/2006/relationships/image" Target="../media/image37.png"/><Relationship Id="rId15" Type="http://schemas.openxmlformats.org/officeDocument/2006/relationships/image" Target="../media/image36.wmf"/><Relationship Id="rId10" Type="http://schemas.openxmlformats.org/officeDocument/2006/relationships/oleObject" Target="../embeddings/oleObject12.bin"/><Relationship Id="rId4" Type="http://schemas.openxmlformats.org/officeDocument/2006/relationships/image" Target="../media/image31.wmf"/><Relationship Id="rId9" Type="http://schemas.openxmlformats.org/officeDocument/2006/relationships/image" Target="../media/image33.wmf"/><Relationship Id="rId1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40.png"/><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image" Target="../media/image38.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43.png"/><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image" Target="../media/image41.wmf"/><Relationship Id="rId4"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6.png"/><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0.bin"/><Relationship Id="rId5" Type="http://schemas.openxmlformats.org/officeDocument/2006/relationships/image" Target="../media/image44.wmf"/><Relationship Id="rId4" Type="http://schemas.openxmlformats.org/officeDocument/2006/relationships/oleObject" Target="../embeddings/oleObject19.bin"/><Relationship Id="rId9" Type="http://schemas.openxmlformats.org/officeDocument/2006/relationships/image" Target="../media/image21.png"/></Relationships>
</file>

<file path=ppt/slides/_rels/slide1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51.png"/><Relationship Id="rId7"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57.png"/><Relationship Id="rId5" Type="http://schemas.openxmlformats.org/officeDocument/2006/relationships/image" Target="../media/image53.png"/><Relationship Id="rId10" Type="http://schemas.openxmlformats.org/officeDocument/2006/relationships/image" Target="../media/image54.png"/><Relationship Id="rId4" Type="http://schemas.openxmlformats.org/officeDocument/2006/relationships/image" Target="../media/image52.png"/><Relationship Id="rId9" Type="http://schemas.openxmlformats.org/officeDocument/2006/relationships/image" Target="../media/image5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oleObject" Target="../embeddings/oleObject25.bin"/><Relationship Id="rId3" Type="http://schemas.openxmlformats.org/officeDocument/2006/relationships/image" Target="../media/image55.png"/><Relationship Id="rId7" Type="http://schemas.openxmlformats.org/officeDocument/2006/relationships/image" Target="../media/image49.wmf"/><Relationship Id="rId12" Type="http://schemas.openxmlformats.org/officeDocument/2006/relationships/image" Target="../media/image51.wmf"/><Relationship Id="rId2" Type="http://schemas.openxmlformats.org/officeDocument/2006/relationships/slideLayout" Target="../slideLayouts/slideLayout7.xml"/><Relationship Id="rId16" Type="http://schemas.openxmlformats.org/officeDocument/2006/relationships/image" Target="../media/image26.png"/><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oleObject" Target="../embeddings/oleObject24.bin"/><Relationship Id="rId5" Type="http://schemas.openxmlformats.org/officeDocument/2006/relationships/image" Target="../media/image48.wmf"/><Relationship Id="rId15" Type="http://schemas.openxmlformats.org/officeDocument/2006/relationships/image" Target="../media/image21.png"/><Relationship Id="rId10" Type="http://schemas.openxmlformats.org/officeDocument/2006/relationships/image" Target="../media/image56.jpeg"/><Relationship Id="rId4" Type="http://schemas.openxmlformats.org/officeDocument/2006/relationships/oleObject" Target="../embeddings/oleObject21.bin"/><Relationship Id="rId9" Type="http://schemas.openxmlformats.org/officeDocument/2006/relationships/image" Target="../media/image50.wmf"/><Relationship Id="rId14" Type="http://schemas.openxmlformats.org/officeDocument/2006/relationships/image" Target="../media/image52.wmf"/></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7.xml"/><Relationship Id="rId16"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4.bin"/><Relationship Id="rId5" Type="http://schemas.openxmlformats.org/officeDocument/2006/relationships/oleObject" Target="../embeddings/oleObject2.bin"/><Relationship Id="rId15" Type="http://schemas.openxmlformats.org/officeDocument/2006/relationships/oleObject" Target="../embeddings/oleObject6.bin"/><Relationship Id="rId10" Type="http://schemas.openxmlformats.org/officeDocument/2006/relationships/image" Target="../media/image9.png"/><Relationship Id="rId4" Type="http://schemas.openxmlformats.org/officeDocument/2006/relationships/image" Target="../media/image2.wmf"/><Relationship Id="rId9" Type="http://schemas.openxmlformats.org/officeDocument/2006/relationships/image" Target="../media/image8.png"/><Relationship Id="rId14" Type="http://schemas.openxmlformats.org/officeDocument/2006/relationships/image" Target="../media/image6.wmf"/></Relationships>
</file>

<file path=ppt/slides/_rels/slide20.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image" Target="../media/image70.png"/><Relationship Id="rId3" Type="http://schemas.openxmlformats.org/officeDocument/2006/relationships/image" Target="../media/image61.png"/><Relationship Id="rId7" Type="http://schemas.openxmlformats.org/officeDocument/2006/relationships/oleObject" Target="../embeddings/oleObject27.bin"/><Relationship Id="rId12" Type="http://schemas.openxmlformats.org/officeDocument/2006/relationships/image" Target="../media/image60.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57.wmf"/><Relationship Id="rId11" Type="http://schemas.openxmlformats.org/officeDocument/2006/relationships/oleObject" Target="../embeddings/oleObject29.bin"/><Relationship Id="rId5" Type="http://schemas.openxmlformats.org/officeDocument/2006/relationships/oleObject" Target="../embeddings/oleObject26.bin"/><Relationship Id="rId15" Type="http://schemas.openxmlformats.org/officeDocument/2006/relationships/image" Target="../media/image67.png"/><Relationship Id="rId10" Type="http://schemas.openxmlformats.org/officeDocument/2006/relationships/image" Target="../media/image59.wmf"/><Relationship Id="rId4" Type="http://schemas.openxmlformats.org/officeDocument/2006/relationships/image" Target="../media/image56.jpeg"/><Relationship Id="rId9" Type="http://schemas.openxmlformats.org/officeDocument/2006/relationships/oleObject" Target="../embeddings/oleObject28.bin"/><Relationship Id="rId14" Type="http://schemas.openxmlformats.org/officeDocument/2006/relationships/image" Target="../media/image21.png"/></Relationships>
</file>

<file path=ppt/slides/_rels/slide21.x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64.png"/><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62.wmf"/><Relationship Id="rId5" Type="http://schemas.openxmlformats.org/officeDocument/2006/relationships/oleObject" Target="../embeddings/oleObject30.bin"/><Relationship Id="rId4" Type="http://schemas.openxmlformats.org/officeDocument/2006/relationships/image" Target="../media/image56.jpeg"/><Relationship Id="rId9" Type="http://schemas.openxmlformats.org/officeDocument/2006/relationships/image" Target="../media/image21.png"/></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68.wmf"/><Relationship Id="rId3" Type="http://schemas.openxmlformats.org/officeDocument/2006/relationships/image" Target="../media/image69.png"/><Relationship Id="rId7" Type="http://schemas.openxmlformats.org/officeDocument/2006/relationships/image" Target="../media/image65.wmf"/><Relationship Id="rId12"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2.bin"/><Relationship Id="rId11" Type="http://schemas.openxmlformats.org/officeDocument/2006/relationships/image" Target="../media/image67.wmf"/><Relationship Id="rId5" Type="http://schemas.openxmlformats.org/officeDocument/2006/relationships/image" Target="../media/image72.png"/><Relationship Id="rId10" Type="http://schemas.openxmlformats.org/officeDocument/2006/relationships/oleObject" Target="../embeddings/oleObject34.bin"/><Relationship Id="rId4" Type="http://schemas.openxmlformats.org/officeDocument/2006/relationships/image" Target="../media/image71.png"/><Relationship Id="rId9" Type="http://schemas.openxmlformats.org/officeDocument/2006/relationships/image" Target="../media/image66.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68.wmf"/><Relationship Id="rId3" Type="http://schemas.openxmlformats.org/officeDocument/2006/relationships/image" Target="../media/image69.png"/><Relationship Id="rId7" Type="http://schemas.openxmlformats.org/officeDocument/2006/relationships/image" Target="../media/image73.wmf"/><Relationship Id="rId12"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6.bin"/><Relationship Id="rId11" Type="http://schemas.openxmlformats.org/officeDocument/2006/relationships/image" Target="../media/image75.wmf"/><Relationship Id="rId5" Type="http://schemas.openxmlformats.org/officeDocument/2006/relationships/image" Target="../media/image72.png"/><Relationship Id="rId15" Type="http://schemas.openxmlformats.org/officeDocument/2006/relationships/image" Target="../media/image76.wmf"/><Relationship Id="rId10" Type="http://schemas.openxmlformats.org/officeDocument/2006/relationships/oleObject" Target="../embeddings/oleObject38.bin"/><Relationship Id="rId4" Type="http://schemas.openxmlformats.org/officeDocument/2006/relationships/image" Target="../media/image71.png"/><Relationship Id="rId9" Type="http://schemas.openxmlformats.org/officeDocument/2006/relationships/image" Target="../media/image74.wmf"/><Relationship Id="rId14" Type="http://schemas.openxmlformats.org/officeDocument/2006/relationships/oleObject" Target="../embeddings/oleObject40.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68.wmf"/><Relationship Id="rId3" Type="http://schemas.openxmlformats.org/officeDocument/2006/relationships/image" Target="../media/image69.png"/><Relationship Id="rId7" Type="http://schemas.openxmlformats.org/officeDocument/2006/relationships/image" Target="../media/image77.wmf"/><Relationship Id="rId12" Type="http://schemas.openxmlformats.org/officeDocument/2006/relationships/oleObject" Target="../embeddings/oleObject44.bin"/><Relationship Id="rId17" Type="http://schemas.openxmlformats.org/officeDocument/2006/relationships/image" Target="../media/image81.wmf"/><Relationship Id="rId2" Type="http://schemas.openxmlformats.org/officeDocument/2006/relationships/slideLayout" Target="../slideLayouts/slideLayout7.xml"/><Relationship Id="rId16" Type="http://schemas.openxmlformats.org/officeDocument/2006/relationships/oleObject" Target="../embeddings/oleObject46.bin"/><Relationship Id="rId1" Type="http://schemas.openxmlformats.org/officeDocument/2006/relationships/vmlDrawing" Target="../drawings/vmlDrawing12.vml"/><Relationship Id="rId6" Type="http://schemas.openxmlformats.org/officeDocument/2006/relationships/oleObject" Target="../embeddings/oleObject41.bin"/><Relationship Id="rId11" Type="http://schemas.openxmlformats.org/officeDocument/2006/relationships/image" Target="../media/image79.wmf"/><Relationship Id="rId5" Type="http://schemas.openxmlformats.org/officeDocument/2006/relationships/image" Target="../media/image72.png"/><Relationship Id="rId15" Type="http://schemas.openxmlformats.org/officeDocument/2006/relationships/image" Target="../media/image80.wmf"/><Relationship Id="rId10" Type="http://schemas.openxmlformats.org/officeDocument/2006/relationships/oleObject" Target="../embeddings/oleObject43.bin"/><Relationship Id="rId4" Type="http://schemas.openxmlformats.org/officeDocument/2006/relationships/image" Target="../media/image71.png"/><Relationship Id="rId9" Type="http://schemas.openxmlformats.org/officeDocument/2006/relationships/image" Target="../media/image78.wmf"/><Relationship Id="rId14" Type="http://schemas.openxmlformats.org/officeDocument/2006/relationships/oleObject" Target="../embeddings/oleObject45.bin"/></Relationships>
</file>

<file path=ppt/slides/_rels/slide25.xml.rels><?xml version="1.0" encoding="UTF-8" standalone="yes"?>
<Relationships xmlns="http://schemas.openxmlformats.org/package/2006/relationships"><Relationship Id="rId8" Type="http://schemas.openxmlformats.org/officeDocument/2006/relationships/image" Target="../media/image95.png"/><Relationship Id="rId3" Type="http://schemas.openxmlformats.org/officeDocument/2006/relationships/image" Target="../media/image85.png"/><Relationship Id="rId7" Type="http://schemas.openxmlformats.org/officeDocument/2006/relationships/image" Target="../media/image83.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48.bin"/><Relationship Id="rId11" Type="http://schemas.openxmlformats.org/officeDocument/2006/relationships/image" Target="../media/image86.png"/><Relationship Id="rId5" Type="http://schemas.openxmlformats.org/officeDocument/2006/relationships/image" Target="../media/image82.wmf"/><Relationship Id="rId10" Type="http://schemas.openxmlformats.org/officeDocument/2006/relationships/image" Target="../media/image84.wmf"/><Relationship Id="rId4" Type="http://schemas.openxmlformats.org/officeDocument/2006/relationships/oleObject" Target="../embeddings/oleObject47.bin"/><Relationship Id="rId9" Type="http://schemas.openxmlformats.org/officeDocument/2006/relationships/oleObject" Target="../embeddings/oleObject49.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007886" cy="2677656"/>
          </a:xfrm>
          <a:prstGeom prst="rect">
            <a:avLst/>
          </a:prstGeom>
        </p:spPr>
        <p:txBody>
          <a:bodyPr wrap="square">
            <a:spAutoFit/>
          </a:bodyPr>
          <a:lstStyle/>
          <a:p>
            <a:pPr algn="ctr"/>
            <a:r>
              <a:rPr lang="en-US" sz="2800" dirty="0">
                <a:solidFill>
                  <a:srgbClr val="0000FF"/>
                </a:solidFill>
                <a:effectLst/>
                <a:latin typeface="Comic Sans MS"/>
                <a:ea typeface="Times New Roman"/>
              </a:rPr>
              <a:t>Accel Precalc</a:t>
            </a:r>
            <a:endParaRPr lang="en-US" sz="2800" dirty="0">
              <a:solidFill>
                <a:srgbClr val="0000FF"/>
              </a:solidFill>
              <a:effectLst/>
              <a:latin typeface="Times New Roman"/>
              <a:ea typeface="Times New Roman"/>
            </a:endParaRPr>
          </a:p>
          <a:p>
            <a:pPr algn="ctr"/>
            <a:r>
              <a:rPr lang="en-US" sz="2800" dirty="0">
                <a:solidFill>
                  <a:srgbClr val="006600"/>
                </a:solidFill>
                <a:effectLst/>
                <a:latin typeface="Comic Sans MS"/>
                <a:ea typeface="Times New Roman"/>
              </a:rPr>
              <a:t>Unit #6: Graphs and Inverses of Trig Functions</a:t>
            </a:r>
            <a:endParaRPr lang="en-US" sz="2800" dirty="0">
              <a:solidFill>
                <a:srgbClr val="006600"/>
              </a:solidFill>
              <a:effectLst/>
              <a:latin typeface="Times New Roman"/>
              <a:ea typeface="Times New Roman"/>
            </a:endParaRPr>
          </a:p>
          <a:p>
            <a:pPr marL="457200" marR="0" indent="457200">
              <a:spcBef>
                <a:spcPts val="0"/>
              </a:spcBef>
              <a:spcAft>
                <a:spcPts val="0"/>
              </a:spcAft>
            </a:pPr>
            <a:r>
              <a:rPr lang="en-US" sz="2800" dirty="0">
                <a:solidFill>
                  <a:srgbClr val="C00000"/>
                </a:solidFill>
                <a:effectLst/>
                <a:latin typeface="Comic Sans MS"/>
                <a:ea typeface="Times New Roman"/>
              </a:rPr>
              <a:t>Lesson 8: Inverse Trig Functions</a:t>
            </a:r>
          </a:p>
          <a:p>
            <a:pPr marL="457200" marR="0" indent="457200">
              <a:spcBef>
                <a:spcPts val="0"/>
              </a:spcBef>
              <a:spcAft>
                <a:spcPts val="0"/>
              </a:spcAft>
            </a:pPr>
            <a:endParaRPr lang="en-US" sz="2800" dirty="0">
              <a:solidFill>
                <a:srgbClr val="FF0066"/>
              </a:solidFill>
              <a:latin typeface="Comic Sans MS"/>
              <a:ea typeface="Times New Roman"/>
            </a:endParaRPr>
          </a:p>
          <a:p>
            <a:pPr marL="457200" marR="0" indent="457200">
              <a:spcBef>
                <a:spcPts val="0"/>
              </a:spcBef>
              <a:spcAft>
                <a:spcPts val="0"/>
              </a:spcAft>
            </a:pPr>
            <a:r>
              <a:rPr lang="en-US" sz="2800" dirty="0">
                <a:solidFill>
                  <a:srgbClr val="FF0066"/>
                </a:solidFill>
                <a:latin typeface="Comic Sans MS"/>
                <a:ea typeface="Times New Roman"/>
              </a:rPr>
              <a:t>Part I: Basic Inverse Trig Functions</a:t>
            </a:r>
            <a:endParaRPr lang="en-US" sz="2800" dirty="0">
              <a:solidFill>
                <a:srgbClr val="FF0066"/>
              </a:solidFill>
              <a:effectLst/>
              <a:latin typeface="Times New Roman"/>
              <a:ea typeface="Times New Roman"/>
            </a:endParaRPr>
          </a:p>
        </p:txBody>
      </p:sp>
      <p:sp>
        <p:nvSpPr>
          <p:cNvPr id="5" name="Rectangle 4"/>
          <p:cNvSpPr/>
          <p:nvPr/>
        </p:nvSpPr>
        <p:spPr>
          <a:xfrm>
            <a:off x="952500" y="4191000"/>
            <a:ext cx="7239000" cy="954107"/>
          </a:xfrm>
          <a:prstGeom prst="rect">
            <a:avLst/>
          </a:prstGeom>
        </p:spPr>
        <p:txBody>
          <a:bodyPr wrap="square">
            <a:spAutoFit/>
          </a:bodyPr>
          <a:lstStyle/>
          <a:p>
            <a:r>
              <a:rPr lang="en-US" sz="2800" dirty="0">
                <a:solidFill>
                  <a:srgbClr val="C00000"/>
                </a:solidFill>
                <a:effectLst/>
                <a:latin typeface="Comic Sans MS"/>
                <a:ea typeface="Times New Roman"/>
              </a:rPr>
              <a:t>EQ:  </a:t>
            </a:r>
            <a:r>
              <a:rPr lang="en-US" sz="2800" dirty="0">
                <a:effectLst/>
                <a:latin typeface="Comic Sans MS"/>
                <a:ea typeface="Times New Roman"/>
              </a:rPr>
              <a:t>How do you use </a:t>
            </a:r>
            <a:r>
              <a:rPr lang="en-US" sz="2800" dirty="0">
                <a:solidFill>
                  <a:srgbClr val="FF0000"/>
                </a:solidFill>
                <a:effectLst/>
                <a:latin typeface="Comic Sans MS"/>
                <a:ea typeface="Times New Roman"/>
              </a:rPr>
              <a:t>inverse</a:t>
            </a:r>
            <a:r>
              <a:rPr lang="en-US" sz="2800" dirty="0">
                <a:effectLst/>
                <a:latin typeface="Comic Sans MS"/>
                <a:ea typeface="Times New Roman"/>
              </a:rPr>
              <a:t> to evaluate trig functions?</a:t>
            </a:r>
            <a:endParaRPr lang="en-US" sz="2800" dirty="0">
              <a:effectLst/>
              <a:latin typeface="Times New Roman"/>
              <a:ea typeface="Times New Roman"/>
            </a:endParaRPr>
          </a:p>
        </p:txBody>
      </p:sp>
    </p:spTree>
    <p:extLst>
      <p:ext uri="{BB962C8B-B14F-4D97-AF65-F5344CB8AC3E}">
        <p14:creationId xmlns:p14="http://schemas.microsoft.com/office/powerpoint/2010/main" val="3954018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27892"/>
            <a:ext cx="4441371"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974" y="2304316"/>
            <a:ext cx="3171825" cy="2742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438400"/>
            <a:ext cx="264795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42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Effect transition="in" filter="barn(inVertical)">
                                      <p:cBhvr>
                                        <p:cTn id="13" dur="500"/>
                                        <p:tgtEl>
                                          <p:spTgt spid="819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476944"/>
            <a:ext cx="6370655" cy="523220"/>
          </a:xfrm>
          <a:prstGeom prst="rect">
            <a:avLst/>
          </a:prstGeom>
        </p:spPr>
        <p:txBody>
          <a:bodyPr wrap="none">
            <a:spAutoFit/>
          </a:bodyPr>
          <a:lstStyle/>
          <a:p>
            <a:r>
              <a:rPr lang="en-US" sz="2800" b="1" u="sng" dirty="0">
                <a:solidFill>
                  <a:srgbClr val="006600"/>
                </a:solidFill>
                <a:effectLst/>
                <a:latin typeface="Comic Sans MS"/>
                <a:ea typeface="Times New Roman"/>
                <a:cs typeface="Times New Roman"/>
              </a:rPr>
              <a:t>Location of Inverse Trig Functions:</a:t>
            </a:r>
            <a:endParaRPr lang="en-US" sz="2800" b="1" dirty="0">
              <a:solidFill>
                <a:srgbClr val="006600"/>
              </a:solidFill>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652" y="1219200"/>
            <a:ext cx="79057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465370424"/>
              </p:ext>
            </p:extLst>
          </p:nvPr>
        </p:nvGraphicFramePr>
        <p:xfrm>
          <a:off x="1347788" y="1981200"/>
          <a:ext cx="1200150" cy="2473036"/>
        </p:xfrm>
        <a:graphic>
          <a:graphicData uri="http://schemas.openxmlformats.org/presentationml/2006/ole">
            <mc:AlternateContent xmlns:mc="http://schemas.openxmlformats.org/markup-compatibility/2006">
              <mc:Choice xmlns:v="urn:schemas-microsoft-com:vml" Requires="v">
                <p:oleObj spid="_x0000_s9532" name="Equation" r:id="rId4" imgW="419040" imgH="863280" progId="Equation.3">
                  <p:embed/>
                </p:oleObj>
              </mc:Choice>
              <mc:Fallback>
                <p:oleObj name="Equation" r:id="rId4" imgW="419040" imgH="863280" progId="Equation.3">
                  <p:embed/>
                  <p:pic>
                    <p:nvPicPr>
                      <p:cNvPr id="0" name=""/>
                      <p:cNvPicPr/>
                      <p:nvPr/>
                    </p:nvPicPr>
                    <p:blipFill>
                      <a:blip r:embed="rId5"/>
                      <a:stretch>
                        <a:fillRect/>
                      </a:stretch>
                    </p:blipFill>
                    <p:spPr>
                      <a:xfrm>
                        <a:off x="1347788" y="1981200"/>
                        <a:ext cx="1200150" cy="2473036"/>
                      </a:xfrm>
                      <a:prstGeom prst="rect">
                        <a:avLst/>
                      </a:prstGeom>
                      <a:solidFill>
                        <a:srgbClr val="FFFF00"/>
                      </a:solid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23699183"/>
              </p:ext>
            </p:extLst>
          </p:nvPr>
        </p:nvGraphicFramePr>
        <p:xfrm>
          <a:off x="6596063" y="1981200"/>
          <a:ext cx="1200150" cy="2473325"/>
        </p:xfrm>
        <a:graphic>
          <a:graphicData uri="http://schemas.openxmlformats.org/presentationml/2006/ole">
            <mc:AlternateContent xmlns:mc="http://schemas.openxmlformats.org/markup-compatibility/2006">
              <mc:Choice xmlns:v="urn:schemas-microsoft-com:vml" Requires="v">
                <p:oleObj spid="_x0000_s9533" name="Equation" r:id="rId6" imgW="419040" imgH="863280" progId="Equation.3">
                  <p:embed/>
                </p:oleObj>
              </mc:Choice>
              <mc:Fallback>
                <p:oleObj name="Equation" r:id="rId6" imgW="419040" imgH="863280" progId="Equation.3">
                  <p:embed/>
                  <p:pic>
                    <p:nvPicPr>
                      <p:cNvPr id="0" name="Object 3"/>
                      <p:cNvPicPr>
                        <a:picLocks noChangeAspect="1" noChangeArrowheads="1"/>
                      </p:cNvPicPr>
                      <p:nvPr/>
                    </p:nvPicPr>
                    <p:blipFill>
                      <a:blip r:embed="rId7"/>
                      <a:srcRect/>
                      <a:stretch>
                        <a:fillRect/>
                      </a:stretch>
                    </p:blipFill>
                    <p:spPr bwMode="auto">
                      <a:xfrm>
                        <a:off x="6596063" y="1981200"/>
                        <a:ext cx="1200150" cy="24733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223"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47788" y="5363448"/>
            <a:ext cx="644842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245461" y="3646576"/>
            <a:ext cx="4900613" cy="1569660"/>
          </a:xfrm>
          <a:prstGeom prst="rect">
            <a:avLst/>
          </a:prstGeom>
          <a:noFill/>
        </p:spPr>
        <p:txBody>
          <a:bodyPr wrap="square" rtlCol="0">
            <a:spAutoFit/>
          </a:bodyPr>
          <a:lstStyle/>
          <a:p>
            <a:pPr algn="ctr"/>
            <a:r>
              <a:rPr lang="en-US" sz="3200" b="1" dirty="0">
                <a:solidFill>
                  <a:srgbClr val="0000FF"/>
                </a:solidFill>
              </a:rPr>
              <a:t>Notice tan</a:t>
            </a:r>
            <a:r>
              <a:rPr lang="en-US" sz="3200" b="1" baseline="30000" dirty="0">
                <a:solidFill>
                  <a:srgbClr val="0000FF"/>
                </a:solidFill>
              </a:rPr>
              <a:t>-1</a:t>
            </a:r>
            <a:r>
              <a:rPr lang="en-US" sz="3200" b="1" dirty="0">
                <a:solidFill>
                  <a:srgbClr val="0000FF"/>
                </a:solidFill>
              </a:rPr>
              <a:t> and cot</a:t>
            </a:r>
            <a:r>
              <a:rPr lang="en-US" sz="3200" b="1" baseline="30000" dirty="0">
                <a:solidFill>
                  <a:srgbClr val="0000FF"/>
                </a:solidFill>
              </a:rPr>
              <a:t>-1</a:t>
            </a:r>
          </a:p>
          <a:p>
            <a:pPr algn="ctr"/>
            <a:r>
              <a:rPr lang="en-US" sz="3200" b="1" dirty="0">
                <a:solidFill>
                  <a:srgbClr val="0000FF"/>
                </a:solidFill>
              </a:rPr>
              <a:t>are </a:t>
            </a:r>
            <a:r>
              <a:rPr lang="en-US" sz="3200" b="1" dirty="0">
                <a:solidFill>
                  <a:srgbClr val="FF0000"/>
                </a:solidFill>
              </a:rPr>
              <a:t>NOT</a:t>
            </a:r>
            <a:r>
              <a:rPr lang="en-US" sz="3200" b="1" dirty="0">
                <a:solidFill>
                  <a:srgbClr val="0000FF"/>
                </a:solidFill>
              </a:rPr>
              <a:t> located in the </a:t>
            </a:r>
          </a:p>
          <a:p>
            <a:pPr algn="ctr"/>
            <a:r>
              <a:rPr lang="en-US" sz="3200" b="1" dirty="0">
                <a:solidFill>
                  <a:srgbClr val="0000FF"/>
                </a:solidFill>
              </a:rPr>
              <a:t>same quadrants! </a:t>
            </a:r>
          </a:p>
        </p:txBody>
      </p:sp>
      <p:sp>
        <p:nvSpPr>
          <p:cNvPr id="6" name="TextBox 5"/>
          <p:cNvSpPr txBox="1"/>
          <p:nvPr/>
        </p:nvSpPr>
        <p:spPr>
          <a:xfrm>
            <a:off x="3837004" y="6027003"/>
            <a:ext cx="4901398" cy="830997"/>
          </a:xfrm>
          <a:prstGeom prst="rect">
            <a:avLst/>
          </a:prstGeom>
          <a:noFill/>
        </p:spPr>
        <p:txBody>
          <a:bodyPr wrap="square" rtlCol="0">
            <a:spAutoFit/>
          </a:bodyPr>
          <a:lstStyle/>
          <a:p>
            <a:pPr algn="ctr"/>
            <a:r>
              <a:rPr lang="en-US" sz="2400" b="1" dirty="0">
                <a:solidFill>
                  <a:srgbClr val="006600"/>
                </a:solidFill>
              </a:rPr>
              <a:t>Or some other terrible place you would </a:t>
            </a:r>
            <a:r>
              <a:rPr lang="en-US" sz="2400" b="1" dirty="0">
                <a:solidFill>
                  <a:srgbClr val="FF0000"/>
                </a:solidFill>
              </a:rPr>
              <a:t>not want </a:t>
            </a:r>
            <a:r>
              <a:rPr lang="en-US" sz="2400" b="1" dirty="0">
                <a:solidFill>
                  <a:srgbClr val="006600"/>
                </a:solidFill>
              </a:rPr>
              <a:t>to travel</a:t>
            </a:r>
            <a:r>
              <a:rPr lang="en-US" sz="2400" b="1" dirty="0">
                <a:solidFill>
                  <a:srgbClr val="FF0000"/>
                </a:solidFill>
              </a:rPr>
              <a:t> thru </a:t>
            </a:r>
            <a:r>
              <a:rPr lang="en-US" sz="2400" b="1" dirty="0">
                <a:solidFill>
                  <a:srgbClr val="006600"/>
                </a:solidFill>
              </a:rPr>
              <a:t>or </a:t>
            </a:r>
            <a:r>
              <a:rPr lang="en-US" sz="2400" b="1" dirty="0">
                <a:solidFill>
                  <a:srgbClr val="FF0000"/>
                </a:solidFill>
              </a:rPr>
              <a:t>to</a:t>
            </a:r>
            <a:r>
              <a:rPr lang="en-US" sz="2400" b="1" dirty="0">
                <a:solidFill>
                  <a:srgbClr val="006600"/>
                </a:solidFill>
              </a:rPr>
              <a:t>!!</a:t>
            </a:r>
          </a:p>
        </p:txBody>
      </p:sp>
    </p:spTree>
    <p:extLst>
      <p:ext uri="{BB962C8B-B14F-4D97-AF65-F5344CB8AC3E}">
        <p14:creationId xmlns:p14="http://schemas.microsoft.com/office/powerpoint/2010/main" val="157960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Effect transition="in" filter="barn(inVertical)">
                                      <p:cBhvr>
                                        <p:cTn id="13" dur="500"/>
                                        <p:tgtEl>
                                          <p:spTgt spid="921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9223"/>
                                        </p:tgtEl>
                                        <p:attrNameLst>
                                          <p:attrName>style.visibility</p:attrName>
                                        </p:attrNameLst>
                                      </p:cBhvr>
                                      <p:to>
                                        <p:strVal val="visible"/>
                                      </p:to>
                                    </p:set>
                                    <p:animEffect transition="in" filter="barn(inVertical)">
                                      <p:cBhvr>
                                        <p:cTn id="35" dur="500"/>
                                        <p:tgtEl>
                                          <p:spTgt spid="922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6705600" cy="523220"/>
          </a:xfrm>
          <a:prstGeom prst="rect">
            <a:avLst/>
          </a:prstGeom>
          <a:noFill/>
        </p:spPr>
        <p:txBody>
          <a:bodyPr wrap="square" rtlCol="0">
            <a:spAutoFit/>
          </a:bodyPr>
          <a:lstStyle/>
          <a:p>
            <a:r>
              <a:rPr lang="en-US" sz="2800" dirty="0"/>
              <a:t>Ex.  Find the value for each of the following.</a:t>
            </a:r>
          </a:p>
        </p:txBody>
      </p:sp>
      <p:graphicFrame>
        <p:nvGraphicFramePr>
          <p:cNvPr id="3" name="Object 2"/>
          <p:cNvGraphicFramePr>
            <a:graphicFrameLocks noChangeAspect="1"/>
          </p:cNvGraphicFramePr>
          <p:nvPr>
            <p:extLst>
              <p:ext uri="{D42A27DB-BD31-4B8C-83A1-F6EECF244321}">
                <p14:modId xmlns:p14="http://schemas.microsoft.com/office/powerpoint/2010/main" val="3739072369"/>
              </p:ext>
            </p:extLst>
          </p:nvPr>
        </p:nvGraphicFramePr>
        <p:xfrm>
          <a:off x="647700" y="1219200"/>
          <a:ext cx="2489200" cy="990600"/>
        </p:xfrm>
        <a:graphic>
          <a:graphicData uri="http://schemas.openxmlformats.org/presentationml/2006/ole">
            <mc:AlternateContent xmlns:mc="http://schemas.openxmlformats.org/markup-compatibility/2006">
              <mc:Choice xmlns:v="urn:schemas-microsoft-com:vml" Requires="v">
                <p:oleObj spid="_x0000_s11160" name="Equation" r:id="rId3" imgW="1244520" imgH="495000" progId="Equation.3">
                  <p:embed/>
                </p:oleObj>
              </mc:Choice>
              <mc:Fallback>
                <p:oleObj name="Equation" r:id="rId3" imgW="1244520" imgH="495000" progId="Equation.3">
                  <p:embed/>
                  <p:pic>
                    <p:nvPicPr>
                      <p:cNvPr id="0" name=""/>
                      <p:cNvPicPr/>
                      <p:nvPr/>
                    </p:nvPicPr>
                    <p:blipFill>
                      <a:blip r:embed="rId4"/>
                      <a:stretch>
                        <a:fillRect/>
                      </a:stretch>
                    </p:blipFill>
                    <p:spPr>
                      <a:xfrm>
                        <a:off x="647700" y="1219200"/>
                        <a:ext cx="2489200" cy="990600"/>
                      </a:xfrm>
                      <a:prstGeom prst="rect">
                        <a:avLst/>
                      </a:prstGeom>
                    </p:spPr>
                  </p:pic>
                </p:oleObj>
              </mc:Fallback>
            </mc:AlternateContent>
          </a:graphicData>
        </a:graphic>
      </p:graphicFrame>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1174422"/>
            <a:ext cx="3736975" cy="373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Object 3"/>
          <p:cNvGraphicFramePr>
            <a:graphicFrameLocks noChangeAspect="1"/>
          </p:cNvGraphicFramePr>
          <p:nvPr>
            <p:extLst>
              <p:ext uri="{D42A27DB-BD31-4B8C-83A1-F6EECF244321}">
                <p14:modId xmlns:p14="http://schemas.microsoft.com/office/powerpoint/2010/main" val="977309556"/>
              </p:ext>
            </p:extLst>
          </p:nvPr>
        </p:nvGraphicFramePr>
        <p:xfrm>
          <a:off x="544513" y="2895600"/>
          <a:ext cx="2463800" cy="587375"/>
        </p:xfrm>
        <a:graphic>
          <a:graphicData uri="http://schemas.openxmlformats.org/presentationml/2006/ole">
            <mc:AlternateContent xmlns:mc="http://schemas.openxmlformats.org/markup-compatibility/2006">
              <mc:Choice xmlns:v="urn:schemas-microsoft-com:vml" Requires="v">
                <p:oleObj spid="_x0000_s11161" name="Equation" r:id="rId6" imgW="1117440" imgH="266400" progId="Equation.3">
                  <p:embed/>
                </p:oleObj>
              </mc:Choice>
              <mc:Fallback>
                <p:oleObj name="Equation" r:id="rId6" imgW="1117440" imgH="266400" progId="Equation.3">
                  <p:embed/>
                  <p:pic>
                    <p:nvPicPr>
                      <p:cNvPr id="0" name=""/>
                      <p:cNvPicPr/>
                      <p:nvPr/>
                    </p:nvPicPr>
                    <p:blipFill>
                      <a:blip r:embed="rId7"/>
                      <a:stretch>
                        <a:fillRect/>
                      </a:stretch>
                    </p:blipFill>
                    <p:spPr>
                      <a:xfrm>
                        <a:off x="544513" y="2895600"/>
                        <a:ext cx="2463800" cy="58737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67686630"/>
              </p:ext>
            </p:extLst>
          </p:nvPr>
        </p:nvGraphicFramePr>
        <p:xfrm>
          <a:off x="377825" y="4724400"/>
          <a:ext cx="2797175" cy="587375"/>
        </p:xfrm>
        <a:graphic>
          <a:graphicData uri="http://schemas.openxmlformats.org/presentationml/2006/ole">
            <mc:AlternateContent xmlns:mc="http://schemas.openxmlformats.org/markup-compatibility/2006">
              <mc:Choice xmlns:v="urn:schemas-microsoft-com:vml" Requires="v">
                <p:oleObj spid="_x0000_s11162" name="Equation" r:id="rId8" imgW="1269720" imgH="266400" progId="Equation.3">
                  <p:embed/>
                </p:oleObj>
              </mc:Choice>
              <mc:Fallback>
                <p:oleObj name="Equation" r:id="rId8" imgW="1269720" imgH="266400" progId="Equation.3">
                  <p:embed/>
                  <p:pic>
                    <p:nvPicPr>
                      <p:cNvPr id="0" name="Object 3"/>
                      <p:cNvPicPr>
                        <a:picLocks noChangeAspect="1" noChangeArrowheads="1"/>
                      </p:cNvPicPr>
                      <p:nvPr/>
                    </p:nvPicPr>
                    <p:blipFill>
                      <a:blip r:embed="rId9"/>
                      <a:srcRect/>
                      <a:stretch>
                        <a:fillRect/>
                      </a:stretch>
                    </p:blipFill>
                    <p:spPr bwMode="auto">
                      <a:xfrm>
                        <a:off x="377825" y="4724400"/>
                        <a:ext cx="27971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10813758"/>
              </p:ext>
            </p:extLst>
          </p:nvPr>
        </p:nvGraphicFramePr>
        <p:xfrm>
          <a:off x="3373120" y="1447800"/>
          <a:ext cx="1178560" cy="609600"/>
        </p:xfrm>
        <a:graphic>
          <a:graphicData uri="http://schemas.openxmlformats.org/presentationml/2006/ole">
            <mc:AlternateContent xmlns:mc="http://schemas.openxmlformats.org/markup-compatibility/2006">
              <mc:Choice xmlns:v="urn:schemas-microsoft-com:vml" Requires="v">
                <p:oleObj spid="_x0000_s11163" name="Equation" r:id="rId10" imgW="368280" imgH="190440" progId="Equation.3">
                  <p:embed/>
                </p:oleObj>
              </mc:Choice>
              <mc:Fallback>
                <p:oleObj name="Equation" r:id="rId10" imgW="368280" imgH="190440" progId="Equation.3">
                  <p:embed/>
                  <p:pic>
                    <p:nvPicPr>
                      <p:cNvPr id="0" name=""/>
                      <p:cNvPicPr/>
                      <p:nvPr/>
                    </p:nvPicPr>
                    <p:blipFill>
                      <a:blip r:embed="rId11"/>
                      <a:stretch>
                        <a:fillRect/>
                      </a:stretch>
                    </p:blipFill>
                    <p:spPr>
                      <a:xfrm>
                        <a:off x="3373120" y="1447800"/>
                        <a:ext cx="1178560" cy="609600"/>
                      </a:xfrm>
                      <a:prstGeom prst="rect">
                        <a:avLst/>
                      </a:prstGeom>
                      <a:solidFill>
                        <a:schemeClr val="accent3">
                          <a:lumMod val="20000"/>
                          <a:lumOff val="80000"/>
                        </a:schemeClr>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88053849"/>
              </p:ext>
            </p:extLst>
          </p:nvPr>
        </p:nvGraphicFramePr>
        <p:xfrm>
          <a:off x="3292475" y="2895600"/>
          <a:ext cx="1339850" cy="609600"/>
        </p:xfrm>
        <a:graphic>
          <a:graphicData uri="http://schemas.openxmlformats.org/presentationml/2006/ole">
            <mc:AlternateContent xmlns:mc="http://schemas.openxmlformats.org/markup-compatibility/2006">
              <mc:Choice xmlns:v="urn:schemas-microsoft-com:vml" Requires="v">
                <p:oleObj spid="_x0000_s11164" name="Equation" r:id="rId12" imgW="419040" imgH="190440" progId="Equation.3">
                  <p:embed/>
                </p:oleObj>
              </mc:Choice>
              <mc:Fallback>
                <p:oleObj name="Equation" r:id="rId12" imgW="419040" imgH="190440" progId="Equation.3">
                  <p:embed/>
                  <p:pic>
                    <p:nvPicPr>
                      <p:cNvPr id="0" name="Object 5"/>
                      <p:cNvPicPr>
                        <a:picLocks noChangeAspect="1" noChangeArrowheads="1"/>
                      </p:cNvPicPr>
                      <p:nvPr/>
                    </p:nvPicPr>
                    <p:blipFill>
                      <a:blip r:embed="rId13"/>
                      <a:srcRect/>
                      <a:stretch>
                        <a:fillRect/>
                      </a:stretch>
                    </p:blipFill>
                    <p:spPr bwMode="auto">
                      <a:xfrm>
                        <a:off x="3292475" y="2895600"/>
                        <a:ext cx="1339850" cy="609600"/>
                      </a:xfrm>
                      <a:prstGeom prst="rect">
                        <a:avLst/>
                      </a:prstGeom>
                      <a:solidFill>
                        <a:srgbClr val="EBF1DE"/>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54137071"/>
              </p:ext>
            </p:extLst>
          </p:nvPr>
        </p:nvGraphicFramePr>
        <p:xfrm>
          <a:off x="3292475" y="4724400"/>
          <a:ext cx="1339850" cy="609600"/>
        </p:xfrm>
        <a:graphic>
          <a:graphicData uri="http://schemas.openxmlformats.org/presentationml/2006/ole">
            <mc:AlternateContent xmlns:mc="http://schemas.openxmlformats.org/markup-compatibility/2006">
              <mc:Choice xmlns:v="urn:schemas-microsoft-com:vml" Requires="v">
                <p:oleObj spid="_x0000_s11165" name="Equation" r:id="rId14" imgW="419040" imgH="190440" progId="Equation.3">
                  <p:embed/>
                </p:oleObj>
              </mc:Choice>
              <mc:Fallback>
                <p:oleObj name="Equation" r:id="rId14" imgW="419040" imgH="190440" progId="Equation.3">
                  <p:embed/>
                  <p:pic>
                    <p:nvPicPr>
                      <p:cNvPr id="0" name="Object 5"/>
                      <p:cNvPicPr>
                        <a:picLocks noChangeAspect="1" noChangeArrowheads="1"/>
                      </p:cNvPicPr>
                      <p:nvPr/>
                    </p:nvPicPr>
                    <p:blipFill>
                      <a:blip r:embed="rId15"/>
                      <a:srcRect/>
                      <a:stretch>
                        <a:fillRect/>
                      </a:stretch>
                    </p:blipFill>
                    <p:spPr bwMode="auto">
                      <a:xfrm>
                        <a:off x="3292475" y="4724400"/>
                        <a:ext cx="1339850" cy="609600"/>
                      </a:xfrm>
                      <a:prstGeom prst="rect">
                        <a:avLst/>
                      </a:prstGeom>
                      <a:solidFill>
                        <a:srgbClr val="EBF1DE"/>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Up Arrow 8"/>
          <p:cNvSpPr/>
          <p:nvPr/>
        </p:nvSpPr>
        <p:spPr>
          <a:xfrm>
            <a:off x="6019800" y="1736802"/>
            <a:ext cx="304800" cy="1524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6645275" y="2590800"/>
            <a:ext cx="304800" cy="152400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Up Arrow 12"/>
          <p:cNvSpPr/>
          <p:nvPr/>
        </p:nvSpPr>
        <p:spPr>
          <a:xfrm>
            <a:off x="7329216" y="4396308"/>
            <a:ext cx="304800" cy="152400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Up Arrow 14"/>
          <p:cNvSpPr/>
          <p:nvPr/>
        </p:nvSpPr>
        <p:spPr>
          <a:xfrm rot="2116617">
            <a:off x="6785551" y="3471971"/>
            <a:ext cx="304800" cy="152400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Up Arrow 15"/>
          <p:cNvSpPr/>
          <p:nvPr/>
        </p:nvSpPr>
        <p:spPr>
          <a:xfrm rot="19635932">
            <a:off x="7612721" y="3863631"/>
            <a:ext cx="304800" cy="1524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rot="19635932">
            <a:off x="8342634" y="4468388"/>
            <a:ext cx="304800" cy="1524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66815" y="3772306"/>
            <a:ext cx="3730625" cy="461665"/>
          </a:xfrm>
          <a:prstGeom prst="rect">
            <a:avLst/>
          </a:prstGeom>
          <a:solidFill>
            <a:schemeClr val="accent6">
              <a:lumMod val="40000"/>
              <a:lumOff val="60000"/>
            </a:schemeClr>
          </a:solidFill>
        </p:spPr>
        <p:txBody>
          <a:bodyPr wrap="square" rtlCol="0">
            <a:spAutoFit/>
          </a:bodyPr>
          <a:lstStyle/>
          <a:p>
            <a:r>
              <a:rPr lang="en-US" sz="2400" b="1" dirty="0"/>
              <a:t>Pay attention to </a:t>
            </a:r>
            <a:r>
              <a:rPr lang="en-US" sz="2400" b="1" dirty="0">
                <a:solidFill>
                  <a:srgbClr val="0000FF"/>
                </a:solidFill>
              </a:rPr>
              <a:t>DOMAIN</a:t>
            </a:r>
            <a:r>
              <a:rPr lang="en-US" sz="2400" b="1" dirty="0"/>
              <a:t>!</a:t>
            </a:r>
          </a:p>
        </p:txBody>
      </p:sp>
      <p:sp>
        <p:nvSpPr>
          <p:cNvPr id="19" name="TextBox 18"/>
          <p:cNvSpPr txBox="1"/>
          <p:nvPr/>
        </p:nvSpPr>
        <p:spPr>
          <a:xfrm>
            <a:off x="544513" y="5453171"/>
            <a:ext cx="3730625" cy="461665"/>
          </a:xfrm>
          <a:prstGeom prst="rect">
            <a:avLst/>
          </a:prstGeom>
          <a:solidFill>
            <a:schemeClr val="accent6">
              <a:lumMod val="40000"/>
              <a:lumOff val="60000"/>
            </a:schemeClr>
          </a:solidFill>
        </p:spPr>
        <p:txBody>
          <a:bodyPr wrap="square" rtlCol="0">
            <a:spAutoFit/>
          </a:bodyPr>
          <a:lstStyle/>
          <a:p>
            <a:r>
              <a:rPr lang="en-US" sz="2400" b="1" dirty="0"/>
              <a:t>Pay attention to </a:t>
            </a:r>
            <a:r>
              <a:rPr lang="en-US" sz="2400" b="1" dirty="0">
                <a:solidFill>
                  <a:srgbClr val="0000FF"/>
                </a:solidFill>
              </a:rPr>
              <a:t>DOMAIN</a:t>
            </a:r>
            <a:r>
              <a:rPr lang="en-US" sz="2400" b="1" dirty="0"/>
              <a:t>!</a:t>
            </a:r>
          </a:p>
        </p:txBody>
      </p:sp>
    </p:spTree>
    <p:extLst>
      <p:ext uri="{BB962C8B-B14F-4D97-AF65-F5344CB8AC3E}">
        <p14:creationId xmlns:p14="http://schemas.microsoft.com/office/powerpoint/2010/main" val="374097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242"/>
                                        </p:tgtEl>
                                        <p:attrNameLst>
                                          <p:attrName>style.visibility</p:attrName>
                                        </p:attrNameLst>
                                      </p:cBhvr>
                                      <p:to>
                                        <p:strVal val="visible"/>
                                      </p:to>
                                    </p:set>
                                    <p:animEffect transition="in" filter="barn(inVertical)">
                                      <p:cBhvr>
                                        <p:cTn id="13" dur="500"/>
                                        <p:tgtEl>
                                          <p:spTgt spid="1024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9"/>
                                        </p:tgtEl>
                                      </p:cBhvr>
                                    </p:animEffect>
                                    <p:set>
                                      <p:cBhvr>
                                        <p:cTn id="36" dur="1" fill="hold">
                                          <p:stCondLst>
                                            <p:cond delay="499"/>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11"/>
                                        </p:tgtEl>
                                      </p:cBhvr>
                                    </p:animEffect>
                                    <p:set>
                                      <p:cBhvr>
                                        <p:cTn id="41" dur="1" fill="hold">
                                          <p:stCondLst>
                                            <p:cond delay="499"/>
                                          </p:stCondLst>
                                        </p:cTn>
                                        <p:tgtEl>
                                          <p:spTgt spid="11"/>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additive="base">
                                        <p:cTn id="46" dur="500" fill="hold"/>
                                        <p:tgtEl>
                                          <p:spTgt spid="4"/>
                                        </p:tgtEl>
                                        <p:attrNameLst>
                                          <p:attrName>ppt_x</p:attrName>
                                        </p:attrNameLst>
                                      </p:cBhvr>
                                      <p:tavLst>
                                        <p:tav tm="0">
                                          <p:val>
                                            <p:strVal val="#ppt_x"/>
                                          </p:val>
                                        </p:tav>
                                        <p:tav tm="100000">
                                          <p:val>
                                            <p:strVal val="#ppt_x"/>
                                          </p:val>
                                        </p:tav>
                                      </p:tavLst>
                                    </p:anim>
                                    <p:anim calcmode="lin" valueType="num">
                                      <p:cBhvr additive="base">
                                        <p:cTn id="4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ppt_x"/>
                                          </p:val>
                                        </p:tav>
                                        <p:tav tm="100000">
                                          <p:val>
                                            <p:strVal val="#ppt_x"/>
                                          </p:val>
                                        </p:tav>
                                      </p:tavLst>
                                    </p:anim>
                                    <p:anim calcmode="lin" valueType="num">
                                      <p:cBhvr additive="base">
                                        <p:cTn id="5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 calcmode="lin" valueType="num">
                                      <p:cBhvr additive="base">
                                        <p:cTn id="64" dur="500" fill="hold"/>
                                        <p:tgtEl>
                                          <p:spTgt spid="7"/>
                                        </p:tgtEl>
                                        <p:attrNameLst>
                                          <p:attrName>ppt_x</p:attrName>
                                        </p:attrNameLst>
                                      </p:cBhvr>
                                      <p:tavLst>
                                        <p:tav tm="0">
                                          <p:val>
                                            <p:strVal val="#ppt_x"/>
                                          </p:val>
                                        </p:tav>
                                        <p:tav tm="100000">
                                          <p:val>
                                            <p:strVal val="#ppt_x"/>
                                          </p:val>
                                        </p:tav>
                                      </p:tavLst>
                                    </p:anim>
                                    <p:anim calcmode="lin" valueType="num">
                                      <p:cBhvr additive="base">
                                        <p:cTn id="6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barn(inVertical)">
                                      <p:cBhvr>
                                        <p:cTn id="70" dur="5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13"/>
                                        </p:tgtEl>
                                      </p:cBhvr>
                                    </p:animEffect>
                                    <p:set>
                                      <p:cBhvr>
                                        <p:cTn id="75" dur="1" fill="hold">
                                          <p:stCondLst>
                                            <p:cond delay="499"/>
                                          </p:stCondLst>
                                        </p:cTn>
                                        <p:tgtEl>
                                          <p:spTgt spid="13"/>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6"/>
                                        </p:tgtEl>
                                      </p:cBhvr>
                                    </p:animEffect>
                                    <p:set>
                                      <p:cBhvr>
                                        <p:cTn id="80" dur="1" fill="hold">
                                          <p:stCondLst>
                                            <p:cond delay="499"/>
                                          </p:stCondLst>
                                        </p:cTn>
                                        <p:tgtEl>
                                          <p:spTgt spid="16"/>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additive="base">
                                        <p:cTn id="85" dur="500" fill="hold"/>
                                        <p:tgtEl>
                                          <p:spTgt spid="5"/>
                                        </p:tgtEl>
                                        <p:attrNameLst>
                                          <p:attrName>ppt_x</p:attrName>
                                        </p:attrNameLst>
                                      </p:cBhvr>
                                      <p:tavLst>
                                        <p:tav tm="0">
                                          <p:val>
                                            <p:strVal val="#ppt_x"/>
                                          </p:val>
                                        </p:tav>
                                        <p:tav tm="100000">
                                          <p:val>
                                            <p:strVal val="#ppt_x"/>
                                          </p:val>
                                        </p:tav>
                                      </p:tavLst>
                                    </p:anim>
                                    <p:anim calcmode="lin" valueType="num">
                                      <p:cBhvr additive="base">
                                        <p:cTn id="8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5"/>
                                        </p:tgtEl>
                                        <p:attrNameLst>
                                          <p:attrName>style.visibility</p:attrName>
                                        </p:attrNameLst>
                                      </p:cBhvr>
                                      <p:to>
                                        <p:strVal val="visible"/>
                                      </p:to>
                                    </p:set>
                                    <p:anim calcmode="lin" valueType="num">
                                      <p:cBhvr additive="base">
                                        <p:cTn id="97" dur="500" fill="hold"/>
                                        <p:tgtEl>
                                          <p:spTgt spid="15"/>
                                        </p:tgtEl>
                                        <p:attrNameLst>
                                          <p:attrName>ppt_x</p:attrName>
                                        </p:attrNameLst>
                                      </p:cBhvr>
                                      <p:tavLst>
                                        <p:tav tm="0">
                                          <p:val>
                                            <p:strVal val="#ppt_x"/>
                                          </p:val>
                                        </p:tav>
                                        <p:tav tm="100000">
                                          <p:val>
                                            <p:strVal val="#ppt_x"/>
                                          </p:val>
                                        </p:tav>
                                      </p:tavLst>
                                    </p:anim>
                                    <p:anim calcmode="lin" valueType="num">
                                      <p:cBhvr additive="base">
                                        <p:cTn id="9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8"/>
                                        </p:tgtEl>
                                        <p:attrNameLst>
                                          <p:attrName>style.visibility</p:attrName>
                                        </p:attrNameLst>
                                      </p:cBhvr>
                                      <p:to>
                                        <p:strVal val="visible"/>
                                      </p:to>
                                    </p:set>
                                    <p:anim calcmode="lin" valueType="num">
                                      <p:cBhvr additive="base">
                                        <p:cTn id="103" dur="500" fill="hold"/>
                                        <p:tgtEl>
                                          <p:spTgt spid="8"/>
                                        </p:tgtEl>
                                        <p:attrNameLst>
                                          <p:attrName>ppt_x</p:attrName>
                                        </p:attrNameLst>
                                      </p:cBhvr>
                                      <p:tavLst>
                                        <p:tav tm="0">
                                          <p:val>
                                            <p:strVal val="#ppt_x"/>
                                          </p:val>
                                        </p:tav>
                                        <p:tav tm="100000">
                                          <p:val>
                                            <p:strVal val="#ppt_x"/>
                                          </p:val>
                                        </p:tav>
                                      </p:tavLst>
                                    </p:anim>
                                    <p:anim calcmode="lin" valueType="num">
                                      <p:cBhvr additive="base">
                                        <p:cTn id="10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6" presetClass="entr" presetSubtype="21" fill="hold" grpId="0" nodeType="clickEffect">
                                  <p:stCondLst>
                                    <p:cond delay="0"/>
                                  </p:stCondLst>
                                  <p:childTnLst>
                                    <p:set>
                                      <p:cBhvr>
                                        <p:cTn id="108" dur="1" fill="hold">
                                          <p:stCondLst>
                                            <p:cond delay="0"/>
                                          </p:stCondLst>
                                        </p:cTn>
                                        <p:tgtEl>
                                          <p:spTgt spid="19"/>
                                        </p:tgtEl>
                                        <p:attrNameLst>
                                          <p:attrName>style.visibility</p:attrName>
                                        </p:attrNameLst>
                                      </p:cBhvr>
                                      <p:to>
                                        <p:strVal val="visible"/>
                                      </p:to>
                                    </p:set>
                                    <p:animEffect transition="in" filter="barn(inVertical)">
                                      <p:cBhvr>
                                        <p:cTn id="10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1" grpId="0" animBg="1"/>
      <p:bldP spid="11" grpId="1" animBg="1"/>
      <p:bldP spid="13" grpId="0" animBg="1"/>
      <p:bldP spid="13" grpId="1" animBg="1"/>
      <p:bldP spid="15" grpId="0" animBg="1"/>
      <p:bldP spid="16" grpId="0" animBg="1"/>
      <p:bldP spid="16" grpId="1" animBg="1"/>
      <p:bldP spid="17" grpId="0" animBg="1"/>
      <p:bldP spid="10"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62" y="116472"/>
            <a:ext cx="9135737" cy="954107"/>
          </a:xfrm>
          <a:prstGeom prst="rect">
            <a:avLst/>
          </a:prstGeom>
        </p:spPr>
        <p:txBody>
          <a:bodyPr wrap="square">
            <a:spAutoFit/>
          </a:bodyPr>
          <a:lstStyle/>
          <a:p>
            <a:r>
              <a:rPr lang="en-US" sz="2800" dirty="0">
                <a:effectLst/>
                <a:latin typeface="Comic Sans MS"/>
                <a:ea typeface="Times New Roman"/>
              </a:rPr>
              <a:t>What about angle values </a:t>
            </a:r>
            <a:r>
              <a:rPr lang="en-US" sz="2800" b="1" dirty="0">
                <a:solidFill>
                  <a:srgbClr val="FF0000"/>
                </a:solidFill>
                <a:effectLst/>
                <a:latin typeface="Comic Sans MS"/>
                <a:ea typeface="Times New Roman"/>
              </a:rPr>
              <a:t>not</a:t>
            </a:r>
            <a:r>
              <a:rPr lang="en-US" sz="2800" dirty="0">
                <a:effectLst/>
                <a:latin typeface="Comic Sans MS"/>
                <a:ea typeface="Times New Roman"/>
              </a:rPr>
              <a:t> found on the </a:t>
            </a:r>
            <a:r>
              <a:rPr lang="en-US" sz="2800" b="1" dirty="0">
                <a:solidFill>
                  <a:srgbClr val="0000FF"/>
                </a:solidFill>
                <a:effectLst/>
                <a:latin typeface="Comic Sans MS"/>
                <a:ea typeface="Times New Roman"/>
              </a:rPr>
              <a:t>unit circle</a:t>
            </a:r>
            <a:r>
              <a:rPr lang="en-US" sz="2800" dirty="0">
                <a:effectLst/>
                <a:latin typeface="Comic Sans MS"/>
                <a:ea typeface="Times New Roman"/>
              </a:rPr>
              <a:t>?</a:t>
            </a:r>
          </a:p>
          <a:p>
            <a:r>
              <a:rPr lang="en-US" sz="2800" b="1" dirty="0">
                <a:solidFill>
                  <a:srgbClr val="006600"/>
                </a:solidFill>
                <a:latin typeface="Comic Sans MS"/>
                <a:ea typeface="Times New Roman"/>
              </a:rPr>
              <a:t>   Respond in decimal radians first, then degrees.</a:t>
            </a:r>
            <a:endParaRPr lang="en-US" sz="2800" b="1" dirty="0">
              <a:solidFill>
                <a:srgbClr val="006600"/>
              </a:solidFill>
              <a:effectLst/>
              <a:latin typeface="Times New Roman"/>
              <a:ea typeface="Times New Roman"/>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74459"/>
            <a:ext cx="6577014" cy="671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2542115208"/>
              </p:ext>
            </p:extLst>
          </p:nvPr>
        </p:nvGraphicFramePr>
        <p:xfrm>
          <a:off x="1219200" y="1906588"/>
          <a:ext cx="1893888" cy="488950"/>
        </p:xfrm>
        <a:graphic>
          <a:graphicData uri="http://schemas.openxmlformats.org/presentationml/2006/ole">
            <mc:AlternateContent xmlns:mc="http://schemas.openxmlformats.org/markup-compatibility/2006">
              <mc:Choice xmlns:v="urn:schemas-microsoft-com:vml" Requires="v">
                <p:oleObj spid="_x0000_s12087" name="Equation" r:id="rId4" imgW="787320" imgH="203040" progId="Equation.3">
                  <p:embed/>
                </p:oleObj>
              </mc:Choice>
              <mc:Fallback>
                <p:oleObj name="Equation" r:id="rId4" imgW="787320" imgH="203040" progId="Equation.3">
                  <p:embed/>
                  <p:pic>
                    <p:nvPicPr>
                      <p:cNvPr id="0" name=""/>
                      <p:cNvPicPr/>
                      <p:nvPr/>
                    </p:nvPicPr>
                    <p:blipFill>
                      <a:blip r:embed="rId5"/>
                      <a:stretch>
                        <a:fillRect/>
                      </a:stretch>
                    </p:blipFill>
                    <p:spPr>
                      <a:xfrm>
                        <a:off x="1219200" y="1906588"/>
                        <a:ext cx="1893888" cy="488950"/>
                      </a:xfrm>
                      <a:prstGeom prst="rect">
                        <a:avLst/>
                      </a:prstGeom>
                      <a:solidFill>
                        <a:srgbClr val="FFFF00"/>
                      </a:solid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1916535"/>
              </p:ext>
            </p:extLst>
          </p:nvPr>
        </p:nvGraphicFramePr>
        <p:xfrm>
          <a:off x="4476750" y="1951038"/>
          <a:ext cx="1589088" cy="427037"/>
        </p:xfrm>
        <a:graphic>
          <a:graphicData uri="http://schemas.openxmlformats.org/presentationml/2006/ole">
            <mc:AlternateContent xmlns:mc="http://schemas.openxmlformats.org/markup-compatibility/2006">
              <mc:Choice xmlns:v="urn:schemas-microsoft-com:vml" Requires="v">
                <p:oleObj spid="_x0000_s12088" name="Equation" r:id="rId6" imgW="660240" imgH="177480" progId="Equation.3">
                  <p:embed/>
                </p:oleObj>
              </mc:Choice>
              <mc:Fallback>
                <p:oleObj name="Equation" r:id="rId6" imgW="660240" imgH="177480" progId="Equation.3">
                  <p:embed/>
                  <p:pic>
                    <p:nvPicPr>
                      <p:cNvPr id="0" name=""/>
                      <p:cNvPicPr/>
                      <p:nvPr/>
                    </p:nvPicPr>
                    <p:blipFill>
                      <a:blip r:embed="rId7"/>
                      <a:stretch>
                        <a:fillRect/>
                      </a:stretch>
                    </p:blipFill>
                    <p:spPr>
                      <a:xfrm>
                        <a:off x="4476750" y="1951038"/>
                        <a:ext cx="1589088" cy="427037"/>
                      </a:xfrm>
                      <a:prstGeom prst="rect">
                        <a:avLst/>
                      </a:prstGeom>
                      <a:solidFill>
                        <a:schemeClr val="accent3">
                          <a:lumMod val="40000"/>
                          <a:lumOff val="60000"/>
                        </a:schemeClr>
                      </a:solidFill>
                    </p:spPr>
                  </p:pic>
                </p:oleObj>
              </mc:Fallback>
            </mc:AlternateContent>
          </a:graphicData>
        </a:graphic>
      </p:graphicFrame>
      <p:pic>
        <p:nvPicPr>
          <p:cNvPr id="16" name="Picture 3">
            <a:extLst>
              <a:ext uri="{FF2B5EF4-FFF2-40B4-BE49-F238E27FC236}">
                <a16:creationId xmlns:a16="http://schemas.microsoft.com/office/drawing/2014/main" id="{46C363B9-F1C9-4C90-8567-8F6238D8C3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5771" y="2847204"/>
            <a:ext cx="3300746" cy="3230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878F7341-5F78-45B5-B79E-257637A4C580}"/>
              </a:ext>
            </a:extLst>
          </p:cNvPr>
          <p:cNvSpPr txBox="1"/>
          <p:nvPr/>
        </p:nvSpPr>
        <p:spPr>
          <a:xfrm>
            <a:off x="3962400" y="2574998"/>
            <a:ext cx="4419600" cy="3970318"/>
          </a:xfrm>
          <a:prstGeom prst="rect">
            <a:avLst/>
          </a:prstGeom>
          <a:solidFill>
            <a:schemeClr val="accent3">
              <a:lumMod val="20000"/>
              <a:lumOff val="80000"/>
            </a:schemeClr>
          </a:solidFill>
        </p:spPr>
        <p:txBody>
          <a:bodyPr wrap="square" rtlCol="0">
            <a:spAutoFit/>
          </a:bodyPr>
          <a:lstStyle/>
          <a:p>
            <a:r>
              <a:rPr lang="en-US" sz="2800" b="1" dirty="0">
                <a:solidFill>
                  <a:srgbClr val="0000FF"/>
                </a:solidFill>
              </a:rPr>
              <a:t>Since this is not one of the ratios from our angles on the Unit Circle, you will need to type this directly into the home screen of your scientific or graphing calculator.</a:t>
            </a:r>
          </a:p>
          <a:p>
            <a:r>
              <a:rPr lang="en-US" sz="2800" b="1" dirty="0">
                <a:solidFill>
                  <a:srgbClr val="FF0066"/>
                </a:solidFill>
              </a:rPr>
              <a:t>Radian Mode first, then redo in Degree Mode</a:t>
            </a:r>
          </a:p>
        </p:txBody>
      </p:sp>
    </p:spTree>
    <p:extLst>
      <p:ext uri="{BB962C8B-B14F-4D97-AF65-F5344CB8AC3E}">
        <p14:creationId xmlns:p14="http://schemas.microsoft.com/office/powerpoint/2010/main" val="222615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62" y="116472"/>
            <a:ext cx="9135737" cy="954107"/>
          </a:xfrm>
          <a:prstGeom prst="rect">
            <a:avLst/>
          </a:prstGeom>
        </p:spPr>
        <p:txBody>
          <a:bodyPr wrap="square">
            <a:spAutoFit/>
          </a:bodyPr>
          <a:lstStyle/>
          <a:p>
            <a:r>
              <a:rPr lang="en-US" sz="2800" dirty="0">
                <a:effectLst/>
                <a:latin typeface="Comic Sans MS"/>
                <a:ea typeface="Times New Roman"/>
              </a:rPr>
              <a:t>What about angle values </a:t>
            </a:r>
            <a:r>
              <a:rPr lang="en-US" sz="2800" b="1" dirty="0">
                <a:solidFill>
                  <a:srgbClr val="FF0000"/>
                </a:solidFill>
                <a:effectLst/>
                <a:latin typeface="Comic Sans MS"/>
                <a:ea typeface="Times New Roman"/>
              </a:rPr>
              <a:t>not</a:t>
            </a:r>
            <a:r>
              <a:rPr lang="en-US" sz="2800" dirty="0">
                <a:effectLst/>
                <a:latin typeface="Comic Sans MS"/>
                <a:ea typeface="Times New Roman"/>
              </a:rPr>
              <a:t> found on the </a:t>
            </a:r>
            <a:r>
              <a:rPr lang="en-US" sz="2800" b="1" dirty="0">
                <a:solidFill>
                  <a:srgbClr val="0000FF"/>
                </a:solidFill>
                <a:effectLst/>
                <a:latin typeface="Comic Sans MS"/>
                <a:ea typeface="Times New Roman"/>
              </a:rPr>
              <a:t>unit circle</a:t>
            </a:r>
            <a:r>
              <a:rPr lang="en-US" sz="2800" dirty="0">
                <a:effectLst/>
                <a:latin typeface="Comic Sans MS"/>
                <a:ea typeface="Times New Roman"/>
              </a:rPr>
              <a:t>?</a:t>
            </a:r>
          </a:p>
          <a:p>
            <a:r>
              <a:rPr lang="en-US" sz="2800" b="1" dirty="0">
                <a:solidFill>
                  <a:srgbClr val="006600"/>
                </a:solidFill>
                <a:latin typeface="Comic Sans MS"/>
                <a:ea typeface="Times New Roman"/>
              </a:rPr>
              <a:t>   Respond in decimal radians first, then degrees.</a:t>
            </a:r>
            <a:endParaRPr lang="en-US" sz="2800" b="1" dirty="0">
              <a:solidFill>
                <a:srgbClr val="006600"/>
              </a:solidFill>
              <a:effectLst/>
              <a:latin typeface="Times New Roman"/>
              <a:ea typeface="Times New Roman"/>
            </a:endParaRP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8653" y="1143000"/>
            <a:ext cx="6726693" cy="580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3024468683"/>
              </p:ext>
            </p:extLst>
          </p:nvPr>
        </p:nvGraphicFramePr>
        <p:xfrm>
          <a:off x="1524000" y="1905000"/>
          <a:ext cx="2108200" cy="488950"/>
        </p:xfrm>
        <a:graphic>
          <a:graphicData uri="http://schemas.openxmlformats.org/presentationml/2006/ole">
            <mc:AlternateContent xmlns:mc="http://schemas.openxmlformats.org/markup-compatibility/2006">
              <mc:Choice xmlns:v="urn:schemas-microsoft-com:vml" Requires="v">
                <p:oleObj spid="_x0000_s20524" name="Equation" r:id="rId4" imgW="876240" imgH="203040" progId="Equation.3">
                  <p:embed/>
                </p:oleObj>
              </mc:Choice>
              <mc:Fallback>
                <p:oleObj name="Equation" r:id="rId4" imgW="876240" imgH="203040" progId="Equation.3">
                  <p:embed/>
                  <p:pic>
                    <p:nvPicPr>
                      <p:cNvPr id="8" name="Object 7"/>
                      <p:cNvPicPr/>
                      <p:nvPr/>
                    </p:nvPicPr>
                    <p:blipFill>
                      <a:blip r:embed="rId5"/>
                      <a:stretch>
                        <a:fillRect/>
                      </a:stretch>
                    </p:blipFill>
                    <p:spPr>
                      <a:xfrm>
                        <a:off x="1524000" y="1905000"/>
                        <a:ext cx="2108200" cy="488950"/>
                      </a:xfrm>
                      <a:prstGeom prst="rect">
                        <a:avLst/>
                      </a:prstGeom>
                      <a:solidFill>
                        <a:srgbClr val="FFFF00"/>
                      </a:solid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62239115"/>
              </p:ext>
            </p:extLst>
          </p:nvPr>
        </p:nvGraphicFramePr>
        <p:xfrm>
          <a:off x="4419600" y="1987233"/>
          <a:ext cx="1833562" cy="427037"/>
        </p:xfrm>
        <a:graphic>
          <a:graphicData uri="http://schemas.openxmlformats.org/presentationml/2006/ole">
            <mc:AlternateContent xmlns:mc="http://schemas.openxmlformats.org/markup-compatibility/2006">
              <mc:Choice xmlns:v="urn:schemas-microsoft-com:vml" Requires="v">
                <p:oleObj spid="_x0000_s20525" name="Equation" r:id="rId6" imgW="761760" imgH="177480" progId="Equation.3">
                  <p:embed/>
                </p:oleObj>
              </mc:Choice>
              <mc:Fallback>
                <p:oleObj name="Equation" r:id="rId6" imgW="761760" imgH="177480" progId="Equation.3">
                  <p:embed/>
                  <p:pic>
                    <p:nvPicPr>
                      <p:cNvPr id="11" name="Object 10"/>
                      <p:cNvPicPr/>
                      <p:nvPr/>
                    </p:nvPicPr>
                    <p:blipFill>
                      <a:blip r:embed="rId7"/>
                      <a:stretch>
                        <a:fillRect/>
                      </a:stretch>
                    </p:blipFill>
                    <p:spPr>
                      <a:xfrm>
                        <a:off x="4419600" y="1987233"/>
                        <a:ext cx="1833562" cy="427037"/>
                      </a:xfrm>
                      <a:prstGeom prst="rect">
                        <a:avLst/>
                      </a:prstGeom>
                      <a:solidFill>
                        <a:schemeClr val="accent3">
                          <a:lumMod val="40000"/>
                          <a:lumOff val="60000"/>
                        </a:schemeClr>
                      </a:solidFill>
                    </p:spPr>
                  </p:pic>
                </p:oleObj>
              </mc:Fallback>
            </mc:AlternateContent>
          </a:graphicData>
        </a:graphic>
      </p:graphicFrame>
      <p:pic>
        <p:nvPicPr>
          <p:cNvPr id="9" name="Picture 3">
            <a:extLst>
              <a:ext uri="{FF2B5EF4-FFF2-40B4-BE49-F238E27FC236}">
                <a16:creationId xmlns:a16="http://schemas.microsoft.com/office/drawing/2014/main" id="{446F5894-3E40-4AF0-971C-91BBE3B232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2819400"/>
            <a:ext cx="3171825" cy="2742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a:extLst>
              <a:ext uri="{FF2B5EF4-FFF2-40B4-BE49-F238E27FC236}">
                <a16:creationId xmlns:a16="http://schemas.microsoft.com/office/drawing/2014/main" id="{D1C840E1-22DF-4004-838B-A4DACA781F84}"/>
              </a:ext>
            </a:extLst>
          </p:cNvPr>
          <p:cNvSpPr txBox="1"/>
          <p:nvPr/>
        </p:nvSpPr>
        <p:spPr>
          <a:xfrm>
            <a:off x="4267200" y="2458572"/>
            <a:ext cx="4419600" cy="3970318"/>
          </a:xfrm>
          <a:prstGeom prst="rect">
            <a:avLst/>
          </a:prstGeom>
          <a:solidFill>
            <a:schemeClr val="accent3">
              <a:lumMod val="20000"/>
              <a:lumOff val="80000"/>
            </a:schemeClr>
          </a:solidFill>
        </p:spPr>
        <p:txBody>
          <a:bodyPr wrap="square" rtlCol="0">
            <a:spAutoFit/>
          </a:bodyPr>
          <a:lstStyle/>
          <a:p>
            <a:r>
              <a:rPr lang="en-US" sz="2800" b="1" dirty="0">
                <a:solidFill>
                  <a:srgbClr val="0000FF"/>
                </a:solidFill>
              </a:rPr>
              <a:t>Since this is not one of the ratios from our angles on the Unit Circle, you will need to type this directly into the home screen of your scientific or graphing calculator.</a:t>
            </a:r>
          </a:p>
          <a:p>
            <a:r>
              <a:rPr lang="en-US" sz="2800" b="1" dirty="0">
                <a:solidFill>
                  <a:srgbClr val="FF0066"/>
                </a:solidFill>
              </a:rPr>
              <a:t>Radian Mode first, then redo in Degree Mode</a:t>
            </a:r>
          </a:p>
        </p:txBody>
      </p:sp>
      <p:sp>
        <p:nvSpPr>
          <p:cNvPr id="13" name="TextBox 12">
            <a:extLst>
              <a:ext uri="{FF2B5EF4-FFF2-40B4-BE49-F238E27FC236}">
                <a16:creationId xmlns:a16="http://schemas.microsoft.com/office/drawing/2014/main" id="{528B29A7-0F64-4B19-8B8C-99DE278CB966}"/>
              </a:ext>
            </a:extLst>
          </p:cNvPr>
          <p:cNvSpPr txBox="1"/>
          <p:nvPr/>
        </p:nvSpPr>
        <p:spPr>
          <a:xfrm>
            <a:off x="457200" y="5931665"/>
            <a:ext cx="3730625" cy="461665"/>
          </a:xfrm>
          <a:prstGeom prst="rect">
            <a:avLst/>
          </a:prstGeom>
          <a:solidFill>
            <a:schemeClr val="accent6">
              <a:lumMod val="40000"/>
              <a:lumOff val="60000"/>
            </a:schemeClr>
          </a:solidFill>
        </p:spPr>
        <p:txBody>
          <a:bodyPr wrap="square" rtlCol="0">
            <a:spAutoFit/>
          </a:bodyPr>
          <a:lstStyle/>
          <a:p>
            <a:r>
              <a:rPr lang="en-US" sz="2400" b="1" dirty="0"/>
              <a:t>Pay attention to </a:t>
            </a:r>
            <a:r>
              <a:rPr lang="en-US" sz="2400" b="1" dirty="0">
                <a:solidFill>
                  <a:srgbClr val="0000FF"/>
                </a:solidFill>
              </a:rPr>
              <a:t>DOMAIN</a:t>
            </a:r>
            <a:r>
              <a:rPr lang="en-US" sz="2400" b="1" dirty="0"/>
              <a:t>!</a:t>
            </a:r>
          </a:p>
        </p:txBody>
      </p:sp>
    </p:spTree>
    <p:extLst>
      <p:ext uri="{BB962C8B-B14F-4D97-AF65-F5344CB8AC3E}">
        <p14:creationId xmlns:p14="http://schemas.microsoft.com/office/powerpoint/2010/main" val="360401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ppt_x"/>
                                          </p:val>
                                        </p:tav>
                                        <p:tav tm="100000">
                                          <p:val>
                                            <p:strVal val="#ppt_x"/>
                                          </p:val>
                                        </p:tav>
                                      </p:tavLst>
                                    </p:anim>
                                    <p:anim calcmode="lin" valueType="num">
                                      <p:cBhvr additive="base">
                                        <p:cTn id="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inVertical)">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62" y="116472"/>
            <a:ext cx="9135737" cy="954107"/>
          </a:xfrm>
          <a:prstGeom prst="rect">
            <a:avLst/>
          </a:prstGeom>
        </p:spPr>
        <p:txBody>
          <a:bodyPr wrap="square">
            <a:spAutoFit/>
          </a:bodyPr>
          <a:lstStyle/>
          <a:p>
            <a:r>
              <a:rPr lang="en-US" sz="2800" dirty="0">
                <a:effectLst/>
                <a:latin typeface="Comic Sans MS"/>
                <a:ea typeface="Times New Roman"/>
              </a:rPr>
              <a:t>What about angle values </a:t>
            </a:r>
            <a:r>
              <a:rPr lang="en-US" sz="2800" b="1" dirty="0">
                <a:solidFill>
                  <a:srgbClr val="FF0000"/>
                </a:solidFill>
                <a:effectLst/>
                <a:latin typeface="Comic Sans MS"/>
                <a:ea typeface="Times New Roman"/>
              </a:rPr>
              <a:t>not</a:t>
            </a:r>
            <a:r>
              <a:rPr lang="en-US" sz="2800" dirty="0">
                <a:effectLst/>
                <a:latin typeface="Comic Sans MS"/>
                <a:ea typeface="Times New Roman"/>
              </a:rPr>
              <a:t> found on the </a:t>
            </a:r>
            <a:r>
              <a:rPr lang="en-US" sz="2800" b="1" dirty="0">
                <a:solidFill>
                  <a:srgbClr val="0000FF"/>
                </a:solidFill>
                <a:effectLst/>
                <a:latin typeface="Comic Sans MS"/>
                <a:ea typeface="Times New Roman"/>
              </a:rPr>
              <a:t>unit circle</a:t>
            </a:r>
            <a:r>
              <a:rPr lang="en-US" sz="2800" dirty="0">
                <a:effectLst/>
                <a:latin typeface="Comic Sans MS"/>
                <a:ea typeface="Times New Roman"/>
              </a:rPr>
              <a:t>?</a:t>
            </a:r>
          </a:p>
          <a:p>
            <a:r>
              <a:rPr lang="en-US" sz="2800" b="1" dirty="0">
                <a:solidFill>
                  <a:srgbClr val="006600"/>
                </a:solidFill>
                <a:latin typeface="Comic Sans MS"/>
                <a:ea typeface="Times New Roman"/>
              </a:rPr>
              <a:t>   Respond in decimal radians first, then degrees.</a:t>
            </a:r>
            <a:endParaRPr lang="en-US" sz="2800" b="1" dirty="0">
              <a:solidFill>
                <a:srgbClr val="006600"/>
              </a:solidFill>
              <a:effectLst/>
              <a:latin typeface="Times New Roman"/>
              <a:ea typeface="Times New Roman"/>
            </a:endParaRP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47800"/>
            <a:ext cx="6759349" cy="497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Object 8"/>
          <p:cNvGraphicFramePr>
            <a:graphicFrameLocks noChangeAspect="1"/>
          </p:cNvGraphicFramePr>
          <p:nvPr>
            <p:extLst>
              <p:ext uri="{D42A27DB-BD31-4B8C-83A1-F6EECF244321}">
                <p14:modId xmlns:p14="http://schemas.microsoft.com/office/powerpoint/2010/main" val="1465919838"/>
              </p:ext>
            </p:extLst>
          </p:nvPr>
        </p:nvGraphicFramePr>
        <p:xfrm>
          <a:off x="6096000" y="2616586"/>
          <a:ext cx="1865312" cy="488950"/>
        </p:xfrm>
        <a:graphic>
          <a:graphicData uri="http://schemas.openxmlformats.org/presentationml/2006/ole">
            <mc:AlternateContent xmlns:mc="http://schemas.openxmlformats.org/markup-compatibility/2006">
              <mc:Choice xmlns:v="urn:schemas-microsoft-com:vml" Requires="v">
                <p:oleObj spid="_x0000_s21570" name="Equation" r:id="rId4" imgW="774360" imgH="203040" progId="Equation.3">
                  <p:embed/>
                </p:oleObj>
              </mc:Choice>
              <mc:Fallback>
                <p:oleObj name="Equation" r:id="rId4" imgW="774360" imgH="203040" progId="Equation.3">
                  <p:embed/>
                  <p:pic>
                    <p:nvPicPr>
                      <p:cNvPr id="9" name="Object 8"/>
                      <p:cNvPicPr/>
                      <p:nvPr/>
                    </p:nvPicPr>
                    <p:blipFill>
                      <a:blip r:embed="rId5"/>
                      <a:stretch>
                        <a:fillRect/>
                      </a:stretch>
                    </p:blipFill>
                    <p:spPr>
                      <a:xfrm>
                        <a:off x="6096000" y="2616586"/>
                        <a:ext cx="1865312" cy="488950"/>
                      </a:xfrm>
                      <a:prstGeom prst="rect">
                        <a:avLst/>
                      </a:prstGeom>
                      <a:solidFill>
                        <a:srgbClr val="FFFF00"/>
                      </a:solid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98711643"/>
              </p:ext>
            </p:extLst>
          </p:nvPr>
        </p:nvGraphicFramePr>
        <p:xfrm>
          <a:off x="6096000" y="3217117"/>
          <a:ext cx="1619250" cy="427037"/>
        </p:xfrm>
        <a:graphic>
          <a:graphicData uri="http://schemas.openxmlformats.org/presentationml/2006/ole">
            <mc:AlternateContent xmlns:mc="http://schemas.openxmlformats.org/markup-compatibility/2006">
              <mc:Choice xmlns:v="urn:schemas-microsoft-com:vml" Requires="v">
                <p:oleObj spid="_x0000_s21571" name="Equation" r:id="rId6" imgW="672840" imgH="177480" progId="Equation.3">
                  <p:embed/>
                </p:oleObj>
              </mc:Choice>
              <mc:Fallback>
                <p:oleObj name="Equation" r:id="rId6" imgW="672840" imgH="177480" progId="Equation.3">
                  <p:embed/>
                  <p:pic>
                    <p:nvPicPr>
                      <p:cNvPr id="12" name="Object 11"/>
                      <p:cNvPicPr/>
                      <p:nvPr/>
                    </p:nvPicPr>
                    <p:blipFill>
                      <a:blip r:embed="rId7"/>
                      <a:stretch>
                        <a:fillRect/>
                      </a:stretch>
                    </p:blipFill>
                    <p:spPr>
                      <a:xfrm>
                        <a:off x="6096000" y="3217117"/>
                        <a:ext cx="1619250" cy="427037"/>
                      </a:xfrm>
                      <a:prstGeom prst="rect">
                        <a:avLst/>
                      </a:prstGeom>
                      <a:solidFill>
                        <a:schemeClr val="accent3">
                          <a:lumMod val="40000"/>
                          <a:lumOff val="60000"/>
                        </a:schemeClr>
                      </a:solidFill>
                    </p:spPr>
                  </p:pic>
                </p:oleObj>
              </mc:Fallback>
            </mc:AlternateContent>
          </a:graphicData>
        </a:graphic>
      </p:graphicFrame>
      <p:sp>
        <p:nvSpPr>
          <p:cNvPr id="6" name="TextBox 5">
            <a:extLst>
              <a:ext uri="{FF2B5EF4-FFF2-40B4-BE49-F238E27FC236}">
                <a16:creationId xmlns:a16="http://schemas.microsoft.com/office/drawing/2014/main" id="{A91AB08F-7D5B-43E8-8616-03F96442F5DF}"/>
              </a:ext>
            </a:extLst>
          </p:cNvPr>
          <p:cNvSpPr txBox="1"/>
          <p:nvPr/>
        </p:nvSpPr>
        <p:spPr>
          <a:xfrm>
            <a:off x="685800" y="2091808"/>
            <a:ext cx="7391400" cy="461665"/>
          </a:xfrm>
          <a:prstGeom prst="rect">
            <a:avLst/>
          </a:prstGeom>
          <a:noFill/>
        </p:spPr>
        <p:txBody>
          <a:bodyPr wrap="square" rtlCol="0">
            <a:spAutoFit/>
          </a:bodyPr>
          <a:lstStyle/>
          <a:p>
            <a:r>
              <a:rPr lang="en-US" sz="2400" b="1" dirty="0">
                <a:solidFill>
                  <a:srgbClr val="FF0066"/>
                </a:solidFill>
              </a:rPr>
              <a:t>HINT:  You must work this as an </a:t>
            </a:r>
            <a:r>
              <a:rPr lang="en-US" sz="2400" b="1" dirty="0">
                <a:solidFill>
                  <a:srgbClr val="7030A0"/>
                </a:solidFill>
              </a:rPr>
              <a:t>inverse cosine </a:t>
            </a:r>
            <a:r>
              <a:rPr lang="en-US" sz="2400" b="1" dirty="0">
                <a:solidFill>
                  <a:srgbClr val="FF0066"/>
                </a:solidFill>
              </a:rPr>
              <a:t>problem.</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B203A59-7DB5-4FFC-9089-8A4CC7676F74}"/>
                  </a:ext>
                </a:extLst>
              </p:cNvPr>
              <p:cNvSpPr txBox="1"/>
              <p:nvPr/>
            </p:nvSpPr>
            <p:spPr>
              <a:xfrm>
                <a:off x="3048000" y="2590124"/>
                <a:ext cx="2590800" cy="829330"/>
              </a:xfrm>
              <a:prstGeom prst="rect">
                <a:avLst/>
              </a:prstGeom>
              <a:noFill/>
            </p:spPr>
            <p:txBody>
              <a:bodyPr wrap="square" rtlCol="0">
                <a:spAutoFit/>
              </a:bodyPr>
              <a:lstStyle/>
              <a:p>
                <a14:m>
                  <m:oMath xmlns:m="http://schemas.openxmlformats.org/officeDocument/2006/math">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𝑐𝑜𝑠</m:t>
                        </m:r>
                      </m:e>
                      <m:sup>
                        <m:r>
                          <a:rPr lang="en-US" sz="3200" b="0" i="1" smtClean="0">
                            <a:latin typeface="Cambria Math" panose="02040503050406030204" pitchFamily="18" charset="0"/>
                          </a:rPr>
                          <m:t>−1</m:t>
                        </m:r>
                      </m:sup>
                    </m:sSup>
                    <m:d>
                      <m:dPr>
                        <m:ctrlPr>
                          <a:rPr lang="en-US" sz="3200" b="0" i="1" smtClean="0">
                            <a:latin typeface="Cambria Math" panose="02040503050406030204" pitchFamily="18" charset="0"/>
                          </a:rPr>
                        </m:ctrlPr>
                      </m:dPr>
                      <m:e>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6</m:t>
                            </m:r>
                          </m:den>
                        </m:f>
                      </m:e>
                    </m:d>
                    <m:r>
                      <a:rPr lang="en-US" sz="3200" b="0" i="1" smtClean="0">
                        <a:latin typeface="Cambria Math" panose="02040503050406030204" pitchFamily="18" charset="0"/>
                      </a:rPr>
                      <m:t> </m:t>
                    </m:r>
                  </m:oMath>
                </a14:m>
                <a:r>
                  <a:rPr lang="en-US" sz="3200" dirty="0"/>
                  <a:t>= x </a:t>
                </a:r>
              </a:p>
            </p:txBody>
          </p:sp>
        </mc:Choice>
        <mc:Fallback xmlns="">
          <p:sp>
            <p:nvSpPr>
              <p:cNvPr id="7" name="TextBox 6">
                <a:extLst>
                  <a:ext uri="{FF2B5EF4-FFF2-40B4-BE49-F238E27FC236}">
                    <a16:creationId xmlns:a16="http://schemas.microsoft.com/office/drawing/2014/main" id="{0B203A59-7DB5-4FFC-9089-8A4CC7676F74}"/>
                  </a:ext>
                </a:extLst>
              </p:cNvPr>
              <p:cNvSpPr txBox="1">
                <a:spLocks noRot="1" noChangeAspect="1" noMove="1" noResize="1" noEditPoints="1" noAdjustHandles="1" noChangeArrowheads="1" noChangeShapeType="1" noTextEdit="1"/>
              </p:cNvSpPr>
              <p:nvPr/>
            </p:nvSpPr>
            <p:spPr>
              <a:xfrm>
                <a:off x="3048000" y="2590124"/>
                <a:ext cx="2590800" cy="829330"/>
              </a:xfrm>
              <a:prstGeom prst="rect">
                <a:avLst/>
              </a:prstGeom>
              <a:blipFill>
                <a:blip r:embed="rId8"/>
                <a:stretch>
                  <a:fillRect r="-1882" b="-10294"/>
                </a:stretch>
              </a:blipFill>
            </p:spPr>
            <p:txBody>
              <a:bodyPr/>
              <a:lstStyle/>
              <a:p>
                <a:r>
                  <a:rPr lang="en-US">
                    <a:noFill/>
                  </a:rPr>
                  <a:t> </a:t>
                </a:r>
              </a:p>
            </p:txBody>
          </p:sp>
        </mc:Fallback>
      </mc:AlternateContent>
      <p:pic>
        <p:nvPicPr>
          <p:cNvPr id="19" name="Picture 3">
            <a:extLst>
              <a:ext uri="{FF2B5EF4-FFF2-40B4-BE49-F238E27FC236}">
                <a16:creationId xmlns:a16="http://schemas.microsoft.com/office/drawing/2014/main" id="{C3D4DF77-66D2-4771-AA16-C8C04C3CEC1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000" y="3564542"/>
            <a:ext cx="3048000" cy="2996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a:extLst>
              <a:ext uri="{FF2B5EF4-FFF2-40B4-BE49-F238E27FC236}">
                <a16:creationId xmlns:a16="http://schemas.microsoft.com/office/drawing/2014/main" id="{343E294E-3523-4409-8C81-0CF32C44AA0E}"/>
              </a:ext>
            </a:extLst>
          </p:cNvPr>
          <p:cNvSpPr txBox="1"/>
          <p:nvPr/>
        </p:nvSpPr>
        <p:spPr>
          <a:xfrm>
            <a:off x="3237434" y="3718699"/>
            <a:ext cx="5779566" cy="2893100"/>
          </a:xfrm>
          <a:prstGeom prst="rect">
            <a:avLst/>
          </a:prstGeom>
          <a:solidFill>
            <a:schemeClr val="accent3">
              <a:lumMod val="20000"/>
              <a:lumOff val="80000"/>
            </a:schemeClr>
          </a:solidFill>
        </p:spPr>
        <p:txBody>
          <a:bodyPr wrap="square" rtlCol="0">
            <a:spAutoFit/>
          </a:bodyPr>
          <a:lstStyle/>
          <a:p>
            <a:r>
              <a:rPr lang="en-US" sz="2600" b="1" dirty="0">
                <a:solidFill>
                  <a:srgbClr val="0000FF"/>
                </a:solidFill>
              </a:rPr>
              <a:t>Since this is not one of the ratios from our angles on the Unit Circle, you will need to type this directly into the home screen of your scientific or graphing calculator.</a:t>
            </a:r>
          </a:p>
          <a:p>
            <a:r>
              <a:rPr lang="en-US" sz="2600" b="1" dirty="0">
                <a:solidFill>
                  <a:srgbClr val="FF0066"/>
                </a:solidFill>
              </a:rPr>
              <a:t>Radian Mode first, then redo in Degree Mode</a:t>
            </a:r>
          </a:p>
        </p:txBody>
      </p:sp>
    </p:spTree>
    <p:extLst>
      <p:ext uri="{BB962C8B-B14F-4D97-AF65-F5344CB8AC3E}">
        <p14:creationId xmlns:p14="http://schemas.microsoft.com/office/powerpoint/2010/main" val="17068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arn(inVertical)">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ppt_x"/>
                                          </p:val>
                                        </p:tav>
                                        <p:tav tm="100000">
                                          <p:val>
                                            <p:strVal val="#ppt_x"/>
                                          </p:val>
                                        </p:tav>
                                      </p:tavLst>
                                    </p:anim>
                                    <p:anim calcmode="lin" valueType="num">
                                      <p:cBhvr additive="base">
                                        <p:cTn id="3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62" y="116472"/>
            <a:ext cx="9135737" cy="954107"/>
          </a:xfrm>
          <a:prstGeom prst="rect">
            <a:avLst/>
          </a:prstGeom>
        </p:spPr>
        <p:txBody>
          <a:bodyPr wrap="square">
            <a:spAutoFit/>
          </a:bodyPr>
          <a:lstStyle/>
          <a:p>
            <a:r>
              <a:rPr lang="en-US" sz="2800" dirty="0">
                <a:effectLst/>
                <a:latin typeface="Comic Sans MS"/>
                <a:ea typeface="Times New Roman"/>
              </a:rPr>
              <a:t>What about angle values </a:t>
            </a:r>
            <a:r>
              <a:rPr lang="en-US" sz="2800" b="1" dirty="0">
                <a:solidFill>
                  <a:srgbClr val="FF0000"/>
                </a:solidFill>
                <a:effectLst/>
                <a:latin typeface="Comic Sans MS"/>
                <a:ea typeface="Times New Roman"/>
              </a:rPr>
              <a:t>not</a:t>
            </a:r>
            <a:r>
              <a:rPr lang="en-US" sz="2800" dirty="0">
                <a:effectLst/>
                <a:latin typeface="Comic Sans MS"/>
                <a:ea typeface="Times New Roman"/>
              </a:rPr>
              <a:t> found on the </a:t>
            </a:r>
            <a:r>
              <a:rPr lang="en-US" sz="2800" b="1" dirty="0">
                <a:solidFill>
                  <a:srgbClr val="0000FF"/>
                </a:solidFill>
                <a:effectLst/>
                <a:latin typeface="Comic Sans MS"/>
                <a:ea typeface="Times New Roman"/>
              </a:rPr>
              <a:t>unit circle</a:t>
            </a:r>
            <a:r>
              <a:rPr lang="en-US" sz="2800" dirty="0">
                <a:effectLst/>
                <a:latin typeface="Comic Sans MS"/>
                <a:ea typeface="Times New Roman"/>
              </a:rPr>
              <a:t>?</a:t>
            </a:r>
          </a:p>
          <a:p>
            <a:r>
              <a:rPr lang="en-US" sz="2800" b="1" dirty="0">
                <a:solidFill>
                  <a:srgbClr val="006600"/>
                </a:solidFill>
                <a:latin typeface="Comic Sans MS"/>
                <a:ea typeface="Times New Roman"/>
              </a:rPr>
              <a:t>   Respond in decimal radians first, then degrees.</a:t>
            </a:r>
            <a:endParaRPr lang="en-US" sz="2800" b="1" dirty="0">
              <a:solidFill>
                <a:srgbClr val="006600"/>
              </a:solidFill>
              <a:effectLst/>
              <a:latin typeface="Times New Roman"/>
              <a:ea typeface="Times New Roman"/>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54" y="1206524"/>
            <a:ext cx="7324725"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800600" y="1676400"/>
            <a:ext cx="685800" cy="707886"/>
          </a:xfrm>
          <a:prstGeom prst="rect">
            <a:avLst/>
          </a:prstGeom>
          <a:noFill/>
        </p:spPr>
        <p:txBody>
          <a:bodyPr wrap="square" rtlCol="0">
            <a:spAutoFit/>
          </a:bodyPr>
          <a:lstStyle/>
          <a:p>
            <a:r>
              <a:rPr lang="en-US" sz="4000" dirty="0">
                <a:solidFill>
                  <a:srgbClr val="0000FF"/>
                </a:solidFill>
                <a:latin typeface="Baskerville Old Face" panose="02020602080505020303" pitchFamily="18" charset="0"/>
              </a:rPr>
              <a:t>II</a:t>
            </a:r>
          </a:p>
        </p:txBody>
      </p:sp>
      <mc:AlternateContent xmlns:mc="http://schemas.openxmlformats.org/markup-compatibility/2006" xmlns:a14="http://schemas.microsoft.com/office/drawing/2010/main">
        <mc:Choice Requires="a14">
          <p:sp>
            <p:nvSpPr>
              <p:cNvPr id="14" name="Object 13"/>
              <p:cNvSpPr txBox="1"/>
              <p:nvPr/>
            </p:nvSpPr>
            <p:spPr>
              <a:xfrm>
                <a:off x="2989896" y="6183119"/>
                <a:ext cx="2481264" cy="488950"/>
              </a:xfrm>
              <a:prstGeom prst="rect">
                <a:avLst/>
              </a:prstGeom>
              <a:solidFill>
                <a:srgbClr val="FFFF00"/>
              </a:solidFill>
            </p:spPr>
            <p:txBody>
              <a:bodyPr>
                <a:noAutofit/>
              </a:bodyPr>
              <a:lstStyle/>
              <a:p>
                <a:pPr/>
                <a14:m>
                  <m:oMathPara xmlns:m="http://schemas.openxmlformats.org/officeDocument/2006/math">
                    <m:oMathParaPr>
                      <m:jc m:val="centerGroup"/>
                    </m:oMathParaPr>
                    <m:oMath xmlns:m="http://schemas.openxmlformats.org/officeDocument/2006/math">
                      <m:r>
                        <a:rPr lang="en-US" sz="2800" i="1" smtClean="0">
                          <a:solidFill>
                            <a:srgbClr val="000000"/>
                          </a:solidFill>
                          <a:latin typeface="Cambria Math" panose="02040503050406030204" pitchFamily="18" charset="0"/>
                        </a:rPr>
                        <m:t>𝑥</m:t>
                      </m:r>
                      <m:r>
                        <a:rPr lang="en-US" sz="2800" i="1" smtClean="0">
                          <a:solidFill>
                            <a:srgbClr val="000000"/>
                          </a:solidFill>
                          <a:latin typeface="Cambria Math" panose="02040503050406030204" pitchFamily="18" charset="0"/>
                        </a:rPr>
                        <m:t>=−0.92 </m:t>
                      </m:r>
                      <m:r>
                        <a:rPr lang="en-US" sz="2800" i="1">
                          <a:solidFill>
                            <a:srgbClr val="000000"/>
                          </a:solidFill>
                          <a:latin typeface="Cambria Math" panose="02040503050406030204" pitchFamily="18" charset="0"/>
                        </a:rPr>
                        <m:t>𝑟𝑎𝑑</m:t>
                      </m:r>
                    </m:oMath>
                  </m:oMathPara>
                </a14:m>
                <a:endParaRPr lang="en-US" sz="2800" dirty="0"/>
              </a:p>
            </p:txBody>
          </p:sp>
        </mc:Choice>
        <mc:Fallback xmlns="">
          <p:sp>
            <p:nvSpPr>
              <p:cNvPr id="14" name="Object 13"/>
              <p:cNvSpPr txBox="1">
                <a:spLocks noRot="1" noChangeAspect="1" noMove="1" noResize="1" noEditPoints="1" noAdjustHandles="1" noChangeArrowheads="1" noChangeShapeType="1" noTextEdit="1"/>
              </p:cNvSpPr>
              <p:nvPr/>
            </p:nvSpPr>
            <p:spPr>
              <a:xfrm>
                <a:off x="2989896" y="6183119"/>
                <a:ext cx="2481264" cy="48895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Object 14"/>
              <p:cNvSpPr txBox="1"/>
              <p:nvPr/>
            </p:nvSpPr>
            <p:spPr>
              <a:xfrm>
                <a:off x="5317491" y="3967394"/>
                <a:ext cx="2228850" cy="427037"/>
              </a:xfrm>
              <a:prstGeom prst="rect">
                <a:avLst/>
              </a:prstGeom>
              <a:solidFill>
                <a:schemeClr val="accent3">
                  <a:lumMod val="40000"/>
                  <a:lumOff val="60000"/>
                </a:schemeClr>
              </a:solidFill>
            </p:spPr>
            <p:txBody>
              <a:bodyPr>
                <a:noAutofit/>
              </a:bodyPr>
              <a:lstStyle/>
              <a:p>
                <a:pPr/>
                <a14:m>
                  <m:oMathPara xmlns:m="http://schemas.openxmlformats.org/officeDocument/2006/math">
                    <m:oMathParaPr>
                      <m:jc m:val="centerGroup"/>
                    </m:oMathParaPr>
                    <m:oMath xmlns:m="http://schemas.openxmlformats.org/officeDocument/2006/math">
                      <m:r>
                        <a:rPr lang="en-US" sz="2600" i="1">
                          <a:solidFill>
                            <a:srgbClr val="000000"/>
                          </a:solidFill>
                          <a:latin typeface="Cambria Math" panose="02040503050406030204" pitchFamily="18" charset="0"/>
                        </a:rPr>
                        <m:t>𝑥</m:t>
                      </m:r>
                      <m:r>
                        <a:rPr lang="en-US" sz="2600" i="1">
                          <a:solidFill>
                            <a:srgbClr val="000000"/>
                          </a:solidFill>
                          <a:latin typeface="Cambria Math" panose="02040503050406030204" pitchFamily="18" charset="0"/>
                        </a:rPr>
                        <m:t>=126.87°</m:t>
                      </m:r>
                    </m:oMath>
                  </m:oMathPara>
                </a14:m>
                <a:endParaRPr lang="en-US" sz="2600" dirty="0"/>
              </a:p>
            </p:txBody>
          </p:sp>
        </mc:Choice>
        <mc:Fallback xmlns="">
          <p:sp>
            <p:nvSpPr>
              <p:cNvPr id="15" name="Object 14"/>
              <p:cNvSpPr txBox="1">
                <a:spLocks noRot="1" noChangeAspect="1" noMove="1" noResize="1" noEditPoints="1" noAdjustHandles="1" noChangeArrowheads="1" noChangeShapeType="1" noTextEdit="1"/>
              </p:cNvSpPr>
              <p:nvPr/>
            </p:nvSpPr>
            <p:spPr>
              <a:xfrm>
                <a:off x="5317491" y="3967394"/>
                <a:ext cx="2228850" cy="42703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A9452676-56D8-45A3-AA78-7971BED98090}"/>
                  </a:ext>
                </a:extLst>
              </p:cNvPr>
              <p:cNvSpPr txBox="1"/>
              <p:nvPr/>
            </p:nvSpPr>
            <p:spPr>
              <a:xfrm>
                <a:off x="4755516" y="2449246"/>
                <a:ext cx="3352800" cy="829330"/>
              </a:xfrm>
              <a:prstGeom prst="rect">
                <a:avLst/>
              </a:prstGeom>
              <a:noFill/>
            </p:spPr>
            <p:txBody>
              <a:bodyPr wrap="square" rtlCol="0">
                <a:spAutoFit/>
              </a:bodyPr>
              <a:lstStyle/>
              <a:p>
                <a14:m>
                  <m:oMath xmlns:m="http://schemas.openxmlformats.org/officeDocument/2006/math">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𝑡𝑎𝑛</m:t>
                        </m:r>
                      </m:e>
                      <m:sup>
                        <m:r>
                          <a:rPr lang="en-US" sz="3200" b="0" i="1" smtClean="0">
                            <a:latin typeface="Cambria Math" panose="02040503050406030204" pitchFamily="18" charset="0"/>
                          </a:rPr>
                          <m:t>−1</m:t>
                        </m:r>
                      </m:sup>
                    </m:sSup>
                    <m:d>
                      <m:dPr>
                        <m:ctrlPr>
                          <a:rPr lang="en-US" sz="3200" b="0" i="1" smtClean="0">
                            <a:latin typeface="Cambria Math" panose="02040503050406030204" pitchFamily="18" charset="0"/>
                          </a:rPr>
                        </m:ctrlPr>
                      </m:dPr>
                      <m:e>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4</m:t>
                            </m:r>
                          </m:num>
                          <m:den>
                            <m:r>
                              <a:rPr lang="en-US" sz="3200" b="0" i="1" smtClean="0">
                                <a:latin typeface="Cambria Math" panose="02040503050406030204" pitchFamily="18" charset="0"/>
                              </a:rPr>
                              <m:t>3</m:t>
                            </m:r>
                          </m:den>
                        </m:f>
                      </m:e>
                    </m:d>
                    <m:r>
                      <a:rPr lang="en-US" sz="3200" b="0" i="1" smtClean="0">
                        <a:latin typeface="Cambria Math" panose="02040503050406030204" pitchFamily="18" charset="0"/>
                      </a:rPr>
                      <m:t> </m:t>
                    </m:r>
                  </m:oMath>
                </a14:m>
                <a:r>
                  <a:rPr lang="en-US" sz="3200" dirty="0"/>
                  <a:t>= x </a:t>
                </a:r>
              </a:p>
            </p:txBody>
          </p:sp>
        </mc:Choice>
        <mc:Fallback xmlns="">
          <p:sp>
            <p:nvSpPr>
              <p:cNvPr id="10" name="TextBox 9">
                <a:extLst>
                  <a:ext uri="{FF2B5EF4-FFF2-40B4-BE49-F238E27FC236}">
                    <a16:creationId xmlns:a16="http://schemas.microsoft.com/office/drawing/2014/main" id="{A9452676-56D8-45A3-AA78-7971BED98090}"/>
                  </a:ext>
                </a:extLst>
              </p:cNvPr>
              <p:cNvSpPr txBox="1">
                <a:spLocks noRot="1" noChangeAspect="1" noMove="1" noResize="1" noEditPoints="1" noAdjustHandles="1" noChangeArrowheads="1" noChangeShapeType="1" noTextEdit="1"/>
              </p:cNvSpPr>
              <p:nvPr/>
            </p:nvSpPr>
            <p:spPr>
              <a:xfrm>
                <a:off x="4755516" y="2449246"/>
                <a:ext cx="3352800" cy="829330"/>
              </a:xfrm>
              <a:prstGeom prst="rect">
                <a:avLst/>
              </a:prstGeom>
              <a:blipFill>
                <a:blip r:embed="rId5"/>
                <a:stretch>
                  <a:fillRect b="-10294"/>
                </a:stretch>
              </a:blipFill>
            </p:spPr>
            <p:txBody>
              <a:bodyPr/>
              <a:lstStyle/>
              <a:p>
                <a:r>
                  <a:rPr lang="en-US">
                    <a:noFill/>
                  </a:rPr>
                  <a:t> </a:t>
                </a:r>
              </a:p>
            </p:txBody>
          </p:sp>
        </mc:Fallback>
      </mc:AlternateContent>
      <p:pic>
        <p:nvPicPr>
          <p:cNvPr id="11" name="Picture 3">
            <a:extLst>
              <a:ext uri="{FF2B5EF4-FFF2-40B4-BE49-F238E27FC236}">
                <a16:creationId xmlns:a16="http://schemas.microsoft.com/office/drawing/2014/main" id="{47EC5504-6C70-4F90-96F7-3C7AEE16EA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26" y="3203551"/>
            <a:ext cx="3171825" cy="2742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13" name="Object 12">
                <a:extLst>
                  <a:ext uri="{FF2B5EF4-FFF2-40B4-BE49-F238E27FC236}">
                    <a16:creationId xmlns:a16="http://schemas.microsoft.com/office/drawing/2014/main" id="{2C0ACA5A-7BBF-4E46-8E28-2F982C11BD4D}"/>
                  </a:ext>
                </a:extLst>
              </p:cNvPr>
              <p:cNvSpPr txBox="1"/>
              <p:nvPr/>
            </p:nvSpPr>
            <p:spPr>
              <a:xfrm>
                <a:off x="87312" y="2789626"/>
                <a:ext cx="3906838" cy="488950"/>
              </a:xfrm>
              <a:prstGeom prst="rect">
                <a:avLst/>
              </a:prstGeom>
              <a:solidFill>
                <a:srgbClr val="FFFF00"/>
              </a:solidFill>
            </p:spPr>
            <p:txBody>
              <a:bodyPr>
                <a:noAutofit/>
              </a:bodyPr>
              <a:lstStyle/>
              <a:p>
                <a:pPr/>
                <a14:m>
                  <m:oMathPara xmlns:m="http://schemas.openxmlformats.org/officeDocument/2006/math">
                    <m:oMathParaPr>
                      <m:jc m:val="centerGroup"/>
                    </m:oMathParaPr>
                    <m:oMath xmlns:m="http://schemas.openxmlformats.org/officeDocument/2006/math">
                      <m:r>
                        <a:rPr lang="en-US" sz="2200" i="1" smtClean="0">
                          <a:solidFill>
                            <a:srgbClr val="000000"/>
                          </a:solidFill>
                          <a:latin typeface="Cambria Math" panose="02040503050406030204" pitchFamily="18" charset="0"/>
                        </a:rPr>
                        <m:t>𝑥</m:t>
                      </m:r>
                      <m:r>
                        <a:rPr lang="en-US" sz="2200" i="1" smtClean="0">
                          <a:solidFill>
                            <a:srgbClr val="000000"/>
                          </a:solidFill>
                          <a:latin typeface="Cambria Math" panose="02040503050406030204" pitchFamily="18" charset="0"/>
                        </a:rPr>
                        <m:t>=3.14 −0.92</m:t>
                      </m:r>
                      <m:r>
                        <a:rPr lang="en-US" sz="2200" b="0" i="1" smtClean="0">
                          <a:solidFill>
                            <a:srgbClr val="000000"/>
                          </a:solidFill>
                          <a:latin typeface="Cambria Math" panose="02040503050406030204" pitchFamily="18" charset="0"/>
                        </a:rPr>
                        <m:t>=2.22 </m:t>
                      </m:r>
                      <m:r>
                        <a:rPr lang="en-US" sz="2200" i="1">
                          <a:solidFill>
                            <a:srgbClr val="000000"/>
                          </a:solidFill>
                          <a:latin typeface="Cambria Math" panose="02040503050406030204" pitchFamily="18" charset="0"/>
                        </a:rPr>
                        <m:t>𝑟𝑎𝑑</m:t>
                      </m:r>
                    </m:oMath>
                  </m:oMathPara>
                </a14:m>
                <a:endParaRPr lang="en-US" sz="2200" dirty="0"/>
              </a:p>
            </p:txBody>
          </p:sp>
        </mc:Choice>
        <mc:Fallback xmlns="">
          <p:sp>
            <p:nvSpPr>
              <p:cNvPr id="13" name="Object 12">
                <a:extLst>
                  <a:ext uri="{FF2B5EF4-FFF2-40B4-BE49-F238E27FC236}">
                    <a16:creationId xmlns:a16="http://schemas.microsoft.com/office/drawing/2014/main" id="{2C0ACA5A-7BBF-4E46-8E28-2F982C11BD4D}"/>
                  </a:ext>
                </a:extLst>
              </p:cNvPr>
              <p:cNvSpPr txBox="1">
                <a:spLocks noRot="1" noChangeAspect="1" noMove="1" noResize="1" noEditPoints="1" noAdjustHandles="1" noChangeArrowheads="1" noChangeShapeType="1" noTextEdit="1"/>
              </p:cNvSpPr>
              <p:nvPr/>
            </p:nvSpPr>
            <p:spPr>
              <a:xfrm>
                <a:off x="87312" y="2789626"/>
                <a:ext cx="3906838" cy="488950"/>
              </a:xfrm>
              <a:prstGeom prst="rect">
                <a:avLst/>
              </a:prstGeom>
              <a:blipFill>
                <a:blip r:embed="rId7"/>
                <a:stretch>
                  <a:fillRect/>
                </a:stretch>
              </a:blipFill>
            </p:spPr>
            <p:txBody>
              <a:bodyPr/>
              <a:lstStyle/>
              <a:p>
                <a:r>
                  <a:rPr lang="en-US">
                    <a:noFill/>
                  </a:rPr>
                  <a:t> </a:t>
                </a:r>
              </a:p>
            </p:txBody>
          </p:sp>
        </mc:Fallback>
      </mc:AlternateContent>
      <p:pic>
        <p:nvPicPr>
          <p:cNvPr id="16" name="Picture 3">
            <a:extLst>
              <a:ext uri="{FF2B5EF4-FFF2-40B4-BE49-F238E27FC236}">
                <a16:creationId xmlns:a16="http://schemas.microsoft.com/office/drawing/2014/main" id="{F951CF50-BE5C-4D69-9FD3-A2AA1687FC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3203551"/>
            <a:ext cx="2862262" cy="281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18" name="Object 17">
                <a:extLst>
                  <a:ext uri="{FF2B5EF4-FFF2-40B4-BE49-F238E27FC236}">
                    <a16:creationId xmlns:a16="http://schemas.microsoft.com/office/drawing/2014/main" id="{1DBBB012-8864-402D-923B-7E422A0B240F}"/>
                  </a:ext>
                </a:extLst>
              </p:cNvPr>
              <p:cNvSpPr txBox="1"/>
              <p:nvPr/>
            </p:nvSpPr>
            <p:spPr>
              <a:xfrm>
                <a:off x="74772" y="2804033"/>
                <a:ext cx="4680744" cy="427037"/>
              </a:xfrm>
              <a:prstGeom prst="rect">
                <a:avLst/>
              </a:prstGeom>
              <a:solidFill>
                <a:schemeClr val="accent3">
                  <a:lumMod val="40000"/>
                  <a:lumOff val="60000"/>
                </a:schemeClr>
              </a:solidFill>
            </p:spPr>
            <p:txBody>
              <a:bodyPr>
                <a:noAutofit/>
              </a:bodyPr>
              <a:lstStyle/>
              <a:p>
                <a14:m>
                  <m:oMath xmlns:m="http://schemas.openxmlformats.org/officeDocument/2006/math">
                    <m:r>
                      <a:rPr lang="en-US" sz="2600" i="1" smtClean="0">
                        <a:solidFill>
                          <a:srgbClr val="000000"/>
                        </a:solidFill>
                        <a:latin typeface="Cambria Math" panose="02040503050406030204" pitchFamily="18" charset="0"/>
                      </a:rPr>
                      <m:t>𝑥</m:t>
                    </m:r>
                    <m:r>
                      <a:rPr lang="en-US" sz="2600" i="1" smtClean="0">
                        <a:solidFill>
                          <a:srgbClr val="000000"/>
                        </a:solidFill>
                        <a:latin typeface="Cambria Math" panose="02040503050406030204" pitchFamily="18" charset="0"/>
                      </a:rPr>
                      <m:t>=180°−53.</m:t>
                    </m:r>
                    <m:r>
                      <a:rPr lang="en-US" sz="2600" b="0" i="1" smtClean="0">
                        <a:solidFill>
                          <a:srgbClr val="000000"/>
                        </a:solidFill>
                        <a:latin typeface="Cambria Math" panose="02040503050406030204" pitchFamily="18" charset="0"/>
                      </a:rPr>
                      <m:t>13°</m:t>
                    </m:r>
                  </m:oMath>
                </a14:m>
                <a:r>
                  <a:rPr lang="en-US" sz="2600" dirty="0"/>
                  <a:t> = </a:t>
                </a:r>
                <a14:m>
                  <m:oMath xmlns:m="http://schemas.openxmlformats.org/officeDocument/2006/math">
                    <m:r>
                      <a:rPr lang="en-US" sz="2800" i="1">
                        <a:solidFill>
                          <a:srgbClr val="000000"/>
                        </a:solidFill>
                        <a:latin typeface="Cambria Math" panose="02040503050406030204" pitchFamily="18" charset="0"/>
                      </a:rPr>
                      <m:t>126.87°</m:t>
                    </m:r>
                  </m:oMath>
                </a14:m>
                <a:endParaRPr lang="en-US" sz="2600" dirty="0"/>
              </a:p>
            </p:txBody>
          </p:sp>
        </mc:Choice>
        <mc:Fallback xmlns="">
          <p:sp>
            <p:nvSpPr>
              <p:cNvPr id="18" name="Object 17">
                <a:extLst>
                  <a:ext uri="{FF2B5EF4-FFF2-40B4-BE49-F238E27FC236}">
                    <a16:creationId xmlns:a16="http://schemas.microsoft.com/office/drawing/2014/main" id="{1DBBB012-8864-402D-923B-7E422A0B240F}"/>
                  </a:ext>
                </a:extLst>
              </p:cNvPr>
              <p:cNvSpPr txBox="1">
                <a:spLocks noRot="1" noChangeAspect="1" noMove="1" noResize="1" noEditPoints="1" noAdjustHandles="1" noChangeArrowheads="1" noChangeShapeType="1" noTextEdit="1"/>
              </p:cNvSpPr>
              <p:nvPr/>
            </p:nvSpPr>
            <p:spPr>
              <a:xfrm>
                <a:off x="74772" y="2804033"/>
                <a:ext cx="4680744" cy="427037"/>
              </a:xfrm>
              <a:prstGeom prst="rect">
                <a:avLst/>
              </a:prstGeom>
              <a:blipFill>
                <a:blip r:embed="rId9"/>
                <a:stretch>
                  <a:fillRect t="-5714" b="-571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Object 13">
                <a:extLst>
                  <a:ext uri="{FF2B5EF4-FFF2-40B4-BE49-F238E27FC236}">
                    <a16:creationId xmlns:a16="http://schemas.microsoft.com/office/drawing/2014/main" id="{DBD33CFD-1A00-4595-A314-DAAB5218B295}"/>
                  </a:ext>
                </a:extLst>
              </p:cNvPr>
              <p:cNvSpPr txBox="1"/>
              <p:nvPr/>
            </p:nvSpPr>
            <p:spPr>
              <a:xfrm>
                <a:off x="5381625" y="3347159"/>
                <a:ext cx="2481264" cy="488950"/>
              </a:xfrm>
              <a:prstGeom prst="rect">
                <a:avLst/>
              </a:prstGeom>
              <a:solidFill>
                <a:srgbClr val="FFFF00"/>
              </a:solidFill>
            </p:spPr>
            <p:txBody>
              <a:bodyPr>
                <a:noAutofit/>
              </a:bodyPr>
              <a:lstStyle/>
              <a:p>
                <a:pPr/>
                <a14:m>
                  <m:oMathPara xmlns:m="http://schemas.openxmlformats.org/officeDocument/2006/math">
                    <m:oMathParaPr>
                      <m:jc m:val="centerGroup"/>
                    </m:oMathParaPr>
                    <m:oMath xmlns:m="http://schemas.openxmlformats.org/officeDocument/2006/math">
                      <m:r>
                        <a:rPr lang="en-US" sz="2800" i="1" smtClean="0">
                          <a:solidFill>
                            <a:srgbClr val="000000"/>
                          </a:solidFill>
                          <a:latin typeface="Cambria Math" panose="02040503050406030204" pitchFamily="18" charset="0"/>
                        </a:rPr>
                        <m:t>𝑥</m:t>
                      </m:r>
                      <m:r>
                        <a:rPr lang="en-US" sz="2800" i="1" smtClean="0">
                          <a:solidFill>
                            <a:srgbClr val="000000"/>
                          </a:solidFill>
                          <a:latin typeface="Cambria Math" panose="02040503050406030204" pitchFamily="18" charset="0"/>
                        </a:rPr>
                        <m:t>=2.22</m:t>
                      </m:r>
                      <m:r>
                        <a:rPr lang="en-US" sz="2800" i="1">
                          <a:solidFill>
                            <a:srgbClr val="000000"/>
                          </a:solidFill>
                          <a:latin typeface="Cambria Math" panose="02040503050406030204" pitchFamily="18" charset="0"/>
                        </a:rPr>
                        <m:t>𝑟𝑎𝑑</m:t>
                      </m:r>
                    </m:oMath>
                  </m:oMathPara>
                </a14:m>
                <a:endParaRPr lang="en-US" sz="2800" dirty="0"/>
              </a:p>
            </p:txBody>
          </p:sp>
        </mc:Choice>
        <mc:Fallback xmlns="">
          <p:sp>
            <p:nvSpPr>
              <p:cNvPr id="21" name="Object 13">
                <a:extLst>
                  <a:ext uri="{FF2B5EF4-FFF2-40B4-BE49-F238E27FC236}">
                    <a16:creationId xmlns:a16="http://schemas.microsoft.com/office/drawing/2014/main" id="{DBD33CFD-1A00-4595-A314-DAAB5218B295}"/>
                  </a:ext>
                </a:extLst>
              </p:cNvPr>
              <p:cNvSpPr txBox="1">
                <a:spLocks noRot="1" noChangeAspect="1" noMove="1" noResize="1" noEditPoints="1" noAdjustHandles="1" noChangeArrowheads="1" noChangeShapeType="1" noTextEdit="1"/>
              </p:cNvSpPr>
              <p:nvPr/>
            </p:nvSpPr>
            <p:spPr>
              <a:xfrm>
                <a:off x="5381625" y="3347159"/>
                <a:ext cx="2481264" cy="488950"/>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Object 14">
                <a:extLst>
                  <a:ext uri="{FF2B5EF4-FFF2-40B4-BE49-F238E27FC236}">
                    <a16:creationId xmlns:a16="http://schemas.microsoft.com/office/drawing/2014/main" id="{4DAE717D-A60A-424D-9FD2-A2A414A41E95}"/>
                  </a:ext>
                </a:extLst>
              </p:cNvPr>
              <p:cNvSpPr txBox="1"/>
              <p:nvPr/>
            </p:nvSpPr>
            <p:spPr>
              <a:xfrm>
                <a:off x="2698116" y="5424057"/>
                <a:ext cx="2228850" cy="427037"/>
              </a:xfrm>
              <a:prstGeom prst="rect">
                <a:avLst/>
              </a:prstGeom>
              <a:solidFill>
                <a:schemeClr val="accent3">
                  <a:lumMod val="40000"/>
                  <a:lumOff val="60000"/>
                </a:schemeClr>
              </a:solidFill>
            </p:spPr>
            <p:txBody>
              <a:bodyPr>
                <a:noAutofit/>
              </a:bodyPr>
              <a:lstStyle/>
              <a:p>
                <a:pPr/>
                <a14:m>
                  <m:oMathPara xmlns:m="http://schemas.openxmlformats.org/officeDocument/2006/math">
                    <m:oMathParaPr>
                      <m:jc m:val="centerGroup"/>
                    </m:oMathParaPr>
                    <m:oMath xmlns:m="http://schemas.openxmlformats.org/officeDocument/2006/math">
                      <m:r>
                        <a:rPr lang="en-US" sz="2600" i="1" smtClean="0">
                          <a:solidFill>
                            <a:srgbClr val="000000"/>
                          </a:solidFill>
                          <a:latin typeface="Cambria Math" panose="02040503050406030204" pitchFamily="18" charset="0"/>
                        </a:rPr>
                        <m:t>𝑥</m:t>
                      </m:r>
                      <m:r>
                        <a:rPr lang="en-US" sz="2600" i="1" smtClean="0">
                          <a:solidFill>
                            <a:srgbClr val="000000"/>
                          </a:solidFill>
                          <a:latin typeface="Cambria Math" panose="02040503050406030204" pitchFamily="18" charset="0"/>
                        </a:rPr>
                        <m:t>=−53.13°</m:t>
                      </m:r>
                    </m:oMath>
                  </m:oMathPara>
                </a14:m>
                <a:endParaRPr lang="en-US" sz="2600" dirty="0"/>
              </a:p>
            </p:txBody>
          </p:sp>
        </mc:Choice>
        <mc:Fallback xmlns="">
          <p:sp>
            <p:nvSpPr>
              <p:cNvPr id="24" name="Object 14">
                <a:extLst>
                  <a:ext uri="{FF2B5EF4-FFF2-40B4-BE49-F238E27FC236}">
                    <a16:creationId xmlns:a16="http://schemas.microsoft.com/office/drawing/2014/main" id="{4DAE717D-A60A-424D-9FD2-A2A414A41E95}"/>
                  </a:ext>
                </a:extLst>
              </p:cNvPr>
              <p:cNvSpPr txBox="1">
                <a:spLocks noRot="1" noChangeAspect="1" noMove="1" noResize="1" noEditPoints="1" noAdjustHandles="1" noChangeArrowheads="1" noChangeShapeType="1" noTextEdit="1"/>
              </p:cNvSpPr>
              <p:nvPr/>
            </p:nvSpPr>
            <p:spPr>
              <a:xfrm>
                <a:off x="2698116" y="5424057"/>
                <a:ext cx="2228850" cy="427037"/>
              </a:xfrm>
              <a:prstGeom prst="rect">
                <a:avLst/>
              </a:prstGeom>
              <a:blipFill>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8447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1"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0" nodeType="clickEffect">
                                  <p:stCondLst>
                                    <p:cond delay="0"/>
                                  </p:stCondLst>
                                  <p:childTnLst>
                                    <p:animEffect transition="out" filter="fade">
                                      <p:cBhvr>
                                        <p:cTn id="47" dur="500"/>
                                        <p:tgtEl>
                                          <p:spTgt spid="14"/>
                                        </p:tgtEl>
                                      </p:cBhvr>
                                    </p:animEffect>
                                    <p:set>
                                      <p:cBhvr>
                                        <p:cTn id="48" dur="1" fill="hold">
                                          <p:stCondLst>
                                            <p:cond delay="499"/>
                                          </p:stCondLst>
                                        </p:cTn>
                                        <p:tgtEl>
                                          <p:spTgt spid="14"/>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1"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barn(inVertical)">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xit" presetSubtype="4" fill="hold" grpId="1" nodeType="clickEffect">
                                  <p:stCondLst>
                                    <p:cond delay="0"/>
                                  </p:stCondLst>
                                  <p:childTnLst>
                                    <p:anim calcmode="lin" valueType="num">
                                      <p:cBhvr additive="base">
                                        <p:cTn id="57" dur="500"/>
                                        <p:tgtEl>
                                          <p:spTgt spid="13"/>
                                        </p:tgtEl>
                                        <p:attrNameLst>
                                          <p:attrName>ppt_x</p:attrName>
                                        </p:attrNameLst>
                                      </p:cBhvr>
                                      <p:tavLst>
                                        <p:tav tm="0">
                                          <p:val>
                                            <p:strVal val="ppt_x"/>
                                          </p:val>
                                        </p:tav>
                                        <p:tav tm="100000">
                                          <p:val>
                                            <p:strVal val="ppt_x"/>
                                          </p:val>
                                        </p:tav>
                                      </p:tavLst>
                                    </p:anim>
                                    <p:anim calcmode="lin" valueType="num">
                                      <p:cBhvr additive="base">
                                        <p:cTn id="58" dur="500"/>
                                        <p:tgtEl>
                                          <p:spTgt spid="13"/>
                                        </p:tgtEl>
                                        <p:attrNameLst>
                                          <p:attrName>ppt_y</p:attrName>
                                        </p:attrNameLst>
                                      </p:cBhvr>
                                      <p:tavLst>
                                        <p:tav tm="0">
                                          <p:val>
                                            <p:strVal val="ppt_y"/>
                                          </p:val>
                                        </p:tav>
                                        <p:tav tm="100000">
                                          <p:val>
                                            <p:strVal val="1+ppt_h/2"/>
                                          </p:val>
                                        </p:tav>
                                      </p:tavLst>
                                    </p:anim>
                                    <p:set>
                                      <p:cBhvr>
                                        <p:cTn id="59" dur="1" fill="hold">
                                          <p:stCondLst>
                                            <p:cond delay="499"/>
                                          </p:stCondLst>
                                        </p:cTn>
                                        <p:tgtEl>
                                          <p:spTgt spid="13"/>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 presetClass="exit" presetSubtype="4" fill="hold" nodeType="clickEffect">
                                  <p:stCondLst>
                                    <p:cond delay="0"/>
                                  </p:stCondLst>
                                  <p:childTnLst>
                                    <p:anim calcmode="lin" valueType="num">
                                      <p:cBhvr additive="base">
                                        <p:cTn id="63" dur="500"/>
                                        <p:tgtEl>
                                          <p:spTgt spid="16"/>
                                        </p:tgtEl>
                                        <p:attrNameLst>
                                          <p:attrName>ppt_x</p:attrName>
                                        </p:attrNameLst>
                                      </p:cBhvr>
                                      <p:tavLst>
                                        <p:tav tm="0">
                                          <p:val>
                                            <p:strVal val="ppt_x"/>
                                          </p:val>
                                        </p:tav>
                                        <p:tav tm="100000">
                                          <p:val>
                                            <p:strVal val="ppt_x"/>
                                          </p:val>
                                        </p:tav>
                                      </p:tavLst>
                                    </p:anim>
                                    <p:anim calcmode="lin" valueType="num">
                                      <p:cBhvr additive="base">
                                        <p:cTn id="64" dur="500"/>
                                        <p:tgtEl>
                                          <p:spTgt spid="16"/>
                                        </p:tgtEl>
                                        <p:attrNameLst>
                                          <p:attrName>ppt_y</p:attrName>
                                        </p:attrNameLst>
                                      </p:cBhvr>
                                      <p:tavLst>
                                        <p:tav tm="0">
                                          <p:val>
                                            <p:strVal val="ppt_y"/>
                                          </p:val>
                                        </p:tav>
                                        <p:tav tm="100000">
                                          <p:val>
                                            <p:strVal val="1+ppt_h/2"/>
                                          </p:val>
                                        </p:tav>
                                      </p:tavLst>
                                    </p:anim>
                                    <p:set>
                                      <p:cBhvr>
                                        <p:cTn id="65" dur="1" fill="hold">
                                          <p:stCondLst>
                                            <p:cond delay="499"/>
                                          </p:stCondLst>
                                        </p:cTn>
                                        <p:tgtEl>
                                          <p:spTgt spid="16"/>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fill="hold"/>
                                        <p:tgtEl>
                                          <p:spTgt spid="24"/>
                                        </p:tgtEl>
                                        <p:attrNameLst>
                                          <p:attrName>ppt_x</p:attrName>
                                        </p:attrNameLst>
                                      </p:cBhvr>
                                      <p:tavLst>
                                        <p:tav tm="0">
                                          <p:val>
                                            <p:strVal val="#ppt_x"/>
                                          </p:val>
                                        </p:tav>
                                        <p:tav tm="100000">
                                          <p:val>
                                            <p:strVal val="#ppt_x"/>
                                          </p:val>
                                        </p:tav>
                                      </p:tavLst>
                                    </p:anim>
                                    <p:anim calcmode="lin" valueType="num">
                                      <p:cBhvr additive="base">
                                        <p:cTn id="7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additive="base">
                                        <p:cTn id="76" dur="500" fill="hold"/>
                                        <p:tgtEl>
                                          <p:spTgt spid="16"/>
                                        </p:tgtEl>
                                        <p:attrNameLst>
                                          <p:attrName>ppt_x</p:attrName>
                                        </p:attrNameLst>
                                      </p:cBhvr>
                                      <p:tavLst>
                                        <p:tav tm="0">
                                          <p:val>
                                            <p:strVal val="#ppt_x"/>
                                          </p:val>
                                        </p:tav>
                                        <p:tav tm="100000">
                                          <p:val>
                                            <p:strVal val="#ppt_x"/>
                                          </p:val>
                                        </p:tav>
                                      </p:tavLst>
                                    </p:anim>
                                    <p:anim calcmode="lin" valueType="num">
                                      <p:cBhvr additive="base">
                                        <p:cTn id="7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ppt_x"/>
                                          </p:val>
                                        </p:tav>
                                        <p:tav tm="100000">
                                          <p:val>
                                            <p:strVal val="#ppt_x"/>
                                          </p:val>
                                        </p:tav>
                                      </p:tavLst>
                                    </p:anim>
                                    <p:anim calcmode="lin" valueType="num">
                                      <p:cBhvr additive="base">
                                        <p:cTn id="8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xit" presetSubtype="4" fill="hold" grpId="1" nodeType="clickEffect">
                                  <p:stCondLst>
                                    <p:cond delay="0"/>
                                  </p:stCondLst>
                                  <p:childTnLst>
                                    <p:anim calcmode="lin" valueType="num">
                                      <p:cBhvr additive="base">
                                        <p:cTn id="87" dur="500"/>
                                        <p:tgtEl>
                                          <p:spTgt spid="24"/>
                                        </p:tgtEl>
                                        <p:attrNameLst>
                                          <p:attrName>ppt_x</p:attrName>
                                        </p:attrNameLst>
                                      </p:cBhvr>
                                      <p:tavLst>
                                        <p:tav tm="0">
                                          <p:val>
                                            <p:strVal val="ppt_x"/>
                                          </p:val>
                                        </p:tav>
                                        <p:tav tm="100000">
                                          <p:val>
                                            <p:strVal val="ppt_x"/>
                                          </p:val>
                                        </p:tav>
                                      </p:tavLst>
                                    </p:anim>
                                    <p:anim calcmode="lin" valueType="num">
                                      <p:cBhvr additive="base">
                                        <p:cTn id="88" dur="500"/>
                                        <p:tgtEl>
                                          <p:spTgt spid="24"/>
                                        </p:tgtEl>
                                        <p:attrNameLst>
                                          <p:attrName>ppt_y</p:attrName>
                                        </p:attrNameLst>
                                      </p:cBhvr>
                                      <p:tavLst>
                                        <p:tav tm="0">
                                          <p:val>
                                            <p:strVal val="ppt_y"/>
                                          </p:val>
                                        </p:tav>
                                        <p:tav tm="100000">
                                          <p:val>
                                            <p:strVal val="1+ppt_h/2"/>
                                          </p:val>
                                        </p:tav>
                                      </p:tavLst>
                                    </p:anim>
                                    <p:set>
                                      <p:cBhvr>
                                        <p:cTn id="89" dur="1" fill="hold">
                                          <p:stCondLst>
                                            <p:cond delay="499"/>
                                          </p:stCondLst>
                                        </p:cTn>
                                        <p:tgtEl>
                                          <p:spTgt spid="24"/>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animBg="1"/>
      <p:bldP spid="14" grpId="1" animBg="1"/>
      <p:bldP spid="15" grpId="0" animBg="1"/>
      <p:bldP spid="10" grpId="0"/>
      <p:bldP spid="13" grpId="0" animBg="1"/>
      <p:bldP spid="13" grpId="1" animBg="1"/>
      <p:bldP spid="18" grpId="0" animBg="1"/>
      <p:bldP spid="21" grpId="1" animBg="1"/>
      <p:bldP spid="24" grpId="0" animBg="1"/>
      <p:bldP spid="2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14" y="609600"/>
            <a:ext cx="9101486" cy="2369880"/>
          </a:xfrm>
          <a:prstGeom prst="rect">
            <a:avLst/>
          </a:prstGeom>
          <a:noFill/>
        </p:spPr>
        <p:txBody>
          <a:bodyPr wrap="square" rtlCol="0">
            <a:spAutoFit/>
          </a:bodyPr>
          <a:lstStyle/>
          <a:p>
            <a:pPr algn="ctr"/>
            <a:r>
              <a:rPr lang="en-US" sz="3400" u="sng" dirty="0">
                <a:solidFill>
                  <a:srgbClr val="0000FF"/>
                </a:solidFill>
                <a:latin typeface="Franklin Gothic Demi Cond" panose="020B0706030402020204" pitchFamily="34" charset="0"/>
              </a:rPr>
              <a:t>ASSIGNMENT:</a:t>
            </a:r>
          </a:p>
          <a:p>
            <a:pPr algn="ctr"/>
            <a:endParaRPr lang="en-US" sz="3400" u="sng" dirty="0">
              <a:solidFill>
                <a:srgbClr val="0000FF"/>
              </a:solidFill>
              <a:latin typeface="Franklin Gothic Demi Cond" panose="020B0706030402020204" pitchFamily="34" charset="0"/>
            </a:endParaRPr>
          </a:p>
          <a:p>
            <a:pPr marL="457200" indent="-457200">
              <a:buFont typeface="Arial" panose="020B0604020202020204" pitchFamily="34" charset="0"/>
              <a:buChar char="•"/>
            </a:pPr>
            <a:r>
              <a:rPr lang="en-US" sz="3400" dirty="0">
                <a:solidFill>
                  <a:srgbClr val="FF0000"/>
                </a:solidFill>
                <a:latin typeface="Franklin Gothic Demi Cond" panose="020B0706030402020204" pitchFamily="34" charset="0"/>
              </a:rPr>
              <a:t>PW #1  Inverse Trig Functions</a:t>
            </a:r>
          </a:p>
          <a:p>
            <a:endParaRPr lang="en-US" sz="1200" dirty="0">
              <a:latin typeface="Franklin Gothic Demi Cond" panose="020B0706030402020204" pitchFamily="34" charset="0"/>
            </a:endParaRPr>
          </a:p>
          <a:p>
            <a:r>
              <a:rPr lang="en-US" sz="3400" dirty="0">
                <a:solidFill>
                  <a:srgbClr val="0000FF"/>
                </a:solidFill>
                <a:latin typeface="Franklin Gothic Demi Cond" panose="020B0706030402020204" pitchFamily="34" charset="0"/>
              </a:rPr>
              <a:t>		</a:t>
            </a:r>
            <a:endParaRPr lang="en-US" sz="3400" dirty="0">
              <a:solidFill>
                <a:srgbClr val="006600"/>
              </a:solidFill>
              <a:latin typeface="Franklin Gothic Demi Cond" panose="020B0706030402020204" pitchFamily="34" charset="0"/>
            </a:endParaRPr>
          </a:p>
        </p:txBody>
      </p:sp>
    </p:spTree>
    <p:extLst>
      <p:ext uri="{BB962C8B-B14F-4D97-AF65-F5344CB8AC3E}">
        <p14:creationId xmlns:p14="http://schemas.microsoft.com/office/powerpoint/2010/main" val="3262123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657" y="457200"/>
            <a:ext cx="8312686" cy="2677656"/>
          </a:xfrm>
          <a:prstGeom prst="rect">
            <a:avLst/>
          </a:prstGeom>
        </p:spPr>
        <p:txBody>
          <a:bodyPr wrap="square">
            <a:spAutoFit/>
          </a:bodyPr>
          <a:lstStyle/>
          <a:p>
            <a:pPr algn="ctr"/>
            <a:r>
              <a:rPr lang="en-US" sz="2800" dirty="0">
                <a:solidFill>
                  <a:srgbClr val="0000FF"/>
                </a:solidFill>
                <a:effectLst/>
                <a:latin typeface="Comic Sans MS"/>
                <a:ea typeface="Times New Roman"/>
              </a:rPr>
              <a:t>Accel Precalc</a:t>
            </a:r>
            <a:endParaRPr lang="en-US" sz="2800" dirty="0">
              <a:solidFill>
                <a:srgbClr val="0000FF"/>
              </a:solidFill>
              <a:effectLst/>
              <a:latin typeface="Times New Roman"/>
              <a:ea typeface="Times New Roman"/>
            </a:endParaRPr>
          </a:p>
          <a:p>
            <a:pPr algn="ctr"/>
            <a:r>
              <a:rPr lang="en-US" sz="2800" dirty="0">
                <a:solidFill>
                  <a:srgbClr val="006600"/>
                </a:solidFill>
                <a:effectLst/>
                <a:latin typeface="Comic Sans MS"/>
                <a:ea typeface="Times New Roman"/>
              </a:rPr>
              <a:t>Unit #6: Graphs and Inverses of Trig Functions</a:t>
            </a:r>
            <a:endParaRPr lang="en-US" sz="2800" dirty="0">
              <a:solidFill>
                <a:srgbClr val="006600"/>
              </a:solidFill>
              <a:effectLst/>
              <a:latin typeface="Times New Roman"/>
              <a:ea typeface="Times New Roman"/>
            </a:endParaRPr>
          </a:p>
          <a:p>
            <a:pPr marL="457200" marR="0" indent="457200">
              <a:spcBef>
                <a:spcPts val="0"/>
              </a:spcBef>
              <a:spcAft>
                <a:spcPts val="0"/>
              </a:spcAft>
            </a:pPr>
            <a:r>
              <a:rPr lang="en-US" sz="2800" dirty="0">
                <a:solidFill>
                  <a:srgbClr val="C00000"/>
                </a:solidFill>
                <a:effectLst/>
                <a:latin typeface="Comic Sans MS"/>
                <a:ea typeface="Times New Roman"/>
              </a:rPr>
              <a:t>Lesson 8: Inverse Trig Functions</a:t>
            </a:r>
          </a:p>
          <a:p>
            <a:pPr marL="457200" marR="0" indent="457200">
              <a:spcBef>
                <a:spcPts val="0"/>
              </a:spcBef>
              <a:spcAft>
                <a:spcPts val="0"/>
              </a:spcAft>
            </a:pPr>
            <a:endParaRPr lang="en-US" sz="2800" dirty="0">
              <a:solidFill>
                <a:srgbClr val="C00000"/>
              </a:solidFill>
              <a:latin typeface="Comic Sans MS"/>
              <a:ea typeface="Times New Roman"/>
            </a:endParaRPr>
          </a:p>
          <a:p>
            <a:pPr marL="457200" indent="457200"/>
            <a:r>
              <a:rPr lang="en-US" sz="2800" dirty="0">
                <a:solidFill>
                  <a:srgbClr val="FF0066"/>
                </a:solidFill>
                <a:latin typeface="Comic Sans MS"/>
                <a:ea typeface="Times New Roman"/>
              </a:rPr>
              <a:t>Part II: Compound  Inverse Trig Functions</a:t>
            </a:r>
            <a:endParaRPr lang="en-US" sz="2800" dirty="0">
              <a:solidFill>
                <a:srgbClr val="FF0066"/>
              </a:solidFill>
              <a:latin typeface="Times New Roman"/>
              <a:ea typeface="Times New Roman"/>
            </a:endParaRPr>
          </a:p>
          <a:p>
            <a:pPr marL="457200" marR="0" indent="457200">
              <a:spcBef>
                <a:spcPts val="0"/>
              </a:spcBef>
              <a:spcAft>
                <a:spcPts val="0"/>
              </a:spcAft>
            </a:pPr>
            <a:endParaRPr lang="en-US" sz="2800" dirty="0">
              <a:solidFill>
                <a:srgbClr val="C00000"/>
              </a:solidFill>
              <a:effectLst/>
              <a:latin typeface="Times New Roman"/>
              <a:ea typeface="Times New Roman"/>
            </a:endParaRPr>
          </a:p>
        </p:txBody>
      </p:sp>
      <p:sp>
        <p:nvSpPr>
          <p:cNvPr id="5" name="Rectangle 4"/>
          <p:cNvSpPr/>
          <p:nvPr/>
        </p:nvSpPr>
        <p:spPr>
          <a:xfrm>
            <a:off x="952500" y="4191000"/>
            <a:ext cx="7239000" cy="954107"/>
          </a:xfrm>
          <a:prstGeom prst="rect">
            <a:avLst/>
          </a:prstGeom>
        </p:spPr>
        <p:txBody>
          <a:bodyPr wrap="square">
            <a:spAutoFit/>
          </a:bodyPr>
          <a:lstStyle/>
          <a:p>
            <a:r>
              <a:rPr lang="en-US" sz="2800" dirty="0">
                <a:solidFill>
                  <a:srgbClr val="C00000"/>
                </a:solidFill>
                <a:effectLst/>
                <a:latin typeface="Comic Sans MS"/>
                <a:ea typeface="Times New Roman"/>
              </a:rPr>
              <a:t>EQ:  </a:t>
            </a:r>
            <a:r>
              <a:rPr lang="en-US" sz="2800" dirty="0">
                <a:effectLst/>
                <a:latin typeface="Comic Sans MS"/>
                <a:ea typeface="Times New Roman"/>
              </a:rPr>
              <a:t>How do you use </a:t>
            </a:r>
            <a:r>
              <a:rPr lang="en-US" sz="2800" dirty="0">
                <a:solidFill>
                  <a:srgbClr val="FF0000"/>
                </a:solidFill>
                <a:effectLst/>
                <a:latin typeface="Comic Sans MS"/>
                <a:ea typeface="Times New Roman"/>
              </a:rPr>
              <a:t>inverse</a:t>
            </a:r>
            <a:r>
              <a:rPr lang="en-US" sz="2800" dirty="0">
                <a:effectLst/>
                <a:latin typeface="Comic Sans MS"/>
                <a:ea typeface="Times New Roman"/>
              </a:rPr>
              <a:t> to evaluate trig functions?</a:t>
            </a:r>
            <a:endParaRPr lang="en-US" sz="2800" dirty="0">
              <a:effectLst/>
              <a:latin typeface="Times New Roman"/>
              <a:ea typeface="Times New Roman"/>
            </a:endParaRPr>
          </a:p>
        </p:txBody>
      </p:sp>
    </p:spTree>
    <p:extLst>
      <p:ext uri="{BB962C8B-B14F-4D97-AF65-F5344CB8AC3E}">
        <p14:creationId xmlns:p14="http://schemas.microsoft.com/office/powerpoint/2010/main" val="1325665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5411"/>
            <a:ext cx="1895071" cy="523220"/>
          </a:xfrm>
          <a:prstGeom prst="rect">
            <a:avLst/>
          </a:prstGeom>
        </p:spPr>
        <p:txBody>
          <a:bodyPr wrap="none">
            <a:spAutoFit/>
          </a:bodyPr>
          <a:lstStyle/>
          <a:p>
            <a:pPr marL="228600" marR="0">
              <a:spcBef>
                <a:spcPts val="0"/>
              </a:spcBef>
              <a:spcAft>
                <a:spcPts val="0"/>
              </a:spcAft>
            </a:pPr>
            <a:r>
              <a:rPr lang="en-US" sz="2800" b="1" dirty="0">
                <a:solidFill>
                  <a:srgbClr val="FF0000"/>
                </a:solidFill>
                <a:effectLst/>
                <a:latin typeface="Comic Sans MS"/>
                <a:ea typeface="Times New Roman"/>
              </a:rPr>
              <a:t>PART II</a:t>
            </a:r>
            <a:endParaRPr lang="en-US" sz="2800" dirty="0">
              <a:effectLst/>
              <a:latin typeface="Times New Roman"/>
              <a:ea typeface="Times New Roman"/>
            </a:endParaRPr>
          </a:p>
        </p:txBody>
      </p:sp>
      <p:sp>
        <p:nvSpPr>
          <p:cNvPr id="3" name="Rectangle 2"/>
          <p:cNvSpPr/>
          <p:nvPr/>
        </p:nvSpPr>
        <p:spPr>
          <a:xfrm>
            <a:off x="1752600" y="181929"/>
            <a:ext cx="7162800" cy="954107"/>
          </a:xfrm>
          <a:prstGeom prst="rect">
            <a:avLst/>
          </a:prstGeom>
        </p:spPr>
        <p:txBody>
          <a:bodyPr wrap="square">
            <a:spAutoFit/>
          </a:bodyPr>
          <a:lstStyle/>
          <a:p>
            <a:pPr marL="742950" marR="0" lvl="1" indent="-285750">
              <a:spcBef>
                <a:spcPts val="0"/>
              </a:spcBef>
              <a:spcAft>
                <a:spcPts val="0"/>
              </a:spcAft>
              <a:buFont typeface="Wingdings"/>
              <a:buChar char=""/>
              <a:tabLst>
                <a:tab pos="228600" algn="l"/>
                <a:tab pos="685800" algn="l"/>
              </a:tabLst>
            </a:pPr>
            <a:r>
              <a:rPr lang="en-US" sz="2800" dirty="0">
                <a:effectLst/>
                <a:latin typeface="Comic Sans MS"/>
                <a:ea typeface="Times New Roman"/>
              </a:rPr>
              <a:t>What makes these expressions </a:t>
            </a:r>
            <a:r>
              <a:rPr lang="en-US" sz="2800" b="1" dirty="0">
                <a:solidFill>
                  <a:srgbClr val="008000"/>
                </a:solidFill>
                <a:effectLst/>
                <a:latin typeface="Comic Sans MS"/>
                <a:ea typeface="Times New Roman"/>
              </a:rPr>
              <a:t>different</a:t>
            </a:r>
            <a:r>
              <a:rPr lang="en-US" sz="2800" dirty="0">
                <a:effectLst/>
                <a:latin typeface="Comic Sans MS"/>
                <a:ea typeface="Times New Roman"/>
              </a:rPr>
              <a:t> from the ones in Part I?</a:t>
            </a:r>
            <a:endParaRPr lang="en-US" sz="2800" dirty="0">
              <a:effectLst/>
              <a:latin typeface="Times New Roman"/>
              <a:ea typeface="Times New Roman"/>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44768"/>
            <a:ext cx="72199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 y="1343218"/>
            <a:ext cx="5791200" cy="523220"/>
          </a:xfrm>
          <a:prstGeom prst="rect">
            <a:avLst/>
          </a:prstGeom>
          <a:solidFill>
            <a:srgbClr val="FFFF00"/>
          </a:solidFill>
        </p:spPr>
        <p:txBody>
          <a:bodyPr wrap="square" rtlCol="0">
            <a:spAutoFit/>
          </a:bodyPr>
          <a:lstStyle/>
          <a:p>
            <a:r>
              <a:rPr lang="en-US" sz="2800" dirty="0"/>
              <a:t>RECALL:  </a:t>
            </a:r>
            <a:r>
              <a:rPr lang="en-US" sz="2800" dirty="0">
                <a:solidFill>
                  <a:srgbClr val="0000FF"/>
                </a:solidFill>
              </a:rPr>
              <a:t>Compositions of functions</a:t>
            </a:r>
            <a:r>
              <a:rPr lang="en-US" sz="2800" dirty="0"/>
              <a:t>.</a:t>
            </a:r>
          </a:p>
        </p:txBody>
      </p:sp>
      <p:graphicFrame>
        <p:nvGraphicFramePr>
          <p:cNvPr id="5" name="Object 4"/>
          <p:cNvGraphicFramePr>
            <a:graphicFrameLocks noChangeAspect="1"/>
          </p:cNvGraphicFramePr>
          <p:nvPr>
            <p:extLst>
              <p:ext uri="{D42A27DB-BD31-4B8C-83A1-F6EECF244321}">
                <p14:modId xmlns:p14="http://schemas.microsoft.com/office/powerpoint/2010/main" val="744759885"/>
              </p:ext>
            </p:extLst>
          </p:nvPr>
        </p:nvGraphicFramePr>
        <p:xfrm>
          <a:off x="6629400" y="1292721"/>
          <a:ext cx="1677464" cy="712922"/>
        </p:xfrm>
        <a:graphic>
          <a:graphicData uri="http://schemas.openxmlformats.org/presentationml/2006/ole">
            <mc:AlternateContent xmlns:mc="http://schemas.openxmlformats.org/markup-compatibility/2006">
              <mc:Choice xmlns:v="urn:schemas-microsoft-com:vml" Requires="v">
                <p:oleObj spid="_x0000_s12873" name="Equation" r:id="rId4" imgW="507960" imgH="215640" progId="Equation.3">
                  <p:embed/>
                </p:oleObj>
              </mc:Choice>
              <mc:Fallback>
                <p:oleObj name="Equation" r:id="rId4" imgW="507960" imgH="215640" progId="Equation.3">
                  <p:embed/>
                  <p:pic>
                    <p:nvPicPr>
                      <p:cNvPr id="0" name=""/>
                      <p:cNvPicPr/>
                      <p:nvPr/>
                    </p:nvPicPr>
                    <p:blipFill>
                      <a:blip r:embed="rId5"/>
                      <a:stretch>
                        <a:fillRect/>
                      </a:stretch>
                    </p:blipFill>
                    <p:spPr>
                      <a:xfrm>
                        <a:off x="6629400" y="1292721"/>
                        <a:ext cx="1677464" cy="712922"/>
                      </a:xfrm>
                      <a:prstGeom prst="rect">
                        <a:avLst/>
                      </a:prstGeom>
                      <a:solidFill>
                        <a:schemeClr val="accent4">
                          <a:lumMod val="20000"/>
                          <a:lumOff val="80000"/>
                        </a:schemeClr>
                      </a:solidFill>
                    </p:spPr>
                  </p:pic>
                </p:oleObj>
              </mc:Fallback>
            </mc:AlternateContent>
          </a:graphicData>
        </a:graphic>
      </p:graphicFrame>
      <p:sp>
        <p:nvSpPr>
          <p:cNvPr id="6" name="TextBox 5"/>
          <p:cNvSpPr txBox="1"/>
          <p:nvPr/>
        </p:nvSpPr>
        <p:spPr>
          <a:xfrm>
            <a:off x="3387800" y="3255628"/>
            <a:ext cx="5527600" cy="1200329"/>
          </a:xfrm>
          <a:prstGeom prst="rect">
            <a:avLst/>
          </a:prstGeom>
          <a:solidFill>
            <a:srgbClr val="92D050"/>
          </a:solidFill>
        </p:spPr>
        <p:txBody>
          <a:bodyPr wrap="square" rtlCol="0">
            <a:spAutoFit/>
          </a:bodyPr>
          <a:lstStyle/>
          <a:p>
            <a:r>
              <a:rPr lang="en-US" sz="3600" dirty="0"/>
              <a:t>Are you looking for an </a:t>
            </a:r>
            <a:r>
              <a:rPr lang="en-US" sz="3600" dirty="0">
                <a:solidFill>
                  <a:srgbClr val="FF0000"/>
                </a:solidFill>
              </a:rPr>
              <a:t>angle</a:t>
            </a:r>
            <a:r>
              <a:rPr lang="en-US" sz="3600" dirty="0"/>
              <a:t> </a:t>
            </a:r>
          </a:p>
          <a:p>
            <a:r>
              <a:rPr lang="en-US" sz="3600" dirty="0"/>
              <a:t>or a </a:t>
            </a:r>
            <a:r>
              <a:rPr lang="en-US" sz="3600" dirty="0">
                <a:solidFill>
                  <a:srgbClr val="FF0000"/>
                </a:solidFill>
              </a:rPr>
              <a:t>ratio</a:t>
            </a:r>
            <a:r>
              <a:rPr lang="en-US" sz="3600" dirty="0"/>
              <a:t>?</a:t>
            </a:r>
          </a:p>
        </p:txBody>
      </p:sp>
      <p:sp>
        <p:nvSpPr>
          <p:cNvPr id="7" name="Up Arrow 6"/>
          <p:cNvSpPr/>
          <p:nvPr/>
        </p:nvSpPr>
        <p:spPr>
          <a:xfrm rot="19697041">
            <a:off x="1922959" y="2789001"/>
            <a:ext cx="609600" cy="1690959"/>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TextBox 7"/>
          <p:cNvSpPr txBox="1"/>
          <p:nvPr/>
        </p:nvSpPr>
        <p:spPr>
          <a:xfrm>
            <a:off x="2667000" y="4609178"/>
            <a:ext cx="5943600" cy="1077218"/>
          </a:xfrm>
          <a:prstGeom prst="rect">
            <a:avLst/>
          </a:prstGeom>
          <a:solidFill>
            <a:srgbClr val="FFCCFF"/>
          </a:solidFill>
        </p:spPr>
        <p:txBody>
          <a:bodyPr wrap="square" rtlCol="0">
            <a:spAutoFit/>
          </a:bodyPr>
          <a:lstStyle/>
          <a:p>
            <a:r>
              <a:rPr lang="en-US" sz="3200" dirty="0">
                <a:solidFill>
                  <a:srgbClr val="0000FF"/>
                </a:solidFill>
              </a:rPr>
              <a:t>Inverse is the outer function, so you are looking for an </a:t>
            </a:r>
            <a:r>
              <a:rPr lang="en-US" sz="3200" dirty="0">
                <a:solidFill>
                  <a:srgbClr val="FF0000"/>
                </a:solidFill>
              </a:rPr>
              <a:t>ANGLE</a:t>
            </a:r>
            <a:r>
              <a:rPr lang="en-US" sz="3200" dirty="0">
                <a:solidFill>
                  <a:srgbClr val="0000FF"/>
                </a:solidFill>
              </a:rPr>
              <a:t>.</a:t>
            </a:r>
          </a:p>
        </p:txBody>
      </p:sp>
      <p:graphicFrame>
        <p:nvGraphicFramePr>
          <p:cNvPr id="9" name="Object 8"/>
          <p:cNvGraphicFramePr>
            <a:graphicFrameLocks noChangeAspect="1"/>
          </p:cNvGraphicFramePr>
          <p:nvPr>
            <p:extLst>
              <p:ext uri="{D42A27DB-BD31-4B8C-83A1-F6EECF244321}">
                <p14:modId xmlns:p14="http://schemas.microsoft.com/office/powerpoint/2010/main" val="955081581"/>
              </p:ext>
            </p:extLst>
          </p:nvPr>
        </p:nvGraphicFramePr>
        <p:xfrm>
          <a:off x="3521725" y="2166003"/>
          <a:ext cx="533400" cy="1271954"/>
        </p:xfrm>
        <a:graphic>
          <a:graphicData uri="http://schemas.openxmlformats.org/presentationml/2006/ole">
            <mc:AlternateContent xmlns:mc="http://schemas.openxmlformats.org/markup-compatibility/2006">
              <mc:Choice xmlns:v="urn:schemas-microsoft-com:vml" Requires="v">
                <p:oleObj spid="_x0000_s12874" name="Equation" r:id="rId6" imgW="164880" imgH="393480" progId="Equation.3">
                  <p:embed/>
                </p:oleObj>
              </mc:Choice>
              <mc:Fallback>
                <p:oleObj name="Equation" r:id="rId6" imgW="164880" imgH="393480" progId="Equation.3">
                  <p:embed/>
                  <p:pic>
                    <p:nvPicPr>
                      <p:cNvPr id="0" name=""/>
                      <p:cNvPicPr/>
                      <p:nvPr/>
                    </p:nvPicPr>
                    <p:blipFill>
                      <a:blip r:embed="rId7"/>
                      <a:stretch>
                        <a:fillRect/>
                      </a:stretch>
                    </p:blipFill>
                    <p:spPr>
                      <a:xfrm>
                        <a:off x="3521725" y="2166003"/>
                        <a:ext cx="533400" cy="1271954"/>
                      </a:xfrm>
                      <a:prstGeom prst="rect">
                        <a:avLst/>
                      </a:prstGeom>
                      <a:solidFill>
                        <a:srgbClr val="FFFF00"/>
                      </a:solid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310383561"/>
              </p:ext>
            </p:extLst>
          </p:nvPr>
        </p:nvGraphicFramePr>
        <p:xfrm>
          <a:off x="7826204" y="2112710"/>
          <a:ext cx="901700" cy="1271588"/>
        </p:xfrm>
        <a:graphic>
          <a:graphicData uri="http://schemas.openxmlformats.org/presentationml/2006/ole">
            <mc:AlternateContent xmlns:mc="http://schemas.openxmlformats.org/markup-compatibility/2006">
              <mc:Choice xmlns:v="urn:schemas-microsoft-com:vml" Requires="v">
                <p:oleObj spid="_x0000_s12875" name="Equation" r:id="rId8" imgW="279360" imgH="393480" progId="Equation.3">
                  <p:embed/>
                </p:oleObj>
              </mc:Choice>
              <mc:Fallback>
                <p:oleObj name="Equation" r:id="rId8" imgW="279360" imgH="393480" progId="Equation.3">
                  <p:embed/>
                  <p:pic>
                    <p:nvPicPr>
                      <p:cNvPr id="0" name=""/>
                      <p:cNvPicPr/>
                      <p:nvPr/>
                    </p:nvPicPr>
                    <p:blipFill>
                      <a:blip r:embed="rId9"/>
                      <a:stretch>
                        <a:fillRect/>
                      </a:stretch>
                    </p:blipFill>
                    <p:spPr>
                      <a:xfrm>
                        <a:off x="7826204" y="2112710"/>
                        <a:ext cx="901700" cy="1271588"/>
                      </a:xfrm>
                      <a:prstGeom prst="rect">
                        <a:avLst/>
                      </a:prstGeom>
                      <a:solidFill>
                        <a:srgbClr val="FFFF00"/>
                      </a:solidFill>
                    </p:spPr>
                  </p:pic>
                </p:oleObj>
              </mc:Fallback>
            </mc:AlternateContent>
          </a:graphicData>
        </a:graphic>
      </p:graphicFrame>
      <p:pic>
        <p:nvPicPr>
          <p:cNvPr id="12292" name="Picture 4" descr="https://hrsbstaff.ednet.ns.ca/eplee/images/Unit%20Circle.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4116" y="3437957"/>
            <a:ext cx="3352800" cy="2876703"/>
          </a:xfrm>
          <a:prstGeom prst="rect">
            <a:avLst/>
          </a:prstGeom>
          <a:noFill/>
          <a:extLst>
            <a:ext uri="{909E8E84-426E-40DD-AFC4-6F175D3DCCD1}">
              <a14:hiddenFill xmlns:a14="http://schemas.microsoft.com/office/drawing/2010/main">
                <a:solidFill>
                  <a:srgbClr val="FFFFFF"/>
                </a:solidFill>
              </a14:hiddenFill>
            </a:ext>
          </a:extLst>
        </p:spPr>
      </p:pic>
      <p:sp>
        <p:nvSpPr>
          <p:cNvPr id="15" name="Up Arrow 14"/>
          <p:cNvSpPr/>
          <p:nvPr/>
        </p:nvSpPr>
        <p:spPr>
          <a:xfrm rot="18244477">
            <a:off x="2936195" y="5928433"/>
            <a:ext cx="341139" cy="1045908"/>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aphicFrame>
        <p:nvGraphicFramePr>
          <p:cNvPr id="16" name="Object 15"/>
          <p:cNvGraphicFramePr>
            <a:graphicFrameLocks noChangeAspect="1"/>
          </p:cNvGraphicFramePr>
          <p:nvPr>
            <p:extLst>
              <p:ext uri="{D42A27DB-BD31-4B8C-83A1-F6EECF244321}">
                <p14:modId xmlns:p14="http://schemas.microsoft.com/office/powerpoint/2010/main" val="3337743815"/>
              </p:ext>
            </p:extLst>
          </p:nvPr>
        </p:nvGraphicFramePr>
        <p:xfrm>
          <a:off x="4846638" y="5686425"/>
          <a:ext cx="3449637" cy="1036638"/>
        </p:xfrm>
        <a:graphic>
          <a:graphicData uri="http://schemas.openxmlformats.org/presentationml/2006/ole">
            <mc:AlternateContent xmlns:mc="http://schemas.openxmlformats.org/markup-compatibility/2006">
              <mc:Choice xmlns:v="urn:schemas-microsoft-com:vml" Requires="v">
                <p:oleObj spid="_x0000_s12876" name="Equation" r:id="rId11" imgW="1434960" imgH="431640" progId="Equation.3">
                  <p:embed/>
                </p:oleObj>
              </mc:Choice>
              <mc:Fallback>
                <p:oleObj name="Equation" r:id="rId11" imgW="1434960" imgH="431640" progId="Equation.3">
                  <p:embed/>
                  <p:pic>
                    <p:nvPicPr>
                      <p:cNvPr id="0" name=""/>
                      <p:cNvPicPr/>
                      <p:nvPr/>
                    </p:nvPicPr>
                    <p:blipFill>
                      <a:blip r:embed="rId12"/>
                      <a:stretch>
                        <a:fillRect/>
                      </a:stretch>
                    </p:blipFill>
                    <p:spPr>
                      <a:xfrm>
                        <a:off x="4846638" y="5686425"/>
                        <a:ext cx="3449637" cy="1036638"/>
                      </a:xfrm>
                      <a:prstGeom prst="rect">
                        <a:avLst/>
                      </a:prstGeom>
                      <a:solidFill>
                        <a:srgbClr val="FFFF00"/>
                      </a:solidFill>
                    </p:spPr>
                  </p:pic>
                </p:oleObj>
              </mc:Fallback>
            </mc:AlternateContent>
          </a:graphicData>
        </a:graphic>
      </p:graphicFrame>
      <p:sp>
        <p:nvSpPr>
          <p:cNvPr id="17" name="Up Arrow 16"/>
          <p:cNvSpPr/>
          <p:nvPr/>
        </p:nvSpPr>
        <p:spPr>
          <a:xfrm rot="14060802">
            <a:off x="3836667" y="4440978"/>
            <a:ext cx="324601" cy="1308549"/>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656528468"/>
              </p:ext>
            </p:extLst>
          </p:nvPr>
        </p:nvGraphicFramePr>
        <p:xfrm>
          <a:off x="4703763" y="3917950"/>
          <a:ext cx="3568700" cy="1036638"/>
        </p:xfrm>
        <a:graphic>
          <a:graphicData uri="http://schemas.openxmlformats.org/presentationml/2006/ole">
            <mc:AlternateContent xmlns:mc="http://schemas.openxmlformats.org/markup-compatibility/2006">
              <mc:Choice xmlns:v="urn:schemas-microsoft-com:vml" Requires="v">
                <p:oleObj spid="_x0000_s12877" name="Equation" r:id="rId13" imgW="1485720" imgH="431640" progId="Equation.3">
                  <p:embed/>
                </p:oleObj>
              </mc:Choice>
              <mc:Fallback>
                <p:oleObj name="Equation" r:id="rId13" imgW="1485720" imgH="431640" progId="Equation.3">
                  <p:embed/>
                  <p:pic>
                    <p:nvPicPr>
                      <p:cNvPr id="0" name=""/>
                      <p:cNvPicPr/>
                      <p:nvPr/>
                    </p:nvPicPr>
                    <p:blipFill>
                      <a:blip r:embed="rId14"/>
                      <a:stretch>
                        <a:fillRect/>
                      </a:stretch>
                    </p:blipFill>
                    <p:spPr>
                      <a:xfrm>
                        <a:off x="4703763" y="3917950"/>
                        <a:ext cx="3568700" cy="1036638"/>
                      </a:xfrm>
                      <a:prstGeom prst="rect">
                        <a:avLst/>
                      </a:prstGeom>
                      <a:solidFill>
                        <a:srgbClr val="FFFF00"/>
                      </a:solidFill>
                    </p:spPr>
                  </p:pic>
                </p:oleObj>
              </mc:Fallback>
            </mc:AlternateContent>
          </a:graphicData>
        </a:graphic>
      </p:graphicFrame>
      <p:sp>
        <p:nvSpPr>
          <p:cNvPr id="19" name="Up Arrow 18"/>
          <p:cNvSpPr/>
          <p:nvPr/>
        </p:nvSpPr>
        <p:spPr>
          <a:xfrm rot="14039571" flipH="1">
            <a:off x="2907443" y="3267140"/>
            <a:ext cx="315999" cy="1173538"/>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10" name="Curved Left Arrow 9"/>
          <p:cNvSpPr/>
          <p:nvPr/>
        </p:nvSpPr>
        <p:spPr>
          <a:xfrm>
            <a:off x="2913036" y="4930712"/>
            <a:ext cx="363564" cy="556574"/>
          </a:xfrm>
          <a:prstGeom prst="curved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pic>
        <p:nvPicPr>
          <p:cNvPr id="20" name="Picture 3">
            <a:extLst>
              <a:ext uri="{FF2B5EF4-FFF2-40B4-BE49-F238E27FC236}">
                <a16:creationId xmlns:a16="http://schemas.microsoft.com/office/drawing/2014/main" id="{C3A76FB9-0CDC-4317-9E1C-CAED6C34AD6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18365" y="3561490"/>
            <a:ext cx="3048000" cy="2996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a:extLst>
              <a:ext uri="{FF2B5EF4-FFF2-40B4-BE49-F238E27FC236}">
                <a16:creationId xmlns:a16="http://schemas.microsoft.com/office/drawing/2014/main" id="{CC99F9D6-2B98-4E4A-B631-E6C56A9F110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92141" y="3598318"/>
            <a:ext cx="3171825" cy="2742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068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314"/>
                                        </p:tgtEl>
                                        <p:attrNameLst>
                                          <p:attrName>style.visibility</p:attrName>
                                        </p:attrNameLst>
                                      </p:cBhvr>
                                      <p:to>
                                        <p:strVal val="visible"/>
                                      </p:to>
                                    </p:set>
                                    <p:anim calcmode="lin" valueType="num">
                                      <p:cBhvr additive="base">
                                        <p:cTn id="24" dur="500" fill="hold"/>
                                        <p:tgtEl>
                                          <p:spTgt spid="13314"/>
                                        </p:tgtEl>
                                        <p:attrNameLst>
                                          <p:attrName>ppt_x</p:attrName>
                                        </p:attrNameLst>
                                      </p:cBhvr>
                                      <p:tavLst>
                                        <p:tav tm="0">
                                          <p:val>
                                            <p:strVal val="#ppt_x"/>
                                          </p:val>
                                        </p:tav>
                                        <p:tav tm="100000">
                                          <p:val>
                                            <p:strVal val="#ppt_x"/>
                                          </p:val>
                                        </p:tav>
                                      </p:tavLst>
                                    </p:anim>
                                    <p:anim calcmode="lin" valueType="num">
                                      <p:cBhvr additive="base">
                                        <p:cTn id="25"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grpId="1" nodeType="clickEffect">
                                  <p:stCondLst>
                                    <p:cond delay="0"/>
                                  </p:stCondLst>
                                  <p:childTnLst>
                                    <p:anim calcmode="lin" valueType="num">
                                      <p:cBhvr additive="base">
                                        <p:cTn id="51" dur="500"/>
                                        <p:tgtEl>
                                          <p:spTgt spid="8"/>
                                        </p:tgtEl>
                                        <p:attrNameLst>
                                          <p:attrName>ppt_x</p:attrName>
                                        </p:attrNameLst>
                                      </p:cBhvr>
                                      <p:tavLst>
                                        <p:tav tm="0">
                                          <p:val>
                                            <p:strVal val="ppt_x"/>
                                          </p:val>
                                        </p:tav>
                                        <p:tav tm="100000">
                                          <p:val>
                                            <p:strVal val="ppt_x"/>
                                          </p:val>
                                        </p:tav>
                                      </p:tavLst>
                                    </p:anim>
                                    <p:anim calcmode="lin" valueType="num">
                                      <p:cBhvr additive="base">
                                        <p:cTn id="52" dur="500"/>
                                        <p:tgtEl>
                                          <p:spTgt spid="8"/>
                                        </p:tgtEl>
                                        <p:attrNameLst>
                                          <p:attrName>ppt_y</p:attrName>
                                        </p:attrNameLst>
                                      </p:cBhvr>
                                      <p:tavLst>
                                        <p:tav tm="0">
                                          <p:val>
                                            <p:strVal val="ppt_y"/>
                                          </p:val>
                                        </p:tav>
                                        <p:tav tm="100000">
                                          <p:val>
                                            <p:strVal val="1+ppt_h/2"/>
                                          </p:val>
                                        </p:tav>
                                      </p:tavLst>
                                    </p:anim>
                                    <p:set>
                                      <p:cBhvr>
                                        <p:cTn id="53" dur="1" fill="hold">
                                          <p:stCondLst>
                                            <p:cond delay="499"/>
                                          </p:stCondLst>
                                        </p:cTn>
                                        <p:tgtEl>
                                          <p:spTgt spid="8"/>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7"/>
                                        </p:tgtEl>
                                      </p:cBhvr>
                                    </p:animEffect>
                                    <p:set>
                                      <p:cBhvr>
                                        <p:cTn id="58" dur="1" fill="hold">
                                          <p:stCondLst>
                                            <p:cond delay="499"/>
                                          </p:stCondLst>
                                        </p:cTn>
                                        <p:tgtEl>
                                          <p:spTgt spid="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12292"/>
                                        </p:tgtEl>
                                        <p:attrNameLst>
                                          <p:attrName>style.visibility</p:attrName>
                                        </p:attrNameLst>
                                      </p:cBhvr>
                                      <p:to>
                                        <p:strVal val="visible"/>
                                      </p:to>
                                    </p:set>
                                    <p:animEffect transition="in" filter="barn(inVertical)">
                                      <p:cBhvr>
                                        <p:cTn id="63" dur="500"/>
                                        <p:tgtEl>
                                          <p:spTgt spid="12292"/>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additive="base">
                                        <p:cTn id="68" dur="500" fill="hold"/>
                                        <p:tgtEl>
                                          <p:spTgt spid="15"/>
                                        </p:tgtEl>
                                        <p:attrNameLst>
                                          <p:attrName>ppt_x</p:attrName>
                                        </p:attrNameLst>
                                      </p:cBhvr>
                                      <p:tavLst>
                                        <p:tav tm="0">
                                          <p:val>
                                            <p:strVal val="#ppt_x"/>
                                          </p:val>
                                        </p:tav>
                                        <p:tav tm="100000">
                                          <p:val>
                                            <p:strVal val="#ppt_x"/>
                                          </p:val>
                                        </p:tav>
                                      </p:tavLst>
                                    </p:anim>
                                    <p:anim calcmode="lin" valueType="num">
                                      <p:cBhvr additive="base">
                                        <p:cTn id="6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additive="base">
                                        <p:cTn id="74" dur="500" fill="hold"/>
                                        <p:tgtEl>
                                          <p:spTgt spid="19"/>
                                        </p:tgtEl>
                                        <p:attrNameLst>
                                          <p:attrName>ppt_x</p:attrName>
                                        </p:attrNameLst>
                                      </p:cBhvr>
                                      <p:tavLst>
                                        <p:tav tm="0">
                                          <p:val>
                                            <p:strVal val="#ppt_x"/>
                                          </p:val>
                                        </p:tav>
                                        <p:tav tm="100000">
                                          <p:val>
                                            <p:strVal val="#ppt_x"/>
                                          </p:val>
                                        </p:tav>
                                      </p:tavLst>
                                    </p:anim>
                                    <p:anim calcmode="lin" valueType="num">
                                      <p:cBhvr additive="base">
                                        <p:cTn id="7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nodeType="click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barn(inVertical)">
                                      <p:cBhvr>
                                        <p:cTn id="80" dur="500"/>
                                        <p:tgtEl>
                                          <p:spTgt spid="20"/>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nodeType="clickEffect">
                                  <p:stCondLst>
                                    <p:cond delay="0"/>
                                  </p:stCondLst>
                                  <p:childTnLst>
                                    <p:anim calcmode="lin" valueType="num">
                                      <p:cBhvr additive="base">
                                        <p:cTn id="84" dur="500"/>
                                        <p:tgtEl>
                                          <p:spTgt spid="20"/>
                                        </p:tgtEl>
                                        <p:attrNameLst>
                                          <p:attrName>ppt_x</p:attrName>
                                        </p:attrNameLst>
                                      </p:cBhvr>
                                      <p:tavLst>
                                        <p:tav tm="0">
                                          <p:val>
                                            <p:strVal val="ppt_x"/>
                                          </p:val>
                                        </p:tav>
                                        <p:tav tm="100000">
                                          <p:val>
                                            <p:strVal val="ppt_x"/>
                                          </p:val>
                                        </p:tav>
                                      </p:tavLst>
                                    </p:anim>
                                    <p:anim calcmode="lin" valueType="num">
                                      <p:cBhvr additive="base">
                                        <p:cTn id="85" dur="500"/>
                                        <p:tgtEl>
                                          <p:spTgt spid="20"/>
                                        </p:tgtEl>
                                        <p:attrNameLst>
                                          <p:attrName>ppt_y</p:attrName>
                                        </p:attrNameLst>
                                      </p:cBhvr>
                                      <p:tavLst>
                                        <p:tav tm="0">
                                          <p:val>
                                            <p:strVal val="ppt_y"/>
                                          </p:val>
                                        </p:tav>
                                        <p:tav tm="100000">
                                          <p:val>
                                            <p:strVal val="1+ppt_h/2"/>
                                          </p:val>
                                        </p:tav>
                                      </p:tavLst>
                                    </p:anim>
                                    <p:set>
                                      <p:cBhvr>
                                        <p:cTn id="86" dur="1" fill="hold">
                                          <p:stCondLst>
                                            <p:cond delay="499"/>
                                          </p:stCondLst>
                                        </p:cTn>
                                        <p:tgtEl>
                                          <p:spTgt spid="2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1" nodeType="clickEffect">
                                  <p:stCondLst>
                                    <p:cond delay="0"/>
                                  </p:stCondLst>
                                  <p:childTnLst>
                                    <p:animEffect transition="out" filter="fade">
                                      <p:cBhvr>
                                        <p:cTn id="90" dur="500"/>
                                        <p:tgtEl>
                                          <p:spTgt spid="15"/>
                                        </p:tgtEl>
                                      </p:cBhvr>
                                    </p:animEffect>
                                    <p:set>
                                      <p:cBhvr>
                                        <p:cTn id="91" dur="1" fill="hold">
                                          <p:stCondLst>
                                            <p:cond delay="499"/>
                                          </p:stCondLst>
                                        </p:cTn>
                                        <p:tgtEl>
                                          <p:spTgt spid="15"/>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ppt_x"/>
                                          </p:val>
                                        </p:tav>
                                        <p:tav tm="100000">
                                          <p:val>
                                            <p:strVal val="#ppt_x"/>
                                          </p:val>
                                        </p:tav>
                                      </p:tavLst>
                                    </p:anim>
                                    <p:anim calcmode="lin" valueType="num">
                                      <p:cBhvr additive="base">
                                        <p:cTn id="9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9"/>
                                        </p:tgtEl>
                                        <p:attrNameLst>
                                          <p:attrName>style.visibility</p:attrName>
                                        </p:attrNameLst>
                                      </p:cBhvr>
                                      <p:to>
                                        <p:strVal val="visible"/>
                                      </p:to>
                                    </p:set>
                                    <p:anim calcmode="lin" valueType="num">
                                      <p:cBhvr additive="base">
                                        <p:cTn id="102" dur="500" fill="hold"/>
                                        <p:tgtEl>
                                          <p:spTgt spid="9"/>
                                        </p:tgtEl>
                                        <p:attrNameLst>
                                          <p:attrName>ppt_x</p:attrName>
                                        </p:attrNameLst>
                                      </p:cBhvr>
                                      <p:tavLst>
                                        <p:tav tm="0">
                                          <p:val>
                                            <p:strVal val="#ppt_x"/>
                                          </p:val>
                                        </p:tav>
                                        <p:tav tm="100000">
                                          <p:val>
                                            <p:strVal val="#ppt_x"/>
                                          </p:val>
                                        </p:tav>
                                      </p:tavLst>
                                    </p:anim>
                                    <p:anim calcmode="lin" valueType="num">
                                      <p:cBhvr additive="base">
                                        <p:cTn id="10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xit" presetSubtype="4" fill="hold" nodeType="clickEffect">
                                  <p:stCondLst>
                                    <p:cond delay="0"/>
                                  </p:stCondLst>
                                  <p:childTnLst>
                                    <p:anim calcmode="lin" valueType="num">
                                      <p:cBhvr additive="base">
                                        <p:cTn id="107" dur="500"/>
                                        <p:tgtEl>
                                          <p:spTgt spid="16"/>
                                        </p:tgtEl>
                                        <p:attrNameLst>
                                          <p:attrName>ppt_x</p:attrName>
                                        </p:attrNameLst>
                                      </p:cBhvr>
                                      <p:tavLst>
                                        <p:tav tm="0">
                                          <p:val>
                                            <p:strVal val="ppt_x"/>
                                          </p:val>
                                        </p:tav>
                                        <p:tav tm="100000">
                                          <p:val>
                                            <p:strVal val="ppt_x"/>
                                          </p:val>
                                        </p:tav>
                                      </p:tavLst>
                                    </p:anim>
                                    <p:anim calcmode="lin" valueType="num">
                                      <p:cBhvr additive="base">
                                        <p:cTn id="108" dur="500"/>
                                        <p:tgtEl>
                                          <p:spTgt spid="16"/>
                                        </p:tgtEl>
                                        <p:attrNameLst>
                                          <p:attrName>ppt_y</p:attrName>
                                        </p:attrNameLst>
                                      </p:cBhvr>
                                      <p:tavLst>
                                        <p:tav tm="0">
                                          <p:val>
                                            <p:strVal val="ppt_y"/>
                                          </p:val>
                                        </p:tav>
                                        <p:tav tm="100000">
                                          <p:val>
                                            <p:strVal val="1+ppt_h/2"/>
                                          </p:val>
                                        </p:tav>
                                      </p:tavLst>
                                    </p:anim>
                                    <p:set>
                                      <p:cBhvr>
                                        <p:cTn id="109" dur="1" fill="hold">
                                          <p:stCondLst>
                                            <p:cond delay="499"/>
                                          </p:stCondLst>
                                        </p:cTn>
                                        <p:tgtEl>
                                          <p:spTgt spid="16"/>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grpId="1" nodeType="clickEffect">
                                  <p:stCondLst>
                                    <p:cond delay="0"/>
                                  </p:stCondLst>
                                  <p:childTnLst>
                                    <p:animEffect transition="out" filter="fade">
                                      <p:cBhvr>
                                        <p:cTn id="113" dur="500"/>
                                        <p:tgtEl>
                                          <p:spTgt spid="19"/>
                                        </p:tgtEl>
                                      </p:cBhvr>
                                    </p:animEffect>
                                    <p:set>
                                      <p:cBhvr>
                                        <p:cTn id="114" dur="1" fill="hold">
                                          <p:stCondLst>
                                            <p:cond delay="499"/>
                                          </p:stCondLst>
                                        </p:cTn>
                                        <p:tgtEl>
                                          <p:spTgt spid="19"/>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6" presetClass="entr" presetSubtype="21" fill="hold"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barn(inVertical)">
                                      <p:cBhvr>
                                        <p:cTn id="119" dur="50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xit" presetSubtype="4" fill="hold" nodeType="clickEffect">
                                  <p:stCondLst>
                                    <p:cond delay="0"/>
                                  </p:stCondLst>
                                  <p:childTnLst>
                                    <p:anim calcmode="lin" valueType="num">
                                      <p:cBhvr additive="base">
                                        <p:cTn id="123" dur="500"/>
                                        <p:tgtEl>
                                          <p:spTgt spid="21"/>
                                        </p:tgtEl>
                                        <p:attrNameLst>
                                          <p:attrName>ppt_x</p:attrName>
                                        </p:attrNameLst>
                                      </p:cBhvr>
                                      <p:tavLst>
                                        <p:tav tm="0">
                                          <p:val>
                                            <p:strVal val="ppt_x"/>
                                          </p:val>
                                        </p:tav>
                                        <p:tav tm="100000">
                                          <p:val>
                                            <p:strVal val="ppt_x"/>
                                          </p:val>
                                        </p:tav>
                                      </p:tavLst>
                                    </p:anim>
                                    <p:anim calcmode="lin" valueType="num">
                                      <p:cBhvr additive="base">
                                        <p:cTn id="124" dur="500"/>
                                        <p:tgtEl>
                                          <p:spTgt spid="21"/>
                                        </p:tgtEl>
                                        <p:attrNameLst>
                                          <p:attrName>ppt_y</p:attrName>
                                        </p:attrNameLst>
                                      </p:cBhvr>
                                      <p:tavLst>
                                        <p:tav tm="0">
                                          <p:val>
                                            <p:strVal val="ppt_y"/>
                                          </p:val>
                                        </p:tav>
                                        <p:tav tm="100000">
                                          <p:val>
                                            <p:strVal val="1+ppt_h/2"/>
                                          </p:val>
                                        </p:tav>
                                      </p:tavLst>
                                    </p:anim>
                                    <p:set>
                                      <p:cBhvr>
                                        <p:cTn id="125" dur="1" fill="hold">
                                          <p:stCondLst>
                                            <p:cond delay="499"/>
                                          </p:stCondLst>
                                        </p:cTn>
                                        <p:tgtEl>
                                          <p:spTgt spid="21"/>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17"/>
                                        </p:tgtEl>
                                        <p:attrNameLst>
                                          <p:attrName>style.visibility</p:attrName>
                                        </p:attrNameLst>
                                      </p:cBhvr>
                                      <p:to>
                                        <p:strVal val="visible"/>
                                      </p:to>
                                    </p:set>
                                    <p:anim calcmode="lin" valueType="num">
                                      <p:cBhvr additive="base">
                                        <p:cTn id="130" dur="500" fill="hold"/>
                                        <p:tgtEl>
                                          <p:spTgt spid="17"/>
                                        </p:tgtEl>
                                        <p:attrNameLst>
                                          <p:attrName>ppt_x</p:attrName>
                                        </p:attrNameLst>
                                      </p:cBhvr>
                                      <p:tavLst>
                                        <p:tav tm="0">
                                          <p:val>
                                            <p:strVal val="#ppt_x"/>
                                          </p:val>
                                        </p:tav>
                                        <p:tav tm="100000">
                                          <p:val>
                                            <p:strVal val="#ppt_x"/>
                                          </p:val>
                                        </p:tav>
                                      </p:tavLst>
                                    </p:anim>
                                    <p:anim calcmode="lin" valueType="num">
                                      <p:cBhvr additive="base">
                                        <p:cTn id="13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nodeType="clickEffect">
                                  <p:stCondLst>
                                    <p:cond delay="0"/>
                                  </p:stCondLst>
                                  <p:childTnLst>
                                    <p:set>
                                      <p:cBhvr>
                                        <p:cTn id="135" dur="1" fill="hold">
                                          <p:stCondLst>
                                            <p:cond delay="0"/>
                                          </p:stCondLst>
                                        </p:cTn>
                                        <p:tgtEl>
                                          <p:spTgt spid="18"/>
                                        </p:tgtEl>
                                        <p:attrNameLst>
                                          <p:attrName>style.visibility</p:attrName>
                                        </p:attrNameLst>
                                      </p:cBhvr>
                                      <p:to>
                                        <p:strVal val="visible"/>
                                      </p:to>
                                    </p:set>
                                    <p:anim calcmode="lin" valueType="num">
                                      <p:cBhvr additive="base">
                                        <p:cTn id="136" dur="500" fill="hold"/>
                                        <p:tgtEl>
                                          <p:spTgt spid="18"/>
                                        </p:tgtEl>
                                        <p:attrNameLst>
                                          <p:attrName>ppt_x</p:attrName>
                                        </p:attrNameLst>
                                      </p:cBhvr>
                                      <p:tavLst>
                                        <p:tav tm="0">
                                          <p:val>
                                            <p:strVal val="#ppt_x"/>
                                          </p:val>
                                        </p:tav>
                                        <p:tav tm="100000">
                                          <p:val>
                                            <p:strVal val="#ppt_x"/>
                                          </p:val>
                                        </p:tav>
                                      </p:tavLst>
                                    </p:anim>
                                    <p:anim calcmode="lin" valueType="num">
                                      <p:cBhvr additive="base">
                                        <p:cTn id="1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10"/>
                                        </p:tgtEl>
                                        <p:attrNameLst>
                                          <p:attrName>style.visibility</p:attrName>
                                        </p:attrNameLst>
                                      </p:cBhvr>
                                      <p:to>
                                        <p:strVal val="visible"/>
                                      </p:to>
                                    </p:set>
                                    <p:anim calcmode="lin" valueType="num">
                                      <p:cBhvr additive="base">
                                        <p:cTn id="142" dur="500" fill="hold"/>
                                        <p:tgtEl>
                                          <p:spTgt spid="10"/>
                                        </p:tgtEl>
                                        <p:attrNameLst>
                                          <p:attrName>ppt_x</p:attrName>
                                        </p:attrNameLst>
                                      </p:cBhvr>
                                      <p:tavLst>
                                        <p:tav tm="0">
                                          <p:val>
                                            <p:strVal val="#ppt_x"/>
                                          </p:val>
                                        </p:tav>
                                        <p:tav tm="100000">
                                          <p:val>
                                            <p:strVal val="#ppt_x"/>
                                          </p:val>
                                        </p:tav>
                                      </p:tavLst>
                                    </p:anim>
                                    <p:anim calcmode="lin" valueType="num">
                                      <p:cBhvr additive="base">
                                        <p:cTn id="1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nodeType="clickEffect">
                                  <p:stCondLst>
                                    <p:cond delay="0"/>
                                  </p:stCondLst>
                                  <p:childTnLst>
                                    <p:set>
                                      <p:cBhvr>
                                        <p:cTn id="147" dur="1" fill="hold">
                                          <p:stCondLst>
                                            <p:cond delay="0"/>
                                          </p:stCondLst>
                                        </p:cTn>
                                        <p:tgtEl>
                                          <p:spTgt spid="13"/>
                                        </p:tgtEl>
                                        <p:attrNameLst>
                                          <p:attrName>style.visibility</p:attrName>
                                        </p:attrNameLst>
                                      </p:cBhvr>
                                      <p:to>
                                        <p:strVal val="visible"/>
                                      </p:to>
                                    </p:set>
                                    <p:anim calcmode="lin" valueType="num">
                                      <p:cBhvr additive="base">
                                        <p:cTn id="148" dur="500" fill="hold"/>
                                        <p:tgtEl>
                                          <p:spTgt spid="13"/>
                                        </p:tgtEl>
                                        <p:attrNameLst>
                                          <p:attrName>ppt_x</p:attrName>
                                        </p:attrNameLst>
                                      </p:cBhvr>
                                      <p:tavLst>
                                        <p:tav tm="0">
                                          <p:val>
                                            <p:strVal val="#ppt_x"/>
                                          </p:val>
                                        </p:tav>
                                        <p:tav tm="100000">
                                          <p:val>
                                            <p:strVal val="#ppt_x"/>
                                          </p:val>
                                        </p:tav>
                                      </p:tavLst>
                                    </p:anim>
                                    <p:anim calcmode="lin" valueType="num">
                                      <p:cBhvr additive="base">
                                        <p:cTn id="1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P spid="8" grpId="0" animBg="1"/>
      <p:bldP spid="8" grpId="1" animBg="1"/>
      <p:bldP spid="15" grpId="0" animBg="1"/>
      <p:bldP spid="15" grpId="1" animBg="1"/>
      <p:bldP spid="17" grpId="0" animBg="1"/>
      <p:bldP spid="19" grpId="0" animBg="1"/>
      <p:bldP spid="19" grpId="1"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1" y="620012"/>
            <a:ext cx="8281182" cy="1384995"/>
          </a:xfrm>
          <a:prstGeom prst="rect">
            <a:avLst/>
          </a:prstGeom>
          <a:solidFill>
            <a:srgbClr val="FFFF00"/>
          </a:solidFill>
        </p:spPr>
        <p:txBody>
          <a:bodyPr wrap="square" rtlCol="0">
            <a:spAutoFit/>
          </a:bodyPr>
          <a:lstStyle/>
          <a:p>
            <a:r>
              <a:rPr lang="en-US" sz="2800" dirty="0">
                <a:solidFill>
                  <a:srgbClr val="0000FF"/>
                </a:solidFill>
                <a:latin typeface="Aharoni" panose="02010803020104030203" pitchFamily="2" charset="-79"/>
                <a:cs typeface="Aharoni" panose="02010803020104030203" pitchFamily="2" charset="-79"/>
              </a:rPr>
              <a:t>RECALL:   </a:t>
            </a:r>
            <a:r>
              <a:rPr lang="en-US" sz="2800" dirty="0">
                <a:latin typeface="Aharoni" panose="02010803020104030203" pitchFamily="2" charset="-79"/>
                <a:cs typeface="Aharoni" panose="02010803020104030203" pitchFamily="2" charset="-79"/>
              </a:rPr>
              <a:t>Solve these equations using your knowledge of special triangles and </a:t>
            </a:r>
            <a:r>
              <a:rPr lang="en-US" sz="2800" dirty="0">
                <a:solidFill>
                  <a:srgbClr val="FF0066"/>
                </a:solidFill>
                <a:latin typeface="Aharoni" panose="02010803020104030203" pitchFamily="2" charset="-79"/>
                <a:cs typeface="Aharoni" panose="02010803020104030203" pitchFamily="2" charset="-79"/>
              </a:rPr>
              <a:t>without</a:t>
            </a:r>
            <a:r>
              <a:rPr lang="en-US" sz="2800" dirty="0">
                <a:latin typeface="Aharoni" panose="02010803020104030203" pitchFamily="2" charset="-79"/>
                <a:cs typeface="Aharoni" panose="02010803020104030203" pitchFamily="2" charset="-79"/>
              </a:rPr>
              <a:t> a scientific or graphing calculator.</a:t>
            </a:r>
          </a:p>
        </p:txBody>
      </p:sp>
      <p:graphicFrame>
        <p:nvGraphicFramePr>
          <p:cNvPr id="3" name="Object 2"/>
          <p:cNvGraphicFramePr>
            <a:graphicFrameLocks noChangeAspect="1"/>
          </p:cNvGraphicFramePr>
          <p:nvPr>
            <p:extLst>
              <p:ext uri="{D42A27DB-BD31-4B8C-83A1-F6EECF244321}">
                <p14:modId xmlns:p14="http://schemas.microsoft.com/office/powerpoint/2010/main" val="395464386"/>
              </p:ext>
            </p:extLst>
          </p:nvPr>
        </p:nvGraphicFramePr>
        <p:xfrm>
          <a:off x="856785" y="2991416"/>
          <a:ext cx="1066800" cy="1066800"/>
        </p:xfrm>
        <a:graphic>
          <a:graphicData uri="http://schemas.openxmlformats.org/presentationml/2006/ole">
            <mc:AlternateContent xmlns:mc="http://schemas.openxmlformats.org/markup-compatibility/2006">
              <mc:Choice xmlns:v="urn:schemas-microsoft-com:vml" Requires="v">
                <p:oleObj spid="_x0000_s19579" name="Equation" r:id="rId3" imgW="444240" imgH="444240" progId="Equation.3">
                  <p:embed/>
                </p:oleObj>
              </mc:Choice>
              <mc:Fallback>
                <p:oleObj name="Equation" r:id="rId3" imgW="444240" imgH="444240" progId="Equation.3">
                  <p:embed/>
                  <p:pic>
                    <p:nvPicPr>
                      <p:cNvPr id="0" name=""/>
                      <p:cNvPicPr/>
                      <p:nvPr/>
                    </p:nvPicPr>
                    <p:blipFill>
                      <a:blip r:embed="rId4"/>
                      <a:stretch>
                        <a:fillRect/>
                      </a:stretch>
                    </p:blipFill>
                    <p:spPr>
                      <a:xfrm>
                        <a:off x="856785" y="2991416"/>
                        <a:ext cx="1066800" cy="1066800"/>
                      </a:xfrm>
                      <a:prstGeom prst="rect">
                        <a:avLst/>
                      </a:prstGeom>
                      <a:solidFill>
                        <a:schemeClr val="accent4">
                          <a:lumMod val="20000"/>
                          <a:lumOff val="80000"/>
                        </a:schemeClr>
                      </a:solid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543790809"/>
              </p:ext>
            </p:extLst>
          </p:nvPr>
        </p:nvGraphicFramePr>
        <p:xfrm>
          <a:off x="3743570" y="3265259"/>
          <a:ext cx="976313" cy="519113"/>
        </p:xfrm>
        <a:graphic>
          <a:graphicData uri="http://schemas.openxmlformats.org/presentationml/2006/ole">
            <mc:AlternateContent xmlns:mc="http://schemas.openxmlformats.org/markup-compatibility/2006">
              <mc:Choice xmlns:v="urn:schemas-microsoft-com:vml" Requires="v">
                <p:oleObj spid="_x0000_s19580" name="Equation" r:id="rId5" imgW="406080" imgH="215640" progId="Equation.3">
                  <p:embed/>
                </p:oleObj>
              </mc:Choice>
              <mc:Fallback>
                <p:oleObj name="Equation" r:id="rId5" imgW="406080" imgH="215640" progId="Equation.3">
                  <p:embed/>
                  <p:pic>
                    <p:nvPicPr>
                      <p:cNvPr id="0" name="Object 2"/>
                      <p:cNvPicPr>
                        <a:picLocks noChangeAspect="1" noChangeArrowheads="1"/>
                      </p:cNvPicPr>
                      <p:nvPr/>
                    </p:nvPicPr>
                    <p:blipFill>
                      <a:blip r:embed="rId6"/>
                      <a:srcRect/>
                      <a:stretch>
                        <a:fillRect/>
                      </a:stretch>
                    </p:blipFill>
                    <p:spPr bwMode="auto">
                      <a:xfrm>
                        <a:off x="3743570" y="3265259"/>
                        <a:ext cx="976313" cy="519113"/>
                      </a:xfrm>
                      <a:prstGeom prst="rect">
                        <a:avLst/>
                      </a:prstGeom>
                      <a:solidFill>
                        <a:srgbClr val="E6E0E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20182491"/>
              </p:ext>
            </p:extLst>
          </p:nvPr>
        </p:nvGraphicFramePr>
        <p:xfrm>
          <a:off x="6539868" y="3204140"/>
          <a:ext cx="1281112" cy="641350"/>
        </p:xfrm>
        <a:graphic>
          <a:graphicData uri="http://schemas.openxmlformats.org/presentationml/2006/ole">
            <mc:AlternateContent xmlns:mc="http://schemas.openxmlformats.org/markup-compatibility/2006">
              <mc:Choice xmlns:v="urn:schemas-microsoft-com:vml" Requires="v">
                <p:oleObj spid="_x0000_s19581" name="Equation" r:id="rId7" imgW="533160" imgH="266400" progId="Equation.3">
                  <p:embed/>
                </p:oleObj>
              </mc:Choice>
              <mc:Fallback>
                <p:oleObj name="Equation" r:id="rId7" imgW="533160" imgH="266400" progId="Equation.3">
                  <p:embed/>
                  <p:pic>
                    <p:nvPicPr>
                      <p:cNvPr id="0" name="Object 3"/>
                      <p:cNvPicPr>
                        <a:picLocks noChangeAspect="1" noChangeArrowheads="1"/>
                      </p:cNvPicPr>
                      <p:nvPr/>
                    </p:nvPicPr>
                    <p:blipFill>
                      <a:blip r:embed="rId8"/>
                      <a:srcRect/>
                      <a:stretch>
                        <a:fillRect/>
                      </a:stretch>
                    </p:blipFill>
                    <p:spPr bwMode="auto">
                      <a:xfrm>
                        <a:off x="6539868" y="3204140"/>
                        <a:ext cx="1281112" cy="641350"/>
                      </a:xfrm>
                      <a:prstGeom prst="rect">
                        <a:avLst/>
                      </a:prstGeom>
                      <a:solidFill>
                        <a:srgbClr val="E6E0E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34"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732" y="2280988"/>
            <a:ext cx="76962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292" y="4290827"/>
            <a:ext cx="7924800"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Object 6"/>
          <p:cNvGraphicFramePr>
            <a:graphicFrameLocks noChangeAspect="1"/>
          </p:cNvGraphicFramePr>
          <p:nvPr>
            <p:extLst>
              <p:ext uri="{D42A27DB-BD31-4B8C-83A1-F6EECF244321}">
                <p14:modId xmlns:p14="http://schemas.microsoft.com/office/powerpoint/2010/main" val="4268232704"/>
              </p:ext>
            </p:extLst>
          </p:nvPr>
        </p:nvGraphicFramePr>
        <p:xfrm>
          <a:off x="838200" y="5791200"/>
          <a:ext cx="1622181" cy="540727"/>
        </p:xfrm>
        <a:graphic>
          <a:graphicData uri="http://schemas.openxmlformats.org/presentationml/2006/ole">
            <mc:AlternateContent xmlns:mc="http://schemas.openxmlformats.org/markup-compatibility/2006">
              <mc:Choice xmlns:v="urn:schemas-microsoft-com:vml" Requires="v">
                <p:oleObj spid="_x0000_s19582" name="Equation" r:id="rId11" imgW="571320" imgH="190440" progId="Equation.3">
                  <p:embed/>
                </p:oleObj>
              </mc:Choice>
              <mc:Fallback>
                <p:oleObj name="Equation" r:id="rId11" imgW="571320" imgH="190440" progId="Equation.3">
                  <p:embed/>
                  <p:pic>
                    <p:nvPicPr>
                      <p:cNvPr id="0" name="Object 2"/>
                      <p:cNvPicPr>
                        <a:picLocks noChangeAspect="1" noChangeArrowheads="1"/>
                      </p:cNvPicPr>
                      <p:nvPr/>
                    </p:nvPicPr>
                    <p:blipFill>
                      <a:blip r:embed="rId12"/>
                      <a:srcRect/>
                      <a:stretch>
                        <a:fillRect/>
                      </a:stretch>
                    </p:blipFill>
                    <p:spPr bwMode="auto">
                      <a:xfrm>
                        <a:off x="838200" y="5791200"/>
                        <a:ext cx="1622181" cy="540727"/>
                      </a:xfrm>
                      <a:prstGeom prst="rect">
                        <a:avLst/>
                      </a:prstGeom>
                      <a:solidFill>
                        <a:srgbClr val="E6E0EC"/>
                      </a:solid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9547367"/>
              </p:ext>
            </p:extLst>
          </p:nvPr>
        </p:nvGraphicFramePr>
        <p:xfrm>
          <a:off x="3505200" y="5724525"/>
          <a:ext cx="1622425" cy="541337"/>
        </p:xfrm>
        <a:graphic>
          <a:graphicData uri="http://schemas.openxmlformats.org/presentationml/2006/ole">
            <mc:AlternateContent xmlns:mc="http://schemas.openxmlformats.org/markup-compatibility/2006">
              <mc:Choice xmlns:v="urn:schemas-microsoft-com:vml" Requires="v">
                <p:oleObj spid="_x0000_s19583" name="Equation" r:id="rId13" imgW="571320" imgH="190440" progId="Equation.3">
                  <p:embed/>
                </p:oleObj>
              </mc:Choice>
              <mc:Fallback>
                <p:oleObj name="Equation" r:id="rId13" imgW="571320" imgH="190440" progId="Equation.3">
                  <p:embed/>
                  <p:pic>
                    <p:nvPicPr>
                      <p:cNvPr id="0" name="Object 6"/>
                      <p:cNvPicPr>
                        <a:picLocks noChangeAspect="1" noChangeArrowheads="1"/>
                      </p:cNvPicPr>
                      <p:nvPr/>
                    </p:nvPicPr>
                    <p:blipFill>
                      <a:blip r:embed="rId14"/>
                      <a:srcRect/>
                      <a:stretch>
                        <a:fillRect/>
                      </a:stretch>
                    </p:blipFill>
                    <p:spPr bwMode="auto">
                      <a:xfrm>
                        <a:off x="3505200" y="5724525"/>
                        <a:ext cx="1622425" cy="541337"/>
                      </a:xfrm>
                      <a:prstGeom prst="rect">
                        <a:avLst/>
                      </a:prstGeom>
                      <a:solidFill>
                        <a:srgbClr val="E6E0E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456513197"/>
              </p:ext>
            </p:extLst>
          </p:nvPr>
        </p:nvGraphicFramePr>
        <p:xfrm>
          <a:off x="6659214" y="5686540"/>
          <a:ext cx="1622425" cy="541337"/>
        </p:xfrm>
        <a:graphic>
          <a:graphicData uri="http://schemas.openxmlformats.org/presentationml/2006/ole">
            <mc:AlternateContent xmlns:mc="http://schemas.openxmlformats.org/markup-compatibility/2006">
              <mc:Choice xmlns:v="urn:schemas-microsoft-com:vml" Requires="v">
                <p:oleObj spid="_x0000_s19584" name="Equation" r:id="rId15" imgW="571320" imgH="190440" progId="Equation.3">
                  <p:embed/>
                </p:oleObj>
              </mc:Choice>
              <mc:Fallback>
                <p:oleObj name="Equation" r:id="rId15" imgW="571320" imgH="190440" progId="Equation.3">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59214" y="5686540"/>
                        <a:ext cx="1622425" cy="541337"/>
                      </a:xfrm>
                      <a:prstGeom prst="rect">
                        <a:avLst/>
                      </a:prstGeom>
                      <a:solidFill>
                        <a:srgbClr val="E6E0E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p:nvSpPr>
        <p:spPr>
          <a:xfrm>
            <a:off x="140848" y="96792"/>
            <a:ext cx="1699504" cy="523220"/>
          </a:xfrm>
          <a:prstGeom prst="rect">
            <a:avLst/>
          </a:prstGeom>
        </p:spPr>
        <p:txBody>
          <a:bodyPr wrap="none">
            <a:spAutoFit/>
          </a:bodyPr>
          <a:lstStyle/>
          <a:p>
            <a:pPr marL="228600" marR="0">
              <a:spcBef>
                <a:spcPts val="0"/>
              </a:spcBef>
              <a:spcAft>
                <a:spcPts val="0"/>
              </a:spcAft>
            </a:pPr>
            <a:r>
              <a:rPr lang="en-US" sz="2800" b="1" dirty="0">
                <a:solidFill>
                  <a:srgbClr val="FF0000"/>
                </a:solidFill>
                <a:effectLst/>
                <a:latin typeface="Comic Sans MS"/>
                <a:ea typeface="Times New Roman"/>
              </a:rPr>
              <a:t>PART I</a:t>
            </a:r>
            <a:endParaRPr lang="en-US" sz="2800" dirty="0">
              <a:effectLst/>
              <a:latin typeface="Times New Roman"/>
              <a:ea typeface="Times New Roman"/>
            </a:endParaRPr>
          </a:p>
        </p:txBody>
      </p:sp>
    </p:spTree>
    <p:extLst>
      <p:ext uri="{BB962C8B-B14F-4D97-AF65-F5344CB8AC3E}">
        <p14:creationId xmlns:p14="http://schemas.microsoft.com/office/powerpoint/2010/main" val="402685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38"/>
                                        </p:tgtEl>
                                        <p:attrNameLst>
                                          <p:attrName>style.visibility</p:attrName>
                                        </p:attrNameLst>
                                      </p:cBhvr>
                                      <p:to>
                                        <p:strVal val="visible"/>
                                      </p:to>
                                    </p:set>
                                    <p:anim calcmode="lin" valueType="num">
                                      <p:cBhvr additive="base">
                                        <p:cTn id="22" dur="500" fill="hold"/>
                                        <p:tgtEl>
                                          <p:spTgt spid="1038"/>
                                        </p:tgtEl>
                                        <p:attrNameLst>
                                          <p:attrName>ppt_x</p:attrName>
                                        </p:attrNameLst>
                                      </p:cBhvr>
                                      <p:tavLst>
                                        <p:tav tm="0">
                                          <p:val>
                                            <p:strVal val="#ppt_x"/>
                                          </p:val>
                                        </p:tav>
                                        <p:tav tm="100000">
                                          <p:val>
                                            <p:strVal val="#ppt_x"/>
                                          </p:val>
                                        </p:tav>
                                      </p:tavLst>
                                    </p:anim>
                                    <p:anim calcmode="lin" valueType="num">
                                      <p:cBhvr additive="base">
                                        <p:cTn id="23" dur="500" fill="hold"/>
                                        <p:tgtEl>
                                          <p:spTgt spid="103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arn(inVertical)">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838200"/>
            <a:ext cx="72009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4" descr="https://hrsbstaff.ednet.ns.ca/eplee/images/Unit%20Circl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465" y="3067866"/>
            <a:ext cx="3352800" cy="2876703"/>
          </a:xfrm>
          <a:prstGeom prst="rect">
            <a:avLst/>
          </a:prstGeom>
          <a:noFill/>
          <a:extLst>
            <a:ext uri="{909E8E84-426E-40DD-AFC4-6F175D3DCCD1}">
              <a14:hiddenFill xmlns:a14="http://schemas.microsoft.com/office/drawing/2010/main">
                <a:solidFill>
                  <a:srgbClr val="FFFFFF"/>
                </a:solidFill>
              </a14:hiddenFill>
            </a:ext>
          </a:extLst>
        </p:spPr>
      </p:pic>
      <p:sp>
        <p:nvSpPr>
          <p:cNvPr id="4" name="Up Arrow 3"/>
          <p:cNvSpPr/>
          <p:nvPr/>
        </p:nvSpPr>
        <p:spPr>
          <a:xfrm rot="17671332">
            <a:off x="3935461" y="4987094"/>
            <a:ext cx="324601" cy="1690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575646"/>
              </p:ext>
            </p:extLst>
          </p:nvPr>
        </p:nvGraphicFramePr>
        <p:xfrm>
          <a:off x="5019675" y="5254603"/>
          <a:ext cx="3476625" cy="579438"/>
        </p:xfrm>
        <a:graphic>
          <a:graphicData uri="http://schemas.openxmlformats.org/presentationml/2006/ole">
            <mc:AlternateContent xmlns:mc="http://schemas.openxmlformats.org/markup-compatibility/2006">
              <mc:Choice xmlns:v="urn:schemas-microsoft-com:vml" Requires="v">
                <p:oleObj spid="_x0000_s13769" name="Equation" r:id="rId5" imgW="1447560" imgH="241200" progId="Equation.3">
                  <p:embed/>
                </p:oleObj>
              </mc:Choice>
              <mc:Fallback>
                <p:oleObj name="Equation" r:id="rId5" imgW="1447560" imgH="241200" progId="Equation.3">
                  <p:embed/>
                  <p:pic>
                    <p:nvPicPr>
                      <p:cNvPr id="0" name=""/>
                      <p:cNvPicPr/>
                      <p:nvPr/>
                    </p:nvPicPr>
                    <p:blipFill>
                      <a:blip r:embed="rId6"/>
                      <a:stretch>
                        <a:fillRect/>
                      </a:stretch>
                    </p:blipFill>
                    <p:spPr>
                      <a:xfrm>
                        <a:off x="5019675" y="5254603"/>
                        <a:ext cx="3476625" cy="579438"/>
                      </a:xfrm>
                      <a:prstGeom prst="rect">
                        <a:avLst/>
                      </a:prstGeom>
                      <a:solidFill>
                        <a:srgbClr val="FFFF00"/>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75840572"/>
              </p:ext>
            </p:extLst>
          </p:nvPr>
        </p:nvGraphicFramePr>
        <p:xfrm>
          <a:off x="4097761" y="606499"/>
          <a:ext cx="533400" cy="1271954"/>
        </p:xfrm>
        <a:graphic>
          <a:graphicData uri="http://schemas.openxmlformats.org/presentationml/2006/ole">
            <mc:AlternateContent xmlns:mc="http://schemas.openxmlformats.org/markup-compatibility/2006">
              <mc:Choice xmlns:v="urn:schemas-microsoft-com:vml" Requires="v">
                <p:oleObj spid="_x0000_s13770" name="Equation" r:id="rId7" imgW="164880" imgH="393480" progId="Equation.3">
                  <p:embed/>
                </p:oleObj>
              </mc:Choice>
              <mc:Fallback>
                <p:oleObj name="Equation" r:id="rId7" imgW="164880" imgH="393480" progId="Equation.3">
                  <p:embed/>
                  <p:pic>
                    <p:nvPicPr>
                      <p:cNvPr id="0" name=""/>
                      <p:cNvPicPr/>
                      <p:nvPr/>
                    </p:nvPicPr>
                    <p:blipFill>
                      <a:blip r:embed="rId8"/>
                      <a:stretch>
                        <a:fillRect/>
                      </a:stretch>
                    </p:blipFill>
                    <p:spPr>
                      <a:xfrm>
                        <a:off x="4097761" y="606499"/>
                        <a:ext cx="533400" cy="1271954"/>
                      </a:xfrm>
                      <a:prstGeom prst="rect">
                        <a:avLst/>
                      </a:prstGeom>
                      <a:solidFill>
                        <a:srgbClr val="FFFF00"/>
                      </a:solidFill>
                    </p:spPr>
                  </p:pic>
                </p:oleObj>
              </mc:Fallback>
            </mc:AlternateContent>
          </a:graphicData>
        </a:graphic>
      </p:graphicFrame>
      <p:sp>
        <p:nvSpPr>
          <p:cNvPr id="7" name="Up Arrow 6"/>
          <p:cNvSpPr/>
          <p:nvPr/>
        </p:nvSpPr>
        <p:spPr>
          <a:xfrm rot="14905260" flipH="1">
            <a:off x="4359065" y="-124717"/>
            <a:ext cx="616109" cy="5276976"/>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113065932"/>
              </p:ext>
            </p:extLst>
          </p:nvPr>
        </p:nvGraphicFramePr>
        <p:xfrm>
          <a:off x="5262563" y="2459629"/>
          <a:ext cx="3233737" cy="547688"/>
        </p:xfrm>
        <a:graphic>
          <a:graphicData uri="http://schemas.openxmlformats.org/presentationml/2006/ole">
            <mc:AlternateContent xmlns:mc="http://schemas.openxmlformats.org/markup-compatibility/2006">
              <mc:Choice xmlns:v="urn:schemas-microsoft-com:vml" Requires="v">
                <p:oleObj spid="_x0000_s13771" name="Equation" r:id="rId9" imgW="1346040" imgH="228600" progId="Equation.3">
                  <p:embed/>
                </p:oleObj>
              </mc:Choice>
              <mc:Fallback>
                <p:oleObj name="Equation" r:id="rId9" imgW="1346040" imgH="228600" progId="Equation.3">
                  <p:embed/>
                  <p:pic>
                    <p:nvPicPr>
                      <p:cNvPr id="0" name=""/>
                      <p:cNvPicPr/>
                      <p:nvPr/>
                    </p:nvPicPr>
                    <p:blipFill>
                      <a:blip r:embed="rId10"/>
                      <a:stretch>
                        <a:fillRect/>
                      </a:stretch>
                    </p:blipFill>
                    <p:spPr>
                      <a:xfrm>
                        <a:off x="5262563" y="2459629"/>
                        <a:ext cx="3233737" cy="547688"/>
                      </a:xfrm>
                      <a:prstGeom prst="rect">
                        <a:avLst/>
                      </a:prstGeom>
                      <a:solidFill>
                        <a:srgbClr val="FFFF00"/>
                      </a:solid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31006155"/>
              </p:ext>
            </p:extLst>
          </p:nvPr>
        </p:nvGraphicFramePr>
        <p:xfrm>
          <a:off x="8229600" y="640373"/>
          <a:ext cx="533400" cy="1271954"/>
        </p:xfrm>
        <a:graphic>
          <a:graphicData uri="http://schemas.openxmlformats.org/presentationml/2006/ole">
            <mc:AlternateContent xmlns:mc="http://schemas.openxmlformats.org/markup-compatibility/2006">
              <mc:Choice xmlns:v="urn:schemas-microsoft-com:vml" Requires="v">
                <p:oleObj spid="_x0000_s13772" name="Equation" r:id="rId11" imgW="164880" imgH="393480" progId="Equation.3">
                  <p:embed/>
                </p:oleObj>
              </mc:Choice>
              <mc:Fallback>
                <p:oleObj name="Equation" r:id="rId11" imgW="164880" imgH="393480" progId="Equation.3">
                  <p:embed/>
                  <p:pic>
                    <p:nvPicPr>
                      <p:cNvPr id="0" name=""/>
                      <p:cNvPicPr/>
                      <p:nvPr/>
                    </p:nvPicPr>
                    <p:blipFill>
                      <a:blip r:embed="rId12"/>
                      <a:stretch>
                        <a:fillRect/>
                      </a:stretch>
                    </p:blipFill>
                    <p:spPr>
                      <a:xfrm>
                        <a:off x="8229600" y="640373"/>
                        <a:ext cx="533400" cy="1271954"/>
                      </a:xfrm>
                      <a:prstGeom prst="rect">
                        <a:avLst/>
                      </a:prstGeom>
                      <a:solidFill>
                        <a:srgbClr val="FFFF00"/>
                      </a:solidFill>
                    </p:spPr>
                  </p:pic>
                </p:oleObj>
              </mc:Fallback>
            </mc:AlternateContent>
          </a:graphicData>
        </a:graphic>
      </p:graphicFrame>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4E8A962-9720-4883-BFD8-190128202A26}"/>
                  </a:ext>
                </a:extLst>
              </p:cNvPr>
              <p:cNvSpPr txBox="1"/>
              <p:nvPr/>
            </p:nvSpPr>
            <p:spPr>
              <a:xfrm>
                <a:off x="4988877" y="5832573"/>
                <a:ext cx="4109720" cy="922176"/>
              </a:xfrm>
              <a:prstGeom prst="rect">
                <a:avLst/>
              </a:prstGeom>
              <a:solidFill>
                <a:schemeClr val="accent3">
                  <a:lumMod val="40000"/>
                  <a:lumOff val="60000"/>
                </a:schemeClr>
              </a:solid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𝑐𝑜𝑠</m:t>
                          </m:r>
                        </m:e>
                        <m:sup>
                          <m:r>
                            <a:rPr lang="en-US" sz="2400" b="0" i="1" smtClean="0">
                              <a:latin typeface="Cambria Math" panose="02040503050406030204" pitchFamily="18" charset="0"/>
                            </a:rPr>
                            <m:t>−1</m:t>
                          </m:r>
                        </m:sup>
                      </m:sSup>
                      <m:d>
                        <m:dPr>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2</m:t>
                                  </m:r>
                                </m:e>
                              </m:rad>
                            </m:num>
                            <m:den>
                              <m:r>
                                <a:rPr lang="en-US" sz="2400" b="0" i="1" smtClean="0">
                                  <a:latin typeface="Cambria Math" panose="02040503050406030204" pitchFamily="18" charset="0"/>
                                </a:rPr>
                                <m:t>2</m:t>
                              </m:r>
                            </m:den>
                          </m:f>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𝜃</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𝑠𝑜</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𝜃</m:t>
                      </m:r>
                      <m:r>
                        <a:rPr lang="en-US" sz="2400" b="0" i="1" smtClean="0">
                          <a:latin typeface="Cambria Math" panose="02040503050406030204" pitchFamily="18" charset="0"/>
                          <a:ea typeface="Cambria Math" panose="02040503050406030204" pitchFamily="18" charset="0"/>
                        </a:rPr>
                        <m:t>= ?</m:t>
                      </m:r>
                    </m:oMath>
                  </m:oMathPara>
                </a14:m>
                <a:endParaRPr lang="en-US" sz="2400" dirty="0"/>
              </a:p>
            </p:txBody>
          </p:sp>
        </mc:Choice>
        <mc:Fallback xmlns="">
          <p:sp>
            <p:nvSpPr>
              <p:cNvPr id="10" name="TextBox 9">
                <a:extLst>
                  <a:ext uri="{FF2B5EF4-FFF2-40B4-BE49-F238E27FC236}">
                    <a16:creationId xmlns:a16="http://schemas.microsoft.com/office/drawing/2014/main" id="{64E8A962-9720-4883-BFD8-190128202A26}"/>
                  </a:ext>
                </a:extLst>
              </p:cNvPr>
              <p:cNvSpPr txBox="1">
                <a:spLocks noRot="1" noChangeAspect="1" noMove="1" noResize="1" noEditPoints="1" noAdjustHandles="1" noChangeArrowheads="1" noChangeShapeType="1" noTextEdit="1"/>
              </p:cNvSpPr>
              <p:nvPr/>
            </p:nvSpPr>
            <p:spPr>
              <a:xfrm>
                <a:off x="4988877" y="5832573"/>
                <a:ext cx="4109720" cy="922176"/>
              </a:xfrm>
              <a:prstGeom prst="rect">
                <a:avLst/>
              </a:prstGeom>
              <a:blipFill>
                <a:blip r:embed="rId13"/>
                <a:stretch>
                  <a:fillRect/>
                </a:stretch>
              </a:blipFill>
            </p:spPr>
            <p:txBody>
              <a:bodyPr/>
              <a:lstStyle/>
              <a:p>
                <a:r>
                  <a:rPr lang="en-US">
                    <a:noFill/>
                  </a:rPr>
                  <a:t> </a:t>
                </a:r>
              </a:p>
            </p:txBody>
          </p:sp>
        </mc:Fallback>
      </mc:AlternateContent>
      <p:pic>
        <p:nvPicPr>
          <p:cNvPr id="12" name="Picture 3">
            <a:extLst>
              <a:ext uri="{FF2B5EF4-FFF2-40B4-BE49-F238E27FC236}">
                <a16:creationId xmlns:a16="http://schemas.microsoft.com/office/drawing/2014/main" id="{32361AED-B8E3-4622-93DF-AE4CDAA0E8C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90621" y="3813792"/>
            <a:ext cx="2862262" cy="281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Up Arrow 3">
            <a:extLst>
              <a:ext uri="{FF2B5EF4-FFF2-40B4-BE49-F238E27FC236}">
                <a16:creationId xmlns:a16="http://schemas.microsoft.com/office/drawing/2014/main" id="{6D58D15D-9762-45B6-AFC1-DD66F5365AE7}"/>
              </a:ext>
            </a:extLst>
          </p:cNvPr>
          <p:cNvSpPr/>
          <p:nvPr/>
        </p:nvSpPr>
        <p:spPr>
          <a:xfrm rot="14950581">
            <a:off x="3597553" y="2537568"/>
            <a:ext cx="324601" cy="169095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3">
            <a:extLst>
              <a:ext uri="{FF2B5EF4-FFF2-40B4-BE49-F238E27FC236}">
                <a16:creationId xmlns:a16="http://schemas.microsoft.com/office/drawing/2014/main" id="{8C7EC694-A622-4978-B599-B042245B92AE}"/>
              </a:ext>
            </a:extLst>
          </p:cNvPr>
          <p:cNvSpPr/>
          <p:nvPr/>
        </p:nvSpPr>
        <p:spPr>
          <a:xfrm rot="11041540">
            <a:off x="2672349" y="1726214"/>
            <a:ext cx="458568" cy="3552236"/>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B96B973A-06CE-44F6-9B3B-58FF15EAE7BE}"/>
                  </a:ext>
                </a:extLst>
              </p:cNvPr>
              <p:cNvSpPr txBox="1"/>
              <p:nvPr/>
            </p:nvSpPr>
            <p:spPr>
              <a:xfrm>
                <a:off x="4235385" y="3323786"/>
                <a:ext cx="4629150" cy="461665"/>
              </a:xfrm>
              <a:prstGeom prst="rect">
                <a:avLst/>
              </a:prstGeom>
              <a:solidFill>
                <a:schemeClr val="accent3">
                  <a:lumMod val="40000"/>
                  <a:lumOff val="60000"/>
                </a:schemeClr>
              </a:solid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𝑡𝑎𝑛</m:t>
                          </m:r>
                        </m:e>
                        <m:sup>
                          <m:r>
                            <a:rPr lang="en-US" sz="2400" b="0" i="1" smtClean="0">
                              <a:latin typeface="Cambria Math" panose="02040503050406030204" pitchFamily="18" charset="0"/>
                            </a:rPr>
                            <m:t>−1</m:t>
                          </m:r>
                        </m:sup>
                      </m:sSup>
                      <m:d>
                        <m:dPr>
                          <m:ctrlPr>
                            <a:rPr lang="en-US" sz="2400" i="1" smtClean="0">
                              <a:latin typeface="Cambria Math" panose="02040503050406030204" pitchFamily="18" charset="0"/>
                            </a:rPr>
                          </m:ctrlPr>
                        </m:dPr>
                        <m:e>
                          <m:r>
                            <a:rPr lang="en-US" sz="2400" i="1" smtClean="0">
                              <a:latin typeface="Cambria Math" panose="02040503050406030204" pitchFamily="18" charset="0"/>
                            </a:rPr>
                            <m:t>𝑢</m:t>
                          </m:r>
                          <m:r>
                            <a:rPr lang="en-US" sz="2400" b="0" i="1" smtClean="0">
                              <a:latin typeface="Cambria Math" panose="02040503050406030204" pitchFamily="18" charset="0"/>
                            </a:rPr>
                            <m:t>𝑛𝑑𝑒𝑓𝑖𝑛𝑒𝑑</m:t>
                          </m:r>
                        </m:e>
                      </m:d>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𝜃</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𝑠𝑜</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𝜃</m:t>
                      </m:r>
                      <m:r>
                        <a:rPr lang="en-US" sz="2400" b="0" i="1" smtClean="0">
                          <a:latin typeface="Cambria Math" panose="02040503050406030204" pitchFamily="18" charset="0"/>
                          <a:ea typeface="Cambria Math" panose="02040503050406030204" pitchFamily="18" charset="0"/>
                        </a:rPr>
                        <m:t>= ?</m:t>
                      </m:r>
                    </m:oMath>
                  </m:oMathPara>
                </a14:m>
                <a:endParaRPr lang="en-US" sz="2400" dirty="0"/>
              </a:p>
            </p:txBody>
          </p:sp>
        </mc:Choice>
        <mc:Fallback xmlns="">
          <p:sp>
            <p:nvSpPr>
              <p:cNvPr id="15" name="TextBox 14">
                <a:extLst>
                  <a:ext uri="{FF2B5EF4-FFF2-40B4-BE49-F238E27FC236}">
                    <a16:creationId xmlns:a16="http://schemas.microsoft.com/office/drawing/2014/main" id="{B96B973A-06CE-44F6-9B3B-58FF15EAE7BE}"/>
                  </a:ext>
                </a:extLst>
              </p:cNvPr>
              <p:cNvSpPr txBox="1">
                <a:spLocks noRot="1" noChangeAspect="1" noMove="1" noResize="1" noEditPoints="1" noAdjustHandles="1" noChangeArrowheads="1" noChangeShapeType="1" noTextEdit="1"/>
              </p:cNvSpPr>
              <p:nvPr/>
            </p:nvSpPr>
            <p:spPr>
              <a:xfrm>
                <a:off x="4235385" y="3323786"/>
                <a:ext cx="4629150" cy="461665"/>
              </a:xfrm>
              <a:prstGeom prst="rect">
                <a:avLst/>
              </a:prstGeom>
              <a:blipFill>
                <a:blip r:embed="rId15"/>
                <a:stretch>
                  <a:fillRect b="-17105"/>
                </a:stretch>
              </a:blipFill>
            </p:spPr>
            <p:txBody>
              <a:bodyPr/>
              <a:lstStyle/>
              <a:p>
                <a:r>
                  <a:rPr lang="en-US">
                    <a:noFill/>
                  </a:rPr>
                  <a:t> </a:t>
                </a:r>
              </a:p>
            </p:txBody>
          </p:sp>
        </mc:Fallback>
      </mc:AlternateContent>
      <p:pic>
        <p:nvPicPr>
          <p:cNvPr id="16" name="Picture 3">
            <a:extLst>
              <a:ext uri="{FF2B5EF4-FFF2-40B4-BE49-F238E27FC236}">
                <a16:creationId xmlns:a16="http://schemas.microsoft.com/office/drawing/2014/main" id="{7F0E3F01-452F-4908-9A74-DCD92316FA4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4533" y="2231264"/>
            <a:ext cx="2862262" cy="281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241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4" fill="hold" grpId="1" nodeType="clickEffect">
                                  <p:stCondLst>
                                    <p:cond delay="0"/>
                                  </p:stCondLst>
                                  <p:childTnLst>
                                    <p:anim calcmode="lin" valueType="num">
                                      <p:cBhvr additive="base">
                                        <p:cTn id="23" dur="500"/>
                                        <p:tgtEl>
                                          <p:spTgt spid="14"/>
                                        </p:tgtEl>
                                        <p:attrNameLst>
                                          <p:attrName>ppt_x</p:attrName>
                                        </p:attrNameLst>
                                      </p:cBhvr>
                                      <p:tavLst>
                                        <p:tav tm="0">
                                          <p:val>
                                            <p:strVal val="ppt_x"/>
                                          </p:val>
                                        </p:tav>
                                        <p:tav tm="100000">
                                          <p:val>
                                            <p:strVal val="ppt_x"/>
                                          </p:val>
                                        </p:tav>
                                      </p:tavLst>
                                    </p:anim>
                                    <p:anim calcmode="lin" valueType="num">
                                      <p:cBhvr additive="base">
                                        <p:cTn id="24" dur="500"/>
                                        <p:tgtEl>
                                          <p:spTgt spid="14"/>
                                        </p:tgtEl>
                                        <p:attrNameLst>
                                          <p:attrName>ppt_y</p:attrName>
                                        </p:attrNameLst>
                                      </p:cBhvr>
                                      <p:tavLst>
                                        <p:tav tm="0">
                                          <p:val>
                                            <p:strVal val="ppt_y"/>
                                          </p:val>
                                        </p:tav>
                                        <p:tav tm="100000">
                                          <p:val>
                                            <p:strVal val="1+ppt_h/2"/>
                                          </p:val>
                                        </p:tav>
                                      </p:tavLst>
                                    </p:anim>
                                    <p:set>
                                      <p:cBhvr>
                                        <p:cTn id="25" dur="1" fill="hold">
                                          <p:stCondLst>
                                            <p:cond delay="499"/>
                                          </p:stCondLst>
                                        </p:cTn>
                                        <p:tgtEl>
                                          <p:spTgt spid="1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xit" presetSubtype="4" fill="hold" grpId="1" nodeType="clickEffect">
                                  <p:stCondLst>
                                    <p:cond delay="0"/>
                                  </p:stCondLst>
                                  <p:childTnLst>
                                    <p:anim calcmode="lin" valueType="num">
                                      <p:cBhvr additive="base">
                                        <p:cTn id="59" dur="500"/>
                                        <p:tgtEl>
                                          <p:spTgt spid="4"/>
                                        </p:tgtEl>
                                        <p:attrNameLst>
                                          <p:attrName>ppt_x</p:attrName>
                                        </p:attrNameLst>
                                      </p:cBhvr>
                                      <p:tavLst>
                                        <p:tav tm="0">
                                          <p:val>
                                            <p:strVal val="ppt_x"/>
                                          </p:val>
                                        </p:tav>
                                        <p:tav tm="100000">
                                          <p:val>
                                            <p:strVal val="ppt_x"/>
                                          </p:val>
                                        </p:tav>
                                      </p:tavLst>
                                    </p:anim>
                                    <p:anim calcmode="lin" valueType="num">
                                      <p:cBhvr additive="base">
                                        <p:cTn id="60" dur="500"/>
                                        <p:tgtEl>
                                          <p:spTgt spid="4"/>
                                        </p:tgtEl>
                                        <p:attrNameLst>
                                          <p:attrName>ppt_y</p:attrName>
                                        </p:attrNameLst>
                                      </p:cBhvr>
                                      <p:tavLst>
                                        <p:tav tm="0">
                                          <p:val>
                                            <p:strVal val="ppt_y"/>
                                          </p:val>
                                        </p:tav>
                                        <p:tav tm="100000">
                                          <p:val>
                                            <p:strVal val="1+ppt_h/2"/>
                                          </p:val>
                                        </p:tav>
                                      </p:tavLst>
                                    </p:anim>
                                    <p:set>
                                      <p:cBhvr>
                                        <p:cTn id="61" dur="1" fill="hold">
                                          <p:stCondLst>
                                            <p:cond delay="499"/>
                                          </p:stCondLst>
                                        </p:cTn>
                                        <p:tgtEl>
                                          <p:spTgt spid="4"/>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500" fill="hold"/>
                                        <p:tgtEl>
                                          <p:spTgt spid="6"/>
                                        </p:tgtEl>
                                        <p:attrNameLst>
                                          <p:attrName>ppt_x</p:attrName>
                                        </p:attrNameLst>
                                      </p:cBhvr>
                                      <p:tavLst>
                                        <p:tav tm="0">
                                          <p:val>
                                            <p:strVal val="#ppt_x"/>
                                          </p:val>
                                        </p:tav>
                                        <p:tav tm="100000">
                                          <p:val>
                                            <p:strVal val="#ppt_x"/>
                                          </p:val>
                                        </p:tav>
                                      </p:tavLst>
                                    </p:anim>
                                    <p:anim calcmode="lin" valueType="num">
                                      <p:cBhvr additive="base">
                                        <p:cTn id="6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grpId="1" nodeType="clickEffect">
                                  <p:stCondLst>
                                    <p:cond delay="0"/>
                                  </p:stCondLst>
                                  <p:childTnLst>
                                    <p:anim calcmode="lin" valueType="num">
                                      <p:cBhvr additive="base">
                                        <p:cTn id="71" dur="500"/>
                                        <p:tgtEl>
                                          <p:spTgt spid="13"/>
                                        </p:tgtEl>
                                        <p:attrNameLst>
                                          <p:attrName>ppt_x</p:attrName>
                                        </p:attrNameLst>
                                      </p:cBhvr>
                                      <p:tavLst>
                                        <p:tav tm="0">
                                          <p:val>
                                            <p:strVal val="ppt_x"/>
                                          </p:val>
                                        </p:tav>
                                        <p:tav tm="100000">
                                          <p:val>
                                            <p:strVal val="ppt_x"/>
                                          </p:val>
                                        </p:tav>
                                      </p:tavLst>
                                    </p:anim>
                                    <p:anim calcmode="lin" valueType="num">
                                      <p:cBhvr additive="base">
                                        <p:cTn id="72" dur="500"/>
                                        <p:tgtEl>
                                          <p:spTgt spid="13"/>
                                        </p:tgtEl>
                                        <p:attrNameLst>
                                          <p:attrName>ppt_y</p:attrName>
                                        </p:attrNameLst>
                                      </p:cBhvr>
                                      <p:tavLst>
                                        <p:tav tm="0">
                                          <p:val>
                                            <p:strVal val="ppt_y"/>
                                          </p:val>
                                        </p:tav>
                                        <p:tav tm="100000">
                                          <p:val>
                                            <p:strVal val="1+ppt_h/2"/>
                                          </p:val>
                                        </p:tav>
                                      </p:tavLst>
                                    </p:anim>
                                    <p:set>
                                      <p:cBhvr>
                                        <p:cTn id="73" dur="1" fill="hold">
                                          <p:stCondLst>
                                            <p:cond delay="499"/>
                                          </p:stCondLst>
                                        </p:cTn>
                                        <p:tgtEl>
                                          <p:spTgt spid="13"/>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 presetClass="exit" presetSubtype="4" fill="hold" nodeType="clickEffect">
                                  <p:stCondLst>
                                    <p:cond delay="0"/>
                                  </p:stCondLst>
                                  <p:childTnLst>
                                    <p:anim calcmode="lin" valueType="num">
                                      <p:cBhvr additive="base">
                                        <p:cTn id="77" dur="500"/>
                                        <p:tgtEl>
                                          <p:spTgt spid="16"/>
                                        </p:tgtEl>
                                        <p:attrNameLst>
                                          <p:attrName>ppt_x</p:attrName>
                                        </p:attrNameLst>
                                      </p:cBhvr>
                                      <p:tavLst>
                                        <p:tav tm="0">
                                          <p:val>
                                            <p:strVal val="ppt_x"/>
                                          </p:val>
                                        </p:tav>
                                        <p:tav tm="100000">
                                          <p:val>
                                            <p:strVal val="ppt_x"/>
                                          </p:val>
                                        </p:tav>
                                      </p:tavLst>
                                    </p:anim>
                                    <p:anim calcmode="lin" valueType="num">
                                      <p:cBhvr additive="base">
                                        <p:cTn id="78" dur="500"/>
                                        <p:tgtEl>
                                          <p:spTgt spid="16"/>
                                        </p:tgtEl>
                                        <p:attrNameLst>
                                          <p:attrName>ppt_y</p:attrName>
                                        </p:attrNameLst>
                                      </p:cBhvr>
                                      <p:tavLst>
                                        <p:tav tm="0">
                                          <p:val>
                                            <p:strVal val="ppt_y"/>
                                          </p:val>
                                        </p:tav>
                                        <p:tav tm="100000">
                                          <p:val>
                                            <p:strVal val="1+ppt_h/2"/>
                                          </p:val>
                                        </p:tav>
                                      </p:tavLst>
                                    </p:anim>
                                    <p:set>
                                      <p:cBhvr>
                                        <p:cTn id="79" dur="1" fill="hold">
                                          <p:stCondLst>
                                            <p:cond delay="499"/>
                                          </p:stCondLst>
                                        </p:cTn>
                                        <p:tgtEl>
                                          <p:spTgt spid="16"/>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 presetClass="exit" presetSubtype="4" fill="hold" nodeType="clickEffect">
                                  <p:stCondLst>
                                    <p:cond delay="0"/>
                                  </p:stCondLst>
                                  <p:childTnLst>
                                    <p:anim calcmode="lin" valueType="num">
                                      <p:cBhvr additive="base">
                                        <p:cTn id="83" dur="500"/>
                                        <p:tgtEl>
                                          <p:spTgt spid="5"/>
                                        </p:tgtEl>
                                        <p:attrNameLst>
                                          <p:attrName>ppt_x</p:attrName>
                                        </p:attrNameLst>
                                      </p:cBhvr>
                                      <p:tavLst>
                                        <p:tav tm="0">
                                          <p:val>
                                            <p:strVal val="ppt_x"/>
                                          </p:val>
                                        </p:tav>
                                        <p:tav tm="100000">
                                          <p:val>
                                            <p:strVal val="ppt_x"/>
                                          </p:val>
                                        </p:tav>
                                      </p:tavLst>
                                    </p:anim>
                                    <p:anim calcmode="lin" valueType="num">
                                      <p:cBhvr additive="base">
                                        <p:cTn id="84" dur="500"/>
                                        <p:tgtEl>
                                          <p:spTgt spid="5"/>
                                        </p:tgtEl>
                                        <p:attrNameLst>
                                          <p:attrName>ppt_y</p:attrName>
                                        </p:attrNameLst>
                                      </p:cBhvr>
                                      <p:tavLst>
                                        <p:tav tm="0">
                                          <p:val>
                                            <p:strVal val="ppt_y"/>
                                          </p:val>
                                        </p:tav>
                                        <p:tav tm="100000">
                                          <p:val>
                                            <p:strVal val="1+ppt_h/2"/>
                                          </p:val>
                                        </p:tav>
                                      </p:tavLst>
                                    </p:anim>
                                    <p:set>
                                      <p:cBhvr>
                                        <p:cTn id="85" dur="1" fill="hold">
                                          <p:stCondLst>
                                            <p:cond delay="499"/>
                                          </p:stCondLst>
                                        </p:cTn>
                                        <p:tgtEl>
                                          <p:spTgt spid="5"/>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 presetClass="exit" presetSubtype="4" fill="hold" grpId="1" nodeType="clickEffect">
                                  <p:stCondLst>
                                    <p:cond delay="0"/>
                                  </p:stCondLst>
                                  <p:childTnLst>
                                    <p:anim calcmode="lin" valueType="num">
                                      <p:cBhvr additive="base">
                                        <p:cTn id="89" dur="500"/>
                                        <p:tgtEl>
                                          <p:spTgt spid="10"/>
                                        </p:tgtEl>
                                        <p:attrNameLst>
                                          <p:attrName>ppt_x</p:attrName>
                                        </p:attrNameLst>
                                      </p:cBhvr>
                                      <p:tavLst>
                                        <p:tav tm="0">
                                          <p:val>
                                            <p:strVal val="ppt_x"/>
                                          </p:val>
                                        </p:tav>
                                        <p:tav tm="100000">
                                          <p:val>
                                            <p:strVal val="ppt_x"/>
                                          </p:val>
                                        </p:tav>
                                      </p:tavLst>
                                    </p:anim>
                                    <p:anim calcmode="lin" valueType="num">
                                      <p:cBhvr additive="base">
                                        <p:cTn id="90" dur="500"/>
                                        <p:tgtEl>
                                          <p:spTgt spid="10"/>
                                        </p:tgtEl>
                                        <p:attrNameLst>
                                          <p:attrName>ppt_y</p:attrName>
                                        </p:attrNameLst>
                                      </p:cBhvr>
                                      <p:tavLst>
                                        <p:tav tm="0">
                                          <p:val>
                                            <p:strVal val="ppt_y"/>
                                          </p:val>
                                        </p:tav>
                                        <p:tav tm="100000">
                                          <p:val>
                                            <p:strVal val="1+ppt_h/2"/>
                                          </p:val>
                                        </p:tav>
                                      </p:tavLst>
                                    </p:anim>
                                    <p:set>
                                      <p:cBhvr>
                                        <p:cTn id="91" dur="1" fill="hold">
                                          <p:stCondLst>
                                            <p:cond delay="499"/>
                                          </p:stCondLst>
                                        </p:cTn>
                                        <p:tgtEl>
                                          <p:spTgt spid="10"/>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7"/>
                                        </p:tgtEl>
                                        <p:attrNameLst>
                                          <p:attrName>style.visibility</p:attrName>
                                        </p:attrNameLst>
                                      </p:cBhvr>
                                      <p:to>
                                        <p:strVal val="visible"/>
                                      </p:to>
                                    </p:set>
                                    <p:anim calcmode="lin" valueType="num">
                                      <p:cBhvr additive="base">
                                        <p:cTn id="96" dur="500" fill="hold"/>
                                        <p:tgtEl>
                                          <p:spTgt spid="7"/>
                                        </p:tgtEl>
                                        <p:attrNameLst>
                                          <p:attrName>ppt_x</p:attrName>
                                        </p:attrNameLst>
                                      </p:cBhvr>
                                      <p:tavLst>
                                        <p:tav tm="0">
                                          <p:val>
                                            <p:strVal val="#ppt_x"/>
                                          </p:val>
                                        </p:tav>
                                        <p:tav tm="100000">
                                          <p:val>
                                            <p:strVal val="#ppt_x"/>
                                          </p:val>
                                        </p:tav>
                                      </p:tavLst>
                                    </p:anim>
                                    <p:anim calcmode="lin" valueType="num">
                                      <p:cBhvr additive="base">
                                        <p:cTn id="9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additive="base">
                                        <p:cTn id="102" dur="500" fill="hold"/>
                                        <p:tgtEl>
                                          <p:spTgt spid="8"/>
                                        </p:tgtEl>
                                        <p:attrNameLst>
                                          <p:attrName>ppt_x</p:attrName>
                                        </p:attrNameLst>
                                      </p:cBhvr>
                                      <p:tavLst>
                                        <p:tav tm="0">
                                          <p:val>
                                            <p:strVal val="#ppt_x"/>
                                          </p:val>
                                        </p:tav>
                                        <p:tav tm="100000">
                                          <p:val>
                                            <p:strVal val="#ppt_x"/>
                                          </p:val>
                                        </p:tav>
                                      </p:tavLst>
                                    </p:anim>
                                    <p:anim calcmode="lin" valueType="num">
                                      <p:cBhvr additive="base">
                                        <p:cTn id="10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5"/>
                                        </p:tgtEl>
                                        <p:attrNameLst>
                                          <p:attrName>style.visibility</p:attrName>
                                        </p:attrNameLst>
                                      </p:cBhvr>
                                      <p:to>
                                        <p:strVal val="visible"/>
                                      </p:to>
                                    </p:set>
                                    <p:anim calcmode="lin" valueType="num">
                                      <p:cBhvr additive="base">
                                        <p:cTn id="108" dur="500" fill="hold"/>
                                        <p:tgtEl>
                                          <p:spTgt spid="15"/>
                                        </p:tgtEl>
                                        <p:attrNameLst>
                                          <p:attrName>ppt_x</p:attrName>
                                        </p:attrNameLst>
                                      </p:cBhvr>
                                      <p:tavLst>
                                        <p:tav tm="0">
                                          <p:val>
                                            <p:strVal val="#ppt_x"/>
                                          </p:val>
                                        </p:tav>
                                        <p:tav tm="100000">
                                          <p:val>
                                            <p:strVal val="#ppt_x"/>
                                          </p:val>
                                        </p:tav>
                                      </p:tavLst>
                                    </p:anim>
                                    <p:anim calcmode="lin" valueType="num">
                                      <p:cBhvr additive="base">
                                        <p:cTn id="10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nodeType="clickEffect">
                                  <p:stCondLst>
                                    <p:cond delay="0"/>
                                  </p:stCondLst>
                                  <p:childTnLst>
                                    <p:set>
                                      <p:cBhvr>
                                        <p:cTn id="113" dur="1" fill="hold">
                                          <p:stCondLst>
                                            <p:cond delay="0"/>
                                          </p:stCondLst>
                                        </p:cTn>
                                        <p:tgtEl>
                                          <p:spTgt spid="12"/>
                                        </p:tgtEl>
                                        <p:attrNameLst>
                                          <p:attrName>style.visibility</p:attrName>
                                        </p:attrNameLst>
                                      </p:cBhvr>
                                      <p:to>
                                        <p:strVal val="visible"/>
                                      </p:to>
                                    </p:set>
                                    <p:anim calcmode="lin" valueType="num">
                                      <p:cBhvr additive="base">
                                        <p:cTn id="114" dur="500" fill="hold"/>
                                        <p:tgtEl>
                                          <p:spTgt spid="12"/>
                                        </p:tgtEl>
                                        <p:attrNameLst>
                                          <p:attrName>ppt_x</p:attrName>
                                        </p:attrNameLst>
                                      </p:cBhvr>
                                      <p:tavLst>
                                        <p:tav tm="0">
                                          <p:val>
                                            <p:strVal val="#ppt_x"/>
                                          </p:val>
                                        </p:tav>
                                        <p:tav tm="100000">
                                          <p:val>
                                            <p:strVal val="#ppt_x"/>
                                          </p:val>
                                        </p:tav>
                                      </p:tavLst>
                                    </p:anim>
                                    <p:anim calcmode="lin" valueType="num">
                                      <p:cBhvr additive="base">
                                        <p:cTn id="1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nodeType="clickEffect">
                                  <p:stCondLst>
                                    <p:cond delay="0"/>
                                  </p:stCondLst>
                                  <p:childTnLst>
                                    <p:set>
                                      <p:cBhvr>
                                        <p:cTn id="119" dur="1" fill="hold">
                                          <p:stCondLst>
                                            <p:cond delay="0"/>
                                          </p:stCondLst>
                                        </p:cTn>
                                        <p:tgtEl>
                                          <p:spTgt spid="9"/>
                                        </p:tgtEl>
                                        <p:attrNameLst>
                                          <p:attrName>style.visibility</p:attrName>
                                        </p:attrNameLst>
                                      </p:cBhvr>
                                      <p:to>
                                        <p:strVal val="visible"/>
                                      </p:to>
                                    </p:set>
                                    <p:anim calcmode="lin" valueType="num">
                                      <p:cBhvr additive="base">
                                        <p:cTn id="120" dur="500" fill="hold"/>
                                        <p:tgtEl>
                                          <p:spTgt spid="9"/>
                                        </p:tgtEl>
                                        <p:attrNameLst>
                                          <p:attrName>ppt_x</p:attrName>
                                        </p:attrNameLst>
                                      </p:cBhvr>
                                      <p:tavLst>
                                        <p:tav tm="0">
                                          <p:val>
                                            <p:strVal val="#ppt_x"/>
                                          </p:val>
                                        </p:tav>
                                        <p:tav tm="100000">
                                          <p:val>
                                            <p:strVal val="#ppt_x"/>
                                          </p:val>
                                        </p:tav>
                                      </p:tavLst>
                                    </p:anim>
                                    <p:anim calcmode="lin" valueType="num">
                                      <p:cBhvr additive="base">
                                        <p:cTn id="1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xit" presetSubtype="4" fill="hold" grpId="1" nodeType="clickEffect">
                                  <p:stCondLst>
                                    <p:cond delay="0"/>
                                  </p:stCondLst>
                                  <p:childTnLst>
                                    <p:anim calcmode="lin" valueType="num">
                                      <p:cBhvr additive="base">
                                        <p:cTn id="125" dur="500"/>
                                        <p:tgtEl>
                                          <p:spTgt spid="15"/>
                                        </p:tgtEl>
                                        <p:attrNameLst>
                                          <p:attrName>ppt_x</p:attrName>
                                        </p:attrNameLst>
                                      </p:cBhvr>
                                      <p:tavLst>
                                        <p:tav tm="0">
                                          <p:val>
                                            <p:strVal val="ppt_x"/>
                                          </p:val>
                                        </p:tav>
                                        <p:tav tm="100000">
                                          <p:val>
                                            <p:strVal val="ppt_x"/>
                                          </p:val>
                                        </p:tav>
                                      </p:tavLst>
                                    </p:anim>
                                    <p:anim calcmode="lin" valueType="num">
                                      <p:cBhvr additive="base">
                                        <p:cTn id="126" dur="500"/>
                                        <p:tgtEl>
                                          <p:spTgt spid="15"/>
                                        </p:tgtEl>
                                        <p:attrNameLst>
                                          <p:attrName>ppt_y</p:attrName>
                                        </p:attrNameLst>
                                      </p:cBhvr>
                                      <p:tavLst>
                                        <p:tav tm="0">
                                          <p:val>
                                            <p:strVal val="ppt_y"/>
                                          </p:val>
                                        </p:tav>
                                        <p:tav tm="100000">
                                          <p:val>
                                            <p:strVal val="1+ppt_h/2"/>
                                          </p:val>
                                        </p:tav>
                                      </p:tavLst>
                                    </p:anim>
                                    <p:set>
                                      <p:cBhvr>
                                        <p:cTn id="12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10" grpId="0" animBg="1"/>
      <p:bldP spid="10" grpId="1" animBg="1"/>
      <p:bldP spid="13" grpId="0" animBg="1"/>
      <p:bldP spid="13" grpId="1" animBg="1"/>
      <p:bldP spid="14" grpId="0" animBg="1"/>
      <p:bldP spid="14" grpId="1" animBg="1"/>
      <p:bldP spid="15" grpId="0" animBg="1"/>
      <p:bldP spid="1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09600" y="533400"/>
            <a:ext cx="3352800" cy="1182841"/>
          </a:xfrm>
          <a:prstGeom prst="rect">
            <a:avLst/>
          </a:prstGeom>
        </p:spPr>
      </p:pic>
      <p:pic>
        <p:nvPicPr>
          <p:cNvPr id="3" name="Picture 4" descr="https://hrsbstaff.ednet.ns.ca/eplee/images/Unit%20Circl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1981200"/>
            <a:ext cx="3352800" cy="2876703"/>
          </a:xfrm>
          <a:prstGeom prst="rect">
            <a:avLst/>
          </a:prstGeom>
          <a:noFill/>
          <a:extLst>
            <a:ext uri="{909E8E84-426E-40DD-AFC4-6F175D3DCCD1}">
              <a14:hiddenFill xmlns:a14="http://schemas.microsoft.com/office/drawing/2010/main">
                <a:solidFill>
                  <a:srgbClr val="FFFFFF"/>
                </a:solidFill>
              </a14:hiddenFill>
            </a:ext>
          </a:extLst>
        </p:spPr>
      </p:pic>
      <p:sp>
        <p:nvSpPr>
          <p:cNvPr id="4" name="Up Arrow 3"/>
          <p:cNvSpPr/>
          <p:nvPr/>
        </p:nvSpPr>
        <p:spPr>
          <a:xfrm rot="3237602">
            <a:off x="2902849" y="4162773"/>
            <a:ext cx="324601" cy="16909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899113381"/>
              </p:ext>
            </p:extLst>
          </p:nvPr>
        </p:nvGraphicFramePr>
        <p:xfrm>
          <a:off x="990600" y="5486400"/>
          <a:ext cx="3995738" cy="1220788"/>
        </p:xfrm>
        <a:graphic>
          <a:graphicData uri="http://schemas.openxmlformats.org/presentationml/2006/ole">
            <mc:AlternateContent xmlns:mc="http://schemas.openxmlformats.org/markup-compatibility/2006">
              <mc:Choice xmlns:v="urn:schemas-microsoft-com:vml" Requires="v">
                <p:oleObj spid="_x0000_s14560" name="Equation" r:id="rId5" imgW="1663560" imgH="507960" progId="Equation.3">
                  <p:embed/>
                </p:oleObj>
              </mc:Choice>
              <mc:Fallback>
                <p:oleObj name="Equation" r:id="rId5" imgW="1663560" imgH="507960" progId="Equation.3">
                  <p:embed/>
                  <p:pic>
                    <p:nvPicPr>
                      <p:cNvPr id="0" name=""/>
                      <p:cNvPicPr/>
                      <p:nvPr/>
                    </p:nvPicPr>
                    <p:blipFill>
                      <a:blip r:embed="rId6"/>
                      <a:stretch>
                        <a:fillRect/>
                      </a:stretch>
                    </p:blipFill>
                    <p:spPr>
                      <a:xfrm>
                        <a:off x="990600" y="5486400"/>
                        <a:ext cx="3995738" cy="1220788"/>
                      </a:xfrm>
                      <a:prstGeom prst="rect">
                        <a:avLst/>
                      </a:prstGeom>
                      <a:solidFill>
                        <a:srgbClr val="FFFF00"/>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00702686"/>
              </p:ext>
            </p:extLst>
          </p:nvPr>
        </p:nvGraphicFramePr>
        <p:xfrm>
          <a:off x="4392038" y="444653"/>
          <a:ext cx="779463" cy="1271588"/>
        </p:xfrm>
        <a:graphic>
          <a:graphicData uri="http://schemas.openxmlformats.org/presentationml/2006/ole">
            <mc:AlternateContent xmlns:mc="http://schemas.openxmlformats.org/markup-compatibility/2006">
              <mc:Choice xmlns:v="urn:schemas-microsoft-com:vml" Requires="v">
                <p:oleObj spid="_x0000_s14561" name="Equation" r:id="rId7" imgW="241200" imgH="393480" progId="Equation.3">
                  <p:embed/>
                </p:oleObj>
              </mc:Choice>
              <mc:Fallback>
                <p:oleObj name="Equation" r:id="rId7" imgW="241200" imgH="393480" progId="Equation.3">
                  <p:embed/>
                  <p:pic>
                    <p:nvPicPr>
                      <p:cNvPr id="0" name=""/>
                      <p:cNvPicPr/>
                      <p:nvPr/>
                    </p:nvPicPr>
                    <p:blipFill>
                      <a:blip r:embed="rId8"/>
                      <a:stretch>
                        <a:fillRect/>
                      </a:stretch>
                    </p:blipFill>
                    <p:spPr>
                      <a:xfrm>
                        <a:off x="4392038" y="444653"/>
                        <a:ext cx="779463" cy="1271588"/>
                      </a:xfrm>
                      <a:prstGeom prst="rect">
                        <a:avLst/>
                      </a:prstGeom>
                      <a:solidFill>
                        <a:srgbClr val="FFFF00"/>
                      </a:solidFill>
                    </p:spPr>
                  </p:pic>
                </p:oleObj>
              </mc:Fallback>
            </mc:AlternateContent>
          </a:graphicData>
        </a:graphic>
      </p:graphicFrame>
      <p:sp>
        <p:nvSpPr>
          <p:cNvPr id="7" name="Up Arrow 6"/>
          <p:cNvSpPr/>
          <p:nvPr/>
        </p:nvSpPr>
        <p:spPr>
          <a:xfrm rot="7654224">
            <a:off x="3132943" y="1358411"/>
            <a:ext cx="324601" cy="14337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a:extLst>
              <a:ext uri="{FF2B5EF4-FFF2-40B4-BE49-F238E27FC236}">
                <a16:creationId xmlns:a16="http://schemas.microsoft.com/office/drawing/2014/main" id="{79A9FF4D-E8CE-4269-BA4E-1FC2CDD7A48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5228" y="2044153"/>
            <a:ext cx="2862262" cy="281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839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 y="10166"/>
            <a:ext cx="8153400" cy="954107"/>
          </a:xfrm>
          <a:prstGeom prst="rect">
            <a:avLst/>
          </a:prstGeom>
        </p:spPr>
        <p:txBody>
          <a:bodyPr wrap="square">
            <a:spAutoFit/>
          </a:bodyPr>
          <a:lstStyle/>
          <a:p>
            <a:pPr marL="742950" marR="0" lvl="1" indent="-285750">
              <a:spcBef>
                <a:spcPts val="0"/>
              </a:spcBef>
              <a:spcAft>
                <a:spcPts val="0"/>
              </a:spcAft>
              <a:buFont typeface="Wingdings"/>
              <a:buChar char=""/>
              <a:tabLst>
                <a:tab pos="228600" algn="l"/>
              </a:tabLst>
            </a:pPr>
            <a:r>
              <a:rPr lang="en-US" sz="2800" dirty="0">
                <a:effectLst/>
                <a:latin typeface="Comic Sans MS"/>
                <a:ea typeface="Times New Roman"/>
              </a:rPr>
              <a:t>What makes these expressions</a:t>
            </a:r>
            <a:r>
              <a:rPr lang="en-US" sz="2800" b="1" dirty="0">
                <a:solidFill>
                  <a:srgbClr val="006600"/>
                </a:solidFill>
                <a:effectLst/>
                <a:latin typeface="Comic Sans MS"/>
                <a:ea typeface="Times New Roman"/>
              </a:rPr>
              <a:t> different </a:t>
            </a:r>
            <a:r>
              <a:rPr lang="en-US" sz="2800" dirty="0">
                <a:effectLst/>
                <a:latin typeface="Comic Sans MS"/>
                <a:ea typeface="Times New Roman"/>
              </a:rPr>
              <a:t>from #1 - 4?</a:t>
            </a:r>
            <a:endParaRPr lang="en-US" sz="2800" dirty="0">
              <a:effectLst/>
              <a:latin typeface="Times New Roman"/>
              <a:ea typeface="Times New Roman"/>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312" y="1944707"/>
            <a:ext cx="650557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015" y="5071779"/>
            <a:ext cx="2352675"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71487" y="1154148"/>
            <a:ext cx="7515226" cy="646331"/>
          </a:xfrm>
          <a:prstGeom prst="rect">
            <a:avLst/>
          </a:prstGeom>
          <a:solidFill>
            <a:srgbClr val="92D050"/>
          </a:solidFill>
        </p:spPr>
        <p:txBody>
          <a:bodyPr wrap="square" rtlCol="0">
            <a:spAutoFit/>
          </a:bodyPr>
          <a:lstStyle/>
          <a:p>
            <a:r>
              <a:rPr lang="en-US" sz="3600" dirty="0"/>
              <a:t>Are you looking for an </a:t>
            </a:r>
            <a:r>
              <a:rPr lang="en-US" sz="3600" dirty="0">
                <a:solidFill>
                  <a:srgbClr val="FF0000"/>
                </a:solidFill>
              </a:rPr>
              <a:t>angle</a:t>
            </a:r>
            <a:r>
              <a:rPr lang="en-US" sz="3600" dirty="0"/>
              <a:t> or a </a:t>
            </a:r>
            <a:r>
              <a:rPr lang="en-US" sz="3600" dirty="0">
                <a:solidFill>
                  <a:srgbClr val="FF0000"/>
                </a:solidFill>
              </a:rPr>
              <a:t>ratio</a:t>
            </a:r>
            <a:r>
              <a:rPr lang="en-US" sz="3600" dirty="0"/>
              <a:t>?</a:t>
            </a:r>
          </a:p>
        </p:txBody>
      </p:sp>
      <p:sp>
        <p:nvSpPr>
          <p:cNvPr id="6" name="Up Arrow 5"/>
          <p:cNvSpPr/>
          <p:nvPr/>
        </p:nvSpPr>
        <p:spPr>
          <a:xfrm rot="19697041">
            <a:off x="2115641" y="2546641"/>
            <a:ext cx="609600" cy="1690959"/>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TextBox 6"/>
          <p:cNvSpPr txBox="1"/>
          <p:nvPr/>
        </p:nvSpPr>
        <p:spPr>
          <a:xfrm>
            <a:off x="2971800" y="3496032"/>
            <a:ext cx="5943600" cy="1077218"/>
          </a:xfrm>
          <a:prstGeom prst="rect">
            <a:avLst/>
          </a:prstGeom>
          <a:solidFill>
            <a:srgbClr val="FFCCFF"/>
          </a:solidFill>
        </p:spPr>
        <p:txBody>
          <a:bodyPr wrap="square" rtlCol="0">
            <a:spAutoFit/>
          </a:bodyPr>
          <a:lstStyle/>
          <a:p>
            <a:r>
              <a:rPr lang="en-US" sz="3200" dirty="0">
                <a:solidFill>
                  <a:srgbClr val="0000FF"/>
                </a:solidFill>
              </a:rPr>
              <a:t>Inverse is the inner function, so you are looking for an </a:t>
            </a:r>
            <a:r>
              <a:rPr lang="en-US" sz="3200" dirty="0">
                <a:solidFill>
                  <a:srgbClr val="FF0000"/>
                </a:solidFill>
              </a:rPr>
              <a:t>RATIO</a:t>
            </a:r>
            <a:r>
              <a:rPr lang="en-US" sz="3200" dirty="0">
                <a:solidFill>
                  <a:srgbClr val="0000FF"/>
                </a:solidFill>
              </a:rPr>
              <a:t>.</a:t>
            </a:r>
          </a:p>
        </p:txBody>
      </p:sp>
      <p:pic>
        <p:nvPicPr>
          <p:cNvPr id="3" name="Picture 2"/>
          <p:cNvPicPr>
            <a:picLocks noChangeAspect="1"/>
          </p:cNvPicPr>
          <p:nvPr/>
        </p:nvPicPr>
        <p:blipFill>
          <a:blip r:embed="rId5"/>
          <a:stretch>
            <a:fillRect/>
          </a:stretch>
        </p:blipFill>
        <p:spPr>
          <a:xfrm>
            <a:off x="3223581" y="3031910"/>
            <a:ext cx="3533775" cy="3552825"/>
          </a:xfrm>
          <a:prstGeom prst="rect">
            <a:avLst/>
          </a:prstGeom>
        </p:spPr>
      </p:pic>
      <p:sp>
        <p:nvSpPr>
          <p:cNvPr id="4" name="Oval 3"/>
          <p:cNvSpPr/>
          <p:nvPr/>
        </p:nvSpPr>
        <p:spPr>
          <a:xfrm>
            <a:off x="5448300" y="3958441"/>
            <a:ext cx="152400" cy="152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9" name="Straight Connector 8"/>
          <p:cNvCxnSpPr/>
          <p:nvPr/>
        </p:nvCxnSpPr>
        <p:spPr>
          <a:xfrm>
            <a:off x="4876800" y="4953000"/>
            <a:ext cx="609600" cy="0"/>
          </a:xfrm>
          <a:prstGeom prst="line">
            <a:avLst/>
          </a:prstGeom>
          <a:ln w="57150">
            <a:solidFill>
              <a:srgbClr val="FF0066"/>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24500" y="4110841"/>
            <a:ext cx="0" cy="842159"/>
          </a:xfrm>
          <a:prstGeom prst="line">
            <a:avLst/>
          </a:prstGeom>
          <a:ln w="57150">
            <a:solidFill>
              <a:srgbClr val="0066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876800" y="4050309"/>
            <a:ext cx="619699" cy="902691"/>
          </a:xfrm>
          <a:prstGeom prst="line">
            <a:avLst/>
          </a:prstGeom>
          <a:ln w="57150">
            <a:solidFill>
              <a:srgbClr val="0000FF"/>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46550500"/>
              </p:ext>
            </p:extLst>
          </p:nvPr>
        </p:nvGraphicFramePr>
        <p:xfrm>
          <a:off x="4456714" y="3965559"/>
          <a:ext cx="687773" cy="538257"/>
        </p:xfrm>
        <a:graphic>
          <a:graphicData uri="http://schemas.openxmlformats.org/presentationml/2006/ole">
            <mc:AlternateContent xmlns:mc="http://schemas.openxmlformats.org/markup-compatibility/2006">
              <mc:Choice xmlns:v="urn:schemas-microsoft-com:vml" Requires="v">
                <p:oleObj spid="_x0000_s15798" name="Equation" r:id="rId6" imgW="291960" imgH="228600" progId="Equation.3">
                  <p:embed/>
                </p:oleObj>
              </mc:Choice>
              <mc:Fallback>
                <p:oleObj name="Equation" r:id="rId6" imgW="291960" imgH="228600" progId="Equation.3">
                  <p:embed/>
                  <p:pic>
                    <p:nvPicPr>
                      <p:cNvPr id="0" name=""/>
                      <p:cNvPicPr/>
                      <p:nvPr/>
                    </p:nvPicPr>
                    <p:blipFill>
                      <a:blip r:embed="rId7"/>
                      <a:stretch>
                        <a:fillRect/>
                      </a:stretch>
                    </p:blipFill>
                    <p:spPr>
                      <a:xfrm>
                        <a:off x="4456714" y="3965559"/>
                        <a:ext cx="687773" cy="538257"/>
                      </a:xfrm>
                      <a:prstGeom prst="rect">
                        <a:avLst/>
                      </a:prstGeom>
                      <a:solidFill>
                        <a:srgbClr val="FFFF00"/>
                      </a:solid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050967660"/>
              </p:ext>
            </p:extLst>
          </p:nvPr>
        </p:nvGraphicFramePr>
        <p:xfrm>
          <a:off x="5106988" y="5154613"/>
          <a:ext cx="298450" cy="388937"/>
        </p:xfrm>
        <a:graphic>
          <a:graphicData uri="http://schemas.openxmlformats.org/presentationml/2006/ole">
            <mc:AlternateContent xmlns:mc="http://schemas.openxmlformats.org/markup-compatibility/2006">
              <mc:Choice xmlns:v="urn:schemas-microsoft-com:vml" Requires="v">
                <p:oleObj spid="_x0000_s15799" name="Equation" r:id="rId8" imgW="126720" imgH="164880" progId="Equation.3">
                  <p:embed/>
                </p:oleObj>
              </mc:Choice>
              <mc:Fallback>
                <p:oleObj name="Equation" r:id="rId8" imgW="126720" imgH="164880" progId="Equation.3">
                  <p:embed/>
                  <p:pic>
                    <p:nvPicPr>
                      <p:cNvPr id="0" name=""/>
                      <p:cNvPicPr/>
                      <p:nvPr/>
                    </p:nvPicPr>
                    <p:blipFill>
                      <a:blip r:embed="rId9"/>
                      <a:stretch>
                        <a:fillRect/>
                      </a:stretch>
                    </p:blipFill>
                    <p:spPr>
                      <a:xfrm>
                        <a:off x="5106988" y="5154613"/>
                        <a:ext cx="298450" cy="388937"/>
                      </a:xfrm>
                      <a:prstGeom prst="rect">
                        <a:avLst/>
                      </a:prstGeom>
                      <a:solidFill>
                        <a:srgbClr val="FFFF00"/>
                      </a:solid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371872720"/>
              </p:ext>
            </p:extLst>
          </p:nvPr>
        </p:nvGraphicFramePr>
        <p:xfrm>
          <a:off x="5646738" y="4259263"/>
          <a:ext cx="268287" cy="419100"/>
        </p:xfrm>
        <a:graphic>
          <a:graphicData uri="http://schemas.openxmlformats.org/presentationml/2006/ole">
            <mc:AlternateContent xmlns:mc="http://schemas.openxmlformats.org/markup-compatibility/2006">
              <mc:Choice xmlns:v="urn:schemas-microsoft-com:vml" Requires="v">
                <p:oleObj spid="_x0000_s15800" name="Equation" r:id="rId10" imgW="114120" imgH="177480" progId="Equation.3">
                  <p:embed/>
                </p:oleObj>
              </mc:Choice>
              <mc:Fallback>
                <p:oleObj name="Equation" r:id="rId10" imgW="114120" imgH="177480" progId="Equation.3">
                  <p:embed/>
                  <p:pic>
                    <p:nvPicPr>
                      <p:cNvPr id="0" name=""/>
                      <p:cNvPicPr/>
                      <p:nvPr/>
                    </p:nvPicPr>
                    <p:blipFill>
                      <a:blip r:embed="rId11"/>
                      <a:stretch>
                        <a:fillRect/>
                      </a:stretch>
                    </p:blipFill>
                    <p:spPr>
                      <a:xfrm>
                        <a:off x="5646738" y="4259263"/>
                        <a:ext cx="268287" cy="419100"/>
                      </a:xfrm>
                      <a:prstGeom prst="rect">
                        <a:avLst/>
                      </a:prstGeom>
                      <a:solidFill>
                        <a:srgbClr val="FFFF00"/>
                      </a:solid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2878660508"/>
              </p:ext>
            </p:extLst>
          </p:nvPr>
        </p:nvGraphicFramePr>
        <p:xfrm>
          <a:off x="3301999" y="1900829"/>
          <a:ext cx="927100" cy="1016000"/>
        </p:xfrm>
        <a:graphic>
          <a:graphicData uri="http://schemas.openxmlformats.org/presentationml/2006/ole">
            <mc:AlternateContent xmlns:mc="http://schemas.openxmlformats.org/markup-compatibility/2006">
              <mc:Choice xmlns:v="urn:schemas-microsoft-com:vml" Requires="v">
                <p:oleObj spid="_x0000_s15801" name="Equation" r:id="rId12" imgW="393480" imgH="431640" progId="Equation.3">
                  <p:embed/>
                </p:oleObj>
              </mc:Choice>
              <mc:Fallback>
                <p:oleObj name="Equation" r:id="rId12" imgW="393480" imgH="431640" progId="Equation.3">
                  <p:embed/>
                  <p:pic>
                    <p:nvPicPr>
                      <p:cNvPr id="0" name=""/>
                      <p:cNvPicPr/>
                      <p:nvPr/>
                    </p:nvPicPr>
                    <p:blipFill>
                      <a:blip r:embed="rId13"/>
                      <a:stretch>
                        <a:fillRect/>
                      </a:stretch>
                    </p:blipFill>
                    <p:spPr>
                      <a:xfrm>
                        <a:off x="3301999" y="1900829"/>
                        <a:ext cx="927100" cy="1016000"/>
                      </a:xfrm>
                      <a:prstGeom prst="rect">
                        <a:avLst/>
                      </a:prstGeom>
                      <a:solidFill>
                        <a:srgbClr val="FFFF00"/>
                      </a:solidFill>
                    </p:spPr>
                  </p:pic>
                </p:oleObj>
              </mc:Fallback>
            </mc:AlternateContent>
          </a:graphicData>
        </a:graphic>
      </p:graphicFrame>
      <p:sp>
        <p:nvSpPr>
          <p:cNvPr id="18" name="TextBox 17">
            <a:extLst>
              <a:ext uri="{FF2B5EF4-FFF2-40B4-BE49-F238E27FC236}">
                <a16:creationId xmlns:a16="http://schemas.microsoft.com/office/drawing/2014/main" id="{8032B28C-26CE-4A8D-91A9-DCFDA1392147}"/>
              </a:ext>
            </a:extLst>
          </p:cNvPr>
          <p:cNvSpPr txBox="1"/>
          <p:nvPr/>
        </p:nvSpPr>
        <p:spPr>
          <a:xfrm>
            <a:off x="323850" y="928707"/>
            <a:ext cx="8686800" cy="1015663"/>
          </a:xfrm>
          <a:prstGeom prst="rect">
            <a:avLst/>
          </a:prstGeom>
          <a:solidFill>
            <a:schemeClr val="accent5">
              <a:lumMod val="40000"/>
              <a:lumOff val="60000"/>
            </a:schemeClr>
          </a:solidFill>
        </p:spPr>
        <p:txBody>
          <a:bodyPr wrap="square" rtlCol="0">
            <a:spAutoFit/>
          </a:bodyPr>
          <a:lstStyle/>
          <a:p>
            <a:r>
              <a:rPr lang="en-US" sz="3000" dirty="0">
                <a:solidFill>
                  <a:srgbClr val="FF0066"/>
                </a:solidFill>
              </a:rPr>
              <a:t>Sketch the angels in the </a:t>
            </a:r>
            <a:r>
              <a:rPr lang="en-US" sz="3000" b="1" dirty="0">
                <a:solidFill>
                  <a:srgbClr val="0000FF"/>
                </a:solidFill>
              </a:rPr>
              <a:t>appropriate quadrant</a:t>
            </a:r>
            <a:r>
              <a:rPr lang="en-US" sz="3000" dirty="0">
                <a:solidFill>
                  <a:srgbClr val="FF0066"/>
                </a:solidFill>
              </a:rPr>
              <a:t>, then evaluate.</a:t>
            </a:r>
          </a:p>
        </p:txBody>
      </p:sp>
    </p:spTree>
    <p:extLst>
      <p:ext uri="{BB962C8B-B14F-4D97-AF65-F5344CB8AC3E}">
        <p14:creationId xmlns:p14="http://schemas.microsoft.com/office/powerpoint/2010/main" val="365507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 presetClass="exit" presetSubtype="4" fill="hold" grpId="1" nodeType="clickEffect">
                                  <p:stCondLst>
                                    <p:cond delay="0"/>
                                  </p:stCondLst>
                                  <p:childTnLst>
                                    <p:anim calcmode="lin" valueType="num">
                                      <p:cBhvr additive="base">
                                        <p:cTn id="45" dur="500"/>
                                        <p:tgtEl>
                                          <p:spTgt spid="7"/>
                                        </p:tgtEl>
                                        <p:attrNameLst>
                                          <p:attrName>ppt_x</p:attrName>
                                        </p:attrNameLst>
                                      </p:cBhvr>
                                      <p:tavLst>
                                        <p:tav tm="0">
                                          <p:val>
                                            <p:strVal val="ppt_x"/>
                                          </p:val>
                                        </p:tav>
                                        <p:tav tm="100000">
                                          <p:val>
                                            <p:strVal val="ppt_x"/>
                                          </p:val>
                                        </p:tav>
                                      </p:tavLst>
                                    </p:anim>
                                    <p:anim calcmode="lin" valueType="num">
                                      <p:cBhvr additive="base">
                                        <p:cTn id="46" dur="500"/>
                                        <p:tgtEl>
                                          <p:spTgt spid="7"/>
                                        </p:tgtEl>
                                        <p:attrNameLst>
                                          <p:attrName>ppt_y</p:attrName>
                                        </p:attrNameLst>
                                      </p:cBhvr>
                                      <p:tavLst>
                                        <p:tav tm="0">
                                          <p:val>
                                            <p:strVal val="ppt_y"/>
                                          </p:val>
                                        </p:tav>
                                        <p:tav tm="100000">
                                          <p:val>
                                            <p:strVal val="1+ppt_h/2"/>
                                          </p:val>
                                        </p:tav>
                                      </p:tavLst>
                                    </p:anim>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4339"/>
                                        </p:tgtEl>
                                        <p:attrNameLst>
                                          <p:attrName>style.visibility</p:attrName>
                                        </p:attrNameLst>
                                      </p:cBhvr>
                                      <p:to>
                                        <p:strVal val="visible"/>
                                      </p:to>
                                    </p:set>
                                    <p:anim calcmode="lin" valueType="num">
                                      <p:cBhvr additive="base">
                                        <p:cTn id="52" dur="500" fill="hold"/>
                                        <p:tgtEl>
                                          <p:spTgt spid="14339"/>
                                        </p:tgtEl>
                                        <p:attrNameLst>
                                          <p:attrName>ppt_x</p:attrName>
                                        </p:attrNameLst>
                                      </p:cBhvr>
                                      <p:tavLst>
                                        <p:tav tm="0">
                                          <p:val>
                                            <p:strVal val="#ppt_x"/>
                                          </p:val>
                                        </p:tav>
                                        <p:tav tm="100000">
                                          <p:val>
                                            <p:strVal val="#ppt_x"/>
                                          </p:val>
                                        </p:tav>
                                      </p:tavLst>
                                    </p:anim>
                                    <p:anim calcmode="lin" valueType="num">
                                      <p:cBhvr additive="base">
                                        <p:cTn id="53"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additive="base">
                                        <p:cTn id="58" dur="500" fill="hold"/>
                                        <p:tgtEl>
                                          <p:spTgt spid="3"/>
                                        </p:tgtEl>
                                        <p:attrNameLst>
                                          <p:attrName>ppt_x</p:attrName>
                                        </p:attrNameLst>
                                      </p:cBhvr>
                                      <p:tavLst>
                                        <p:tav tm="0">
                                          <p:val>
                                            <p:strVal val="#ppt_x"/>
                                          </p:val>
                                        </p:tav>
                                        <p:tav tm="100000">
                                          <p:val>
                                            <p:strVal val="#ppt_x"/>
                                          </p:val>
                                        </p:tav>
                                      </p:tavLst>
                                    </p:anim>
                                    <p:anim calcmode="lin" valueType="num">
                                      <p:cBhvr additive="base">
                                        <p:cTn id="5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4"/>
                                        </p:tgtEl>
                                        <p:attrNameLst>
                                          <p:attrName>style.visibility</p:attrName>
                                        </p:attrNameLst>
                                      </p:cBhvr>
                                      <p:to>
                                        <p:strVal val="visible"/>
                                      </p:to>
                                    </p:set>
                                    <p:anim calcmode="lin" valueType="num">
                                      <p:cBhvr additive="base">
                                        <p:cTn id="64" dur="500" fill="hold"/>
                                        <p:tgtEl>
                                          <p:spTgt spid="4"/>
                                        </p:tgtEl>
                                        <p:attrNameLst>
                                          <p:attrName>ppt_x</p:attrName>
                                        </p:attrNameLst>
                                      </p:cBhvr>
                                      <p:tavLst>
                                        <p:tav tm="0">
                                          <p:val>
                                            <p:strVal val="#ppt_x"/>
                                          </p:val>
                                        </p:tav>
                                        <p:tav tm="100000">
                                          <p:val>
                                            <p:strVal val="#ppt_x"/>
                                          </p:val>
                                        </p:tav>
                                      </p:tavLst>
                                    </p:anim>
                                    <p:anim calcmode="lin" valueType="num">
                                      <p:cBhvr additive="base">
                                        <p:cTn id="6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barn(inVertical)">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barn(inVertical)">
                                      <p:cBhvr>
                                        <p:cTn id="75" dur="500"/>
                                        <p:tgtEl>
                                          <p:spTgt spid="12"/>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additive="base">
                                        <p:cTn id="80" dur="500" fill="hold"/>
                                        <p:tgtEl>
                                          <p:spTgt spid="14"/>
                                        </p:tgtEl>
                                        <p:attrNameLst>
                                          <p:attrName>ppt_x</p:attrName>
                                        </p:attrNameLst>
                                      </p:cBhvr>
                                      <p:tavLst>
                                        <p:tav tm="0">
                                          <p:val>
                                            <p:strVal val="#ppt_x"/>
                                          </p:val>
                                        </p:tav>
                                        <p:tav tm="100000">
                                          <p:val>
                                            <p:strVal val="#ppt_x"/>
                                          </p:val>
                                        </p:tav>
                                      </p:tavLst>
                                    </p:anim>
                                    <p:anim calcmode="lin" valueType="num">
                                      <p:cBhvr additive="base">
                                        <p:cTn id="8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additive="base">
                                        <p:cTn id="86" dur="500" fill="hold"/>
                                        <p:tgtEl>
                                          <p:spTgt spid="20"/>
                                        </p:tgtEl>
                                        <p:attrNameLst>
                                          <p:attrName>ppt_x</p:attrName>
                                        </p:attrNameLst>
                                      </p:cBhvr>
                                      <p:tavLst>
                                        <p:tav tm="0">
                                          <p:val>
                                            <p:strVal val="#ppt_x"/>
                                          </p:val>
                                        </p:tav>
                                        <p:tav tm="100000">
                                          <p:val>
                                            <p:strVal val="#ppt_x"/>
                                          </p:val>
                                        </p:tav>
                                      </p:tavLst>
                                    </p:anim>
                                    <p:anim calcmode="lin" valueType="num">
                                      <p:cBhvr additive="base">
                                        <p:cTn id="8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additive="base">
                                        <p:cTn id="92" dur="500" fill="hold"/>
                                        <p:tgtEl>
                                          <p:spTgt spid="21"/>
                                        </p:tgtEl>
                                        <p:attrNameLst>
                                          <p:attrName>ppt_x</p:attrName>
                                        </p:attrNameLst>
                                      </p:cBhvr>
                                      <p:tavLst>
                                        <p:tav tm="0">
                                          <p:val>
                                            <p:strVal val="#ppt_x"/>
                                          </p:val>
                                        </p:tav>
                                        <p:tav tm="100000">
                                          <p:val>
                                            <p:strVal val="#ppt_x"/>
                                          </p:val>
                                        </p:tav>
                                      </p:tavLst>
                                    </p:anim>
                                    <p:anim calcmode="lin" valueType="num">
                                      <p:cBhvr additive="base">
                                        <p:cTn id="9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nodeType="clickEffect">
                                  <p:stCondLst>
                                    <p:cond delay="0"/>
                                  </p:stCondLst>
                                  <p:childTnLst>
                                    <p:set>
                                      <p:cBhvr>
                                        <p:cTn id="97" dur="1" fill="hold">
                                          <p:stCondLst>
                                            <p:cond delay="0"/>
                                          </p:stCondLst>
                                        </p:cTn>
                                        <p:tgtEl>
                                          <p:spTgt spid="17"/>
                                        </p:tgtEl>
                                        <p:attrNameLst>
                                          <p:attrName>style.visibility</p:attrName>
                                        </p:attrNameLst>
                                      </p:cBhvr>
                                      <p:to>
                                        <p:strVal val="visible"/>
                                      </p:to>
                                    </p:set>
                                    <p:anim calcmode="lin" valueType="num">
                                      <p:cBhvr additive="base">
                                        <p:cTn id="98" dur="500" fill="hold"/>
                                        <p:tgtEl>
                                          <p:spTgt spid="17"/>
                                        </p:tgtEl>
                                        <p:attrNameLst>
                                          <p:attrName>ppt_x</p:attrName>
                                        </p:attrNameLst>
                                      </p:cBhvr>
                                      <p:tavLst>
                                        <p:tav tm="0">
                                          <p:val>
                                            <p:strVal val="#ppt_x"/>
                                          </p:val>
                                        </p:tav>
                                        <p:tav tm="100000">
                                          <p:val>
                                            <p:strVal val="#ppt_x"/>
                                          </p:val>
                                        </p:tav>
                                      </p:tavLst>
                                    </p:anim>
                                    <p:anim calcmode="lin" valueType="num">
                                      <p:cBhvr additive="base">
                                        <p:cTn id="9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additive="base">
                                        <p:cTn id="104" dur="500" fill="hold"/>
                                        <p:tgtEl>
                                          <p:spTgt spid="22"/>
                                        </p:tgtEl>
                                        <p:attrNameLst>
                                          <p:attrName>ppt_x</p:attrName>
                                        </p:attrNameLst>
                                      </p:cBhvr>
                                      <p:tavLst>
                                        <p:tav tm="0">
                                          <p:val>
                                            <p:strVal val="#ppt_x"/>
                                          </p:val>
                                        </p:tav>
                                        <p:tav tm="100000">
                                          <p:val>
                                            <p:strVal val="#ppt_x"/>
                                          </p:val>
                                        </p:tav>
                                      </p:tavLst>
                                    </p:anim>
                                    <p:anim calcmode="lin" valueType="num">
                                      <p:cBhvr additive="base">
                                        <p:cTn id="10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4"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13" y="1588"/>
            <a:ext cx="8153400" cy="954107"/>
          </a:xfrm>
          <a:prstGeom prst="rect">
            <a:avLst/>
          </a:prstGeom>
        </p:spPr>
        <p:txBody>
          <a:bodyPr wrap="square">
            <a:spAutoFit/>
          </a:bodyPr>
          <a:lstStyle/>
          <a:p>
            <a:pPr marL="742950" marR="0" lvl="1" indent="-285750">
              <a:spcBef>
                <a:spcPts val="0"/>
              </a:spcBef>
              <a:spcAft>
                <a:spcPts val="0"/>
              </a:spcAft>
              <a:buFont typeface="Wingdings"/>
              <a:buChar char=""/>
              <a:tabLst>
                <a:tab pos="228600" algn="l"/>
              </a:tabLst>
            </a:pPr>
            <a:r>
              <a:rPr lang="en-US" sz="2800" dirty="0">
                <a:effectLst/>
                <a:latin typeface="Comic Sans MS"/>
                <a:ea typeface="Times New Roman"/>
              </a:rPr>
              <a:t>What makes these expressions</a:t>
            </a:r>
            <a:r>
              <a:rPr lang="en-US" sz="2800" b="1" dirty="0">
                <a:solidFill>
                  <a:srgbClr val="006600"/>
                </a:solidFill>
                <a:effectLst/>
                <a:latin typeface="Comic Sans MS"/>
                <a:ea typeface="Times New Roman"/>
              </a:rPr>
              <a:t> different </a:t>
            </a:r>
            <a:r>
              <a:rPr lang="en-US" sz="2800" dirty="0">
                <a:effectLst/>
                <a:latin typeface="Comic Sans MS"/>
                <a:ea typeface="Times New Roman"/>
              </a:rPr>
              <a:t>from #1 - 5?</a:t>
            </a:r>
            <a:endParaRPr lang="en-US" sz="2800" dirty="0">
              <a:effectLst/>
              <a:latin typeface="Times New Roman"/>
              <a:ea typeface="Times New Roman"/>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312" y="1944707"/>
            <a:ext cx="650557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 y="5180806"/>
            <a:ext cx="2352675"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71487" y="1154148"/>
            <a:ext cx="7515226" cy="646331"/>
          </a:xfrm>
          <a:prstGeom prst="rect">
            <a:avLst/>
          </a:prstGeom>
          <a:solidFill>
            <a:srgbClr val="92D050"/>
          </a:solidFill>
        </p:spPr>
        <p:txBody>
          <a:bodyPr wrap="square" rtlCol="0">
            <a:spAutoFit/>
          </a:bodyPr>
          <a:lstStyle/>
          <a:p>
            <a:r>
              <a:rPr lang="en-US" sz="3600" dirty="0"/>
              <a:t>Are you looking for an </a:t>
            </a:r>
            <a:r>
              <a:rPr lang="en-US" sz="3600" dirty="0">
                <a:solidFill>
                  <a:srgbClr val="FF0000"/>
                </a:solidFill>
              </a:rPr>
              <a:t>angle</a:t>
            </a:r>
            <a:r>
              <a:rPr lang="en-US" sz="3600" dirty="0"/>
              <a:t> or a </a:t>
            </a:r>
            <a:r>
              <a:rPr lang="en-US" sz="3600" dirty="0">
                <a:solidFill>
                  <a:srgbClr val="FF0000"/>
                </a:solidFill>
              </a:rPr>
              <a:t>ratio</a:t>
            </a:r>
            <a:r>
              <a:rPr lang="en-US" sz="3600" dirty="0"/>
              <a:t>?</a:t>
            </a:r>
          </a:p>
        </p:txBody>
      </p:sp>
      <p:pic>
        <p:nvPicPr>
          <p:cNvPr id="3" name="Picture 2"/>
          <p:cNvPicPr>
            <a:picLocks noChangeAspect="1"/>
          </p:cNvPicPr>
          <p:nvPr/>
        </p:nvPicPr>
        <p:blipFill>
          <a:blip r:embed="rId5"/>
          <a:stretch>
            <a:fillRect/>
          </a:stretch>
        </p:blipFill>
        <p:spPr>
          <a:xfrm>
            <a:off x="3223581" y="3031910"/>
            <a:ext cx="3533775" cy="3552825"/>
          </a:xfrm>
          <a:prstGeom prst="rect">
            <a:avLst/>
          </a:prstGeom>
        </p:spPr>
      </p:pic>
      <p:cxnSp>
        <p:nvCxnSpPr>
          <p:cNvPr id="9" name="Straight Connector 8"/>
          <p:cNvCxnSpPr/>
          <p:nvPr/>
        </p:nvCxnSpPr>
        <p:spPr>
          <a:xfrm flipV="1">
            <a:off x="3301999" y="4937394"/>
            <a:ext cx="1574801" cy="15606"/>
          </a:xfrm>
          <a:prstGeom prst="line">
            <a:avLst/>
          </a:prstGeom>
          <a:ln w="57150">
            <a:solidFill>
              <a:srgbClr val="FF0066"/>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352800" y="2916829"/>
            <a:ext cx="1644" cy="2028368"/>
          </a:xfrm>
          <a:prstGeom prst="line">
            <a:avLst/>
          </a:prstGeom>
          <a:ln w="57150">
            <a:solidFill>
              <a:srgbClr val="0066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52800" y="2964845"/>
            <a:ext cx="1524000" cy="1953499"/>
          </a:xfrm>
          <a:prstGeom prst="line">
            <a:avLst/>
          </a:prstGeom>
          <a:ln w="57150">
            <a:solidFill>
              <a:srgbClr val="0000FF"/>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68717742"/>
              </p:ext>
            </p:extLst>
          </p:nvPr>
        </p:nvGraphicFramePr>
        <p:xfrm>
          <a:off x="4249738" y="3419475"/>
          <a:ext cx="417512" cy="417513"/>
        </p:xfrm>
        <a:graphic>
          <a:graphicData uri="http://schemas.openxmlformats.org/presentationml/2006/ole">
            <mc:AlternateContent xmlns:mc="http://schemas.openxmlformats.org/markup-compatibility/2006">
              <mc:Choice xmlns:v="urn:schemas-microsoft-com:vml" Requires="v">
                <p:oleObj spid="_x0000_s16931" name="Equation" r:id="rId6" imgW="177480" imgH="177480" progId="Equation.3">
                  <p:embed/>
                </p:oleObj>
              </mc:Choice>
              <mc:Fallback>
                <p:oleObj name="Equation" r:id="rId6" imgW="177480" imgH="177480" progId="Equation.3">
                  <p:embed/>
                  <p:pic>
                    <p:nvPicPr>
                      <p:cNvPr id="0" name=""/>
                      <p:cNvPicPr/>
                      <p:nvPr/>
                    </p:nvPicPr>
                    <p:blipFill>
                      <a:blip r:embed="rId7"/>
                      <a:stretch>
                        <a:fillRect/>
                      </a:stretch>
                    </p:blipFill>
                    <p:spPr>
                      <a:xfrm>
                        <a:off x="4249738" y="3419475"/>
                        <a:ext cx="417512" cy="417513"/>
                      </a:xfrm>
                      <a:prstGeom prst="rect">
                        <a:avLst/>
                      </a:prstGeom>
                      <a:solidFill>
                        <a:srgbClr val="FFFF00"/>
                      </a:solid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107958280"/>
              </p:ext>
            </p:extLst>
          </p:nvPr>
        </p:nvGraphicFramePr>
        <p:xfrm>
          <a:off x="3678238" y="4972050"/>
          <a:ext cx="536575" cy="417513"/>
        </p:xfrm>
        <a:graphic>
          <a:graphicData uri="http://schemas.openxmlformats.org/presentationml/2006/ole">
            <mc:AlternateContent xmlns:mc="http://schemas.openxmlformats.org/markup-compatibility/2006">
              <mc:Choice xmlns:v="urn:schemas-microsoft-com:vml" Requires="v">
                <p:oleObj spid="_x0000_s16932" name="Equation" r:id="rId8" imgW="228600" imgH="177480" progId="Equation.3">
                  <p:embed/>
                </p:oleObj>
              </mc:Choice>
              <mc:Fallback>
                <p:oleObj name="Equation" r:id="rId8" imgW="228600" imgH="177480" progId="Equation.3">
                  <p:embed/>
                  <p:pic>
                    <p:nvPicPr>
                      <p:cNvPr id="0" name=""/>
                      <p:cNvPicPr/>
                      <p:nvPr/>
                    </p:nvPicPr>
                    <p:blipFill>
                      <a:blip r:embed="rId9"/>
                      <a:stretch>
                        <a:fillRect/>
                      </a:stretch>
                    </p:blipFill>
                    <p:spPr>
                      <a:xfrm>
                        <a:off x="3678238" y="4972050"/>
                        <a:ext cx="536575" cy="417513"/>
                      </a:xfrm>
                      <a:prstGeom prst="rect">
                        <a:avLst/>
                      </a:prstGeom>
                      <a:solidFill>
                        <a:srgbClr val="FFFF00"/>
                      </a:solid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4158086122"/>
              </p:ext>
            </p:extLst>
          </p:nvPr>
        </p:nvGraphicFramePr>
        <p:xfrm>
          <a:off x="2771775" y="3911600"/>
          <a:ext cx="417513" cy="388938"/>
        </p:xfrm>
        <a:graphic>
          <a:graphicData uri="http://schemas.openxmlformats.org/presentationml/2006/ole">
            <mc:AlternateContent xmlns:mc="http://schemas.openxmlformats.org/markup-compatibility/2006">
              <mc:Choice xmlns:v="urn:schemas-microsoft-com:vml" Requires="v">
                <p:oleObj spid="_x0000_s16933" name="Equation" r:id="rId10" imgW="177480" imgH="164880" progId="Equation.3">
                  <p:embed/>
                </p:oleObj>
              </mc:Choice>
              <mc:Fallback>
                <p:oleObj name="Equation" r:id="rId10" imgW="177480" imgH="164880" progId="Equation.3">
                  <p:embed/>
                  <p:pic>
                    <p:nvPicPr>
                      <p:cNvPr id="0" name=""/>
                      <p:cNvPicPr/>
                      <p:nvPr/>
                    </p:nvPicPr>
                    <p:blipFill>
                      <a:blip r:embed="rId11"/>
                      <a:stretch>
                        <a:fillRect/>
                      </a:stretch>
                    </p:blipFill>
                    <p:spPr>
                      <a:xfrm>
                        <a:off x="2771775" y="3911600"/>
                        <a:ext cx="417513" cy="388938"/>
                      </a:xfrm>
                      <a:prstGeom prst="rect">
                        <a:avLst/>
                      </a:prstGeom>
                      <a:solidFill>
                        <a:srgbClr val="FFFF00"/>
                      </a:solid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973349036"/>
              </p:ext>
            </p:extLst>
          </p:nvPr>
        </p:nvGraphicFramePr>
        <p:xfrm>
          <a:off x="3301999" y="1879600"/>
          <a:ext cx="927100" cy="1016000"/>
        </p:xfrm>
        <a:graphic>
          <a:graphicData uri="http://schemas.openxmlformats.org/presentationml/2006/ole">
            <mc:AlternateContent xmlns:mc="http://schemas.openxmlformats.org/markup-compatibility/2006">
              <mc:Choice xmlns:v="urn:schemas-microsoft-com:vml" Requires="v">
                <p:oleObj spid="_x0000_s16934" name="Equation" r:id="rId12" imgW="393480" imgH="431640" progId="Equation.3">
                  <p:embed/>
                </p:oleObj>
              </mc:Choice>
              <mc:Fallback>
                <p:oleObj name="Equation" r:id="rId12" imgW="393480" imgH="431640" progId="Equation.3">
                  <p:embed/>
                  <p:pic>
                    <p:nvPicPr>
                      <p:cNvPr id="0" name=""/>
                      <p:cNvPicPr/>
                      <p:nvPr/>
                    </p:nvPicPr>
                    <p:blipFill>
                      <a:blip r:embed="rId13"/>
                      <a:stretch>
                        <a:fillRect/>
                      </a:stretch>
                    </p:blipFill>
                    <p:spPr>
                      <a:xfrm>
                        <a:off x="3301999" y="1879600"/>
                        <a:ext cx="927100" cy="1016000"/>
                      </a:xfrm>
                      <a:prstGeom prst="rect">
                        <a:avLst/>
                      </a:prstGeom>
                      <a:solidFill>
                        <a:srgbClr val="FFFF00"/>
                      </a:solidFill>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68984050"/>
              </p:ext>
            </p:extLst>
          </p:nvPr>
        </p:nvGraphicFramePr>
        <p:xfrm>
          <a:off x="7621588" y="1952625"/>
          <a:ext cx="747712" cy="925513"/>
        </p:xfrm>
        <a:graphic>
          <a:graphicData uri="http://schemas.openxmlformats.org/presentationml/2006/ole">
            <mc:AlternateContent xmlns:mc="http://schemas.openxmlformats.org/markup-compatibility/2006">
              <mc:Choice xmlns:v="urn:schemas-microsoft-com:vml" Requires="v">
                <p:oleObj spid="_x0000_s16935" name="Equation" r:id="rId14" imgW="317160" imgH="393480" progId="Equation.3">
                  <p:embed/>
                </p:oleObj>
              </mc:Choice>
              <mc:Fallback>
                <p:oleObj name="Equation" r:id="rId14" imgW="317160" imgH="393480" progId="Equation.3">
                  <p:embed/>
                  <p:pic>
                    <p:nvPicPr>
                      <p:cNvPr id="0" name=""/>
                      <p:cNvPicPr/>
                      <p:nvPr/>
                    </p:nvPicPr>
                    <p:blipFill>
                      <a:blip r:embed="rId15"/>
                      <a:stretch>
                        <a:fillRect/>
                      </a:stretch>
                    </p:blipFill>
                    <p:spPr>
                      <a:xfrm>
                        <a:off x="7621588" y="1952625"/>
                        <a:ext cx="747712" cy="925513"/>
                      </a:xfrm>
                      <a:prstGeom prst="rect">
                        <a:avLst/>
                      </a:prstGeom>
                      <a:solidFill>
                        <a:srgbClr val="FFFF00"/>
                      </a:solidFill>
                    </p:spPr>
                  </p:pic>
                </p:oleObj>
              </mc:Fallback>
            </mc:AlternateContent>
          </a:graphicData>
        </a:graphic>
      </p:graphicFrame>
      <p:sp>
        <p:nvSpPr>
          <p:cNvPr id="4" name="TextBox 3"/>
          <p:cNvSpPr txBox="1"/>
          <p:nvPr/>
        </p:nvSpPr>
        <p:spPr>
          <a:xfrm>
            <a:off x="323850" y="928707"/>
            <a:ext cx="8686800" cy="1015663"/>
          </a:xfrm>
          <a:prstGeom prst="rect">
            <a:avLst/>
          </a:prstGeom>
          <a:solidFill>
            <a:schemeClr val="accent5">
              <a:lumMod val="40000"/>
              <a:lumOff val="60000"/>
            </a:schemeClr>
          </a:solidFill>
        </p:spPr>
        <p:txBody>
          <a:bodyPr wrap="square" rtlCol="0">
            <a:spAutoFit/>
          </a:bodyPr>
          <a:lstStyle/>
          <a:p>
            <a:r>
              <a:rPr lang="en-US" sz="3000" dirty="0">
                <a:solidFill>
                  <a:srgbClr val="FF0066"/>
                </a:solidFill>
              </a:rPr>
              <a:t>Sketch the angels in the </a:t>
            </a:r>
            <a:r>
              <a:rPr lang="en-US" sz="3000" b="1" dirty="0">
                <a:solidFill>
                  <a:srgbClr val="0000FF"/>
                </a:solidFill>
              </a:rPr>
              <a:t>appropriate quadrant</a:t>
            </a:r>
            <a:r>
              <a:rPr lang="en-US" sz="3000" dirty="0">
                <a:solidFill>
                  <a:srgbClr val="FF0066"/>
                </a:solidFill>
              </a:rPr>
              <a:t>, then evaluate.</a:t>
            </a:r>
          </a:p>
        </p:txBody>
      </p:sp>
    </p:spTree>
    <p:extLst>
      <p:ext uri="{BB962C8B-B14F-4D97-AF65-F5344CB8AC3E}">
        <p14:creationId xmlns:p14="http://schemas.microsoft.com/office/powerpoint/2010/main" val="80984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ppt_x"/>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0229"/>
            <a:ext cx="8153400" cy="954107"/>
          </a:xfrm>
          <a:prstGeom prst="rect">
            <a:avLst/>
          </a:prstGeom>
        </p:spPr>
        <p:txBody>
          <a:bodyPr wrap="square">
            <a:spAutoFit/>
          </a:bodyPr>
          <a:lstStyle/>
          <a:p>
            <a:pPr marL="742950" marR="0" lvl="1" indent="-285750">
              <a:spcBef>
                <a:spcPts val="0"/>
              </a:spcBef>
              <a:spcAft>
                <a:spcPts val="0"/>
              </a:spcAft>
              <a:buFont typeface="Wingdings"/>
              <a:buChar char=""/>
              <a:tabLst>
                <a:tab pos="228600" algn="l"/>
              </a:tabLst>
            </a:pPr>
            <a:r>
              <a:rPr lang="en-US" sz="2800" dirty="0">
                <a:effectLst/>
                <a:latin typeface="Comic Sans MS"/>
                <a:ea typeface="Times New Roman"/>
              </a:rPr>
              <a:t>What makes these expressions</a:t>
            </a:r>
            <a:r>
              <a:rPr lang="en-US" sz="2800" b="1" dirty="0">
                <a:solidFill>
                  <a:srgbClr val="006600"/>
                </a:solidFill>
                <a:effectLst/>
                <a:latin typeface="Comic Sans MS"/>
                <a:ea typeface="Times New Roman"/>
              </a:rPr>
              <a:t> different </a:t>
            </a:r>
            <a:r>
              <a:rPr lang="en-US" sz="2800" dirty="0">
                <a:effectLst/>
                <a:latin typeface="Comic Sans MS"/>
                <a:ea typeface="Times New Roman"/>
              </a:rPr>
              <a:t>from #1 - 4?</a:t>
            </a:r>
            <a:endParaRPr lang="en-US" sz="2800" dirty="0">
              <a:effectLst/>
              <a:latin typeface="Times New Roman"/>
              <a:ea typeface="Times New Roman"/>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312" y="1944707"/>
            <a:ext cx="6505575"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1042" y="3871626"/>
            <a:ext cx="2352675"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71487" y="1154148"/>
            <a:ext cx="7515226" cy="646331"/>
          </a:xfrm>
          <a:prstGeom prst="rect">
            <a:avLst/>
          </a:prstGeom>
          <a:solidFill>
            <a:srgbClr val="92D050"/>
          </a:solidFill>
        </p:spPr>
        <p:txBody>
          <a:bodyPr wrap="square" rtlCol="0">
            <a:spAutoFit/>
          </a:bodyPr>
          <a:lstStyle/>
          <a:p>
            <a:r>
              <a:rPr lang="en-US" sz="3600" dirty="0"/>
              <a:t>Are you looking for an </a:t>
            </a:r>
            <a:r>
              <a:rPr lang="en-US" sz="3600" dirty="0">
                <a:solidFill>
                  <a:srgbClr val="FF0000"/>
                </a:solidFill>
              </a:rPr>
              <a:t>angle</a:t>
            </a:r>
            <a:r>
              <a:rPr lang="en-US" sz="3600" dirty="0"/>
              <a:t> or a </a:t>
            </a:r>
            <a:r>
              <a:rPr lang="en-US" sz="3600" dirty="0">
                <a:solidFill>
                  <a:srgbClr val="FF0000"/>
                </a:solidFill>
              </a:rPr>
              <a:t>ratio</a:t>
            </a:r>
            <a:r>
              <a:rPr lang="en-US" sz="3600" dirty="0"/>
              <a:t>?</a:t>
            </a:r>
          </a:p>
        </p:txBody>
      </p:sp>
      <p:pic>
        <p:nvPicPr>
          <p:cNvPr id="3" name="Picture 2"/>
          <p:cNvPicPr>
            <a:picLocks noChangeAspect="1"/>
          </p:cNvPicPr>
          <p:nvPr/>
        </p:nvPicPr>
        <p:blipFill>
          <a:blip r:embed="rId5"/>
          <a:stretch>
            <a:fillRect/>
          </a:stretch>
        </p:blipFill>
        <p:spPr>
          <a:xfrm>
            <a:off x="5144076" y="3043500"/>
            <a:ext cx="3533775" cy="3552825"/>
          </a:xfrm>
          <a:prstGeom prst="rect">
            <a:avLst/>
          </a:prstGeom>
        </p:spPr>
      </p:pic>
      <p:cxnSp>
        <p:nvCxnSpPr>
          <p:cNvPr id="9" name="Straight Connector 8"/>
          <p:cNvCxnSpPr/>
          <p:nvPr/>
        </p:nvCxnSpPr>
        <p:spPr>
          <a:xfrm flipV="1">
            <a:off x="6779409" y="4945197"/>
            <a:ext cx="1069191" cy="19049"/>
          </a:xfrm>
          <a:prstGeom prst="line">
            <a:avLst/>
          </a:prstGeom>
          <a:ln w="57150">
            <a:solidFill>
              <a:srgbClr val="FF0066"/>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708795" y="4096545"/>
            <a:ext cx="52598" cy="848652"/>
          </a:xfrm>
          <a:prstGeom prst="line">
            <a:avLst/>
          </a:prstGeom>
          <a:ln w="57150">
            <a:solidFill>
              <a:srgbClr val="0066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823180" y="4096545"/>
            <a:ext cx="885615" cy="848652"/>
          </a:xfrm>
          <a:prstGeom prst="line">
            <a:avLst/>
          </a:prstGeom>
          <a:ln w="57150">
            <a:solidFill>
              <a:srgbClr val="0000FF"/>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3758958439"/>
              </p:ext>
            </p:extLst>
          </p:nvPr>
        </p:nvGraphicFramePr>
        <p:xfrm>
          <a:off x="7839075" y="4165600"/>
          <a:ext cx="566738" cy="536575"/>
        </p:xfrm>
        <a:graphic>
          <a:graphicData uri="http://schemas.openxmlformats.org/presentationml/2006/ole">
            <mc:AlternateContent xmlns:mc="http://schemas.openxmlformats.org/markup-compatibility/2006">
              <mc:Choice xmlns:v="urn:schemas-microsoft-com:vml" Requires="v">
                <p:oleObj spid="_x0000_s18050" name="Equation" r:id="rId6" imgW="241200" imgH="228600" progId="Equation.3">
                  <p:embed/>
                </p:oleObj>
              </mc:Choice>
              <mc:Fallback>
                <p:oleObj name="Equation" r:id="rId6" imgW="241200" imgH="228600" progId="Equation.3">
                  <p:embed/>
                  <p:pic>
                    <p:nvPicPr>
                      <p:cNvPr id="0" name=""/>
                      <p:cNvPicPr/>
                      <p:nvPr/>
                    </p:nvPicPr>
                    <p:blipFill>
                      <a:blip r:embed="rId7"/>
                      <a:stretch>
                        <a:fillRect/>
                      </a:stretch>
                    </p:blipFill>
                    <p:spPr>
                      <a:xfrm>
                        <a:off x="7839075" y="4165600"/>
                        <a:ext cx="566738" cy="536575"/>
                      </a:xfrm>
                      <a:prstGeom prst="rect">
                        <a:avLst/>
                      </a:prstGeom>
                      <a:solidFill>
                        <a:srgbClr val="FFFF00"/>
                      </a:solid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135735074"/>
              </p:ext>
            </p:extLst>
          </p:nvPr>
        </p:nvGraphicFramePr>
        <p:xfrm>
          <a:off x="7178675" y="5100638"/>
          <a:ext cx="268288" cy="417512"/>
        </p:xfrm>
        <a:graphic>
          <a:graphicData uri="http://schemas.openxmlformats.org/presentationml/2006/ole">
            <mc:AlternateContent xmlns:mc="http://schemas.openxmlformats.org/markup-compatibility/2006">
              <mc:Choice xmlns:v="urn:schemas-microsoft-com:vml" Requires="v">
                <p:oleObj spid="_x0000_s18051" name="Equation" r:id="rId8" imgW="114120" imgH="177480" progId="Equation.3">
                  <p:embed/>
                </p:oleObj>
              </mc:Choice>
              <mc:Fallback>
                <p:oleObj name="Equation" r:id="rId8" imgW="114120" imgH="177480" progId="Equation.3">
                  <p:embed/>
                  <p:pic>
                    <p:nvPicPr>
                      <p:cNvPr id="0" name=""/>
                      <p:cNvPicPr/>
                      <p:nvPr/>
                    </p:nvPicPr>
                    <p:blipFill>
                      <a:blip r:embed="rId9"/>
                      <a:stretch>
                        <a:fillRect/>
                      </a:stretch>
                    </p:blipFill>
                    <p:spPr>
                      <a:xfrm>
                        <a:off x="7178675" y="5100638"/>
                        <a:ext cx="268288" cy="417512"/>
                      </a:xfrm>
                      <a:prstGeom prst="rect">
                        <a:avLst/>
                      </a:prstGeom>
                      <a:solidFill>
                        <a:srgbClr val="FFFF00"/>
                      </a:solid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010800379"/>
              </p:ext>
            </p:extLst>
          </p:nvPr>
        </p:nvGraphicFramePr>
        <p:xfrm>
          <a:off x="6991350" y="4029075"/>
          <a:ext cx="296863" cy="388938"/>
        </p:xfrm>
        <a:graphic>
          <a:graphicData uri="http://schemas.openxmlformats.org/presentationml/2006/ole">
            <mc:AlternateContent xmlns:mc="http://schemas.openxmlformats.org/markup-compatibility/2006">
              <mc:Choice xmlns:v="urn:schemas-microsoft-com:vml" Requires="v">
                <p:oleObj spid="_x0000_s18052" name="Equation" r:id="rId10" imgW="126720" imgH="164880" progId="Equation.3">
                  <p:embed/>
                </p:oleObj>
              </mc:Choice>
              <mc:Fallback>
                <p:oleObj name="Equation" r:id="rId10" imgW="126720" imgH="164880" progId="Equation.3">
                  <p:embed/>
                  <p:pic>
                    <p:nvPicPr>
                      <p:cNvPr id="0" name=""/>
                      <p:cNvPicPr/>
                      <p:nvPr/>
                    </p:nvPicPr>
                    <p:blipFill>
                      <a:blip r:embed="rId11"/>
                      <a:stretch>
                        <a:fillRect/>
                      </a:stretch>
                    </p:blipFill>
                    <p:spPr>
                      <a:xfrm>
                        <a:off x="6991350" y="4029075"/>
                        <a:ext cx="296863" cy="388938"/>
                      </a:xfrm>
                      <a:prstGeom prst="rect">
                        <a:avLst/>
                      </a:prstGeom>
                      <a:solidFill>
                        <a:srgbClr val="FFFF00"/>
                      </a:solid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523474732"/>
              </p:ext>
            </p:extLst>
          </p:nvPr>
        </p:nvGraphicFramePr>
        <p:xfrm>
          <a:off x="3301999" y="1799121"/>
          <a:ext cx="927100" cy="1016000"/>
        </p:xfrm>
        <a:graphic>
          <a:graphicData uri="http://schemas.openxmlformats.org/presentationml/2006/ole">
            <mc:AlternateContent xmlns:mc="http://schemas.openxmlformats.org/markup-compatibility/2006">
              <mc:Choice xmlns:v="urn:schemas-microsoft-com:vml" Requires="v">
                <p:oleObj spid="_x0000_s18053" name="Equation" r:id="rId12" imgW="393480" imgH="431640" progId="Equation.3">
                  <p:embed/>
                </p:oleObj>
              </mc:Choice>
              <mc:Fallback>
                <p:oleObj name="Equation" r:id="rId12" imgW="393480" imgH="431640" progId="Equation.3">
                  <p:embed/>
                  <p:pic>
                    <p:nvPicPr>
                      <p:cNvPr id="0" name=""/>
                      <p:cNvPicPr/>
                      <p:nvPr/>
                    </p:nvPicPr>
                    <p:blipFill>
                      <a:blip r:embed="rId13"/>
                      <a:stretch>
                        <a:fillRect/>
                      </a:stretch>
                    </p:blipFill>
                    <p:spPr>
                      <a:xfrm>
                        <a:off x="3301999" y="1799121"/>
                        <a:ext cx="927100" cy="1016000"/>
                      </a:xfrm>
                      <a:prstGeom prst="rect">
                        <a:avLst/>
                      </a:prstGeom>
                      <a:solidFill>
                        <a:srgbClr val="FFFF00"/>
                      </a:solidFill>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97538900"/>
              </p:ext>
            </p:extLst>
          </p:nvPr>
        </p:nvGraphicFramePr>
        <p:xfrm>
          <a:off x="7621588" y="1952625"/>
          <a:ext cx="747712" cy="925513"/>
        </p:xfrm>
        <a:graphic>
          <a:graphicData uri="http://schemas.openxmlformats.org/presentationml/2006/ole">
            <mc:AlternateContent xmlns:mc="http://schemas.openxmlformats.org/markup-compatibility/2006">
              <mc:Choice xmlns:v="urn:schemas-microsoft-com:vml" Requires="v">
                <p:oleObj spid="_x0000_s18054" name="Equation" r:id="rId14" imgW="317160" imgH="393480" progId="Equation.3">
                  <p:embed/>
                </p:oleObj>
              </mc:Choice>
              <mc:Fallback>
                <p:oleObj name="Equation" r:id="rId14" imgW="317160" imgH="393480" progId="Equation.3">
                  <p:embed/>
                  <p:pic>
                    <p:nvPicPr>
                      <p:cNvPr id="0" name=""/>
                      <p:cNvPicPr/>
                      <p:nvPr/>
                    </p:nvPicPr>
                    <p:blipFill>
                      <a:blip r:embed="rId15"/>
                      <a:stretch>
                        <a:fillRect/>
                      </a:stretch>
                    </p:blipFill>
                    <p:spPr>
                      <a:xfrm>
                        <a:off x="7621588" y="1952625"/>
                        <a:ext cx="747712" cy="925513"/>
                      </a:xfrm>
                      <a:prstGeom prst="rect">
                        <a:avLst/>
                      </a:prstGeom>
                      <a:solidFill>
                        <a:srgbClr val="FFFF00"/>
                      </a:solidFill>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183125776"/>
              </p:ext>
            </p:extLst>
          </p:nvPr>
        </p:nvGraphicFramePr>
        <p:xfrm>
          <a:off x="3749675" y="3779838"/>
          <a:ext cx="628650" cy="1016000"/>
        </p:xfrm>
        <a:graphic>
          <a:graphicData uri="http://schemas.openxmlformats.org/presentationml/2006/ole">
            <mc:AlternateContent xmlns:mc="http://schemas.openxmlformats.org/markup-compatibility/2006">
              <mc:Choice xmlns:v="urn:schemas-microsoft-com:vml" Requires="v">
                <p:oleObj spid="_x0000_s18055" name="Equation" r:id="rId16" imgW="266400" imgH="431640" progId="Equation.3">
                  <p:embed/>
                </p:oleObj>
              </mc:Choice>
              <mc:Fallback>
                <p:oleObj name="Equation" r:id="rId16" imgW="266400" imgH="431640" progId="Equation.3">
                  <p:embed/>
                  <p:pic>
                    <p:nvPicPr>
                      <p:cNvPr id="0" name=""/>
                      <p:cNvPicPr/>
                      <p:nvPr/>
                    </p:nvPicPr>
                    <p:blipFill>
                      <a:blip r:embed="rId17"/>
                      <a:stretch>
                        <a:fillRect/>
                      </a:stretch>
                    </p:blipFill>
                    <p:spPr>
                      <a:xfrm>
                        <a:off x="3749675" y="3779838"/>
                        <a:ext cx="628650" cy="10160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6349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229600" cy="523220"/>
          </a:xfrm>
          <a:prstGeom prst="rect">
            <a:avLst/>
          </a:prstGeom>
        </p:spPr>
        <p:txBody>
          <a:bodyPr wrap="square">
            <a:spAutoFit/>
          </a:bodyPr>
          <a:lstStyle/>
          <a:p>
            <a:pPr marL="742950" marR="0" lvl="1" indent="-285750">
              <a:spcBef>
                <a:spcPts val="0"/>
              </a:spcBef>
              <a:spcAft>
                <a:spcPts val="0"/>
              </a:spcAft>
              <a:buFont typeface="Wingdings"/>
              <a:buChar char=""/>
              <a:tabLst>
                <a:tab pos="228600" algn="l"/>
              </a:tabLst>
            </a:pPr>
            <a:r>
              <a:rPr lang="en-US" sz="2800" dirty="0">
                <a:effectLst/>
                <a:latin typeface="Comic Sans MS"/>
                <a:ea typeface="Times New Roman"/>
              </a:rPr>
              <a:t>Use your </a:t>
            </a:r>
            <a:r>
              <a:rPr lang="en-US" sz="2800" b="1" dirty="0">
                <a:solidFill>
                  <a:srgbClr val="FF0000"/>
                </a:solidFill>
                <a:effectLst/>
                <a:latin typeface="Comic Sans MS"/>
                <a:ea typeface="Times New Roman"/>
              </a:rPr>
              <a:t>graphing calculator </a:t>
            </a:r>
            <a:r>
              <a:rPr lang="en-US" sz="2800" dirty="0">
                <a:effectLst/>
                <a:latin typeface="Comic Sans MS"/>
                <a:ea typeface="Times New Roman"/>
              </a:rPr>
              <a:t>to evaluate.</a:t>
            </a:r>
            <a:endParaRPr lang="en-US" sz="2800" dirty="0">
              <a:effectLst/>
              <a:latin typeface="Times New Roman"/>
              <a:ea typeface="Times New Roman"/>
            </a:endParaRP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778" y="2046288"/>
            <a:ext cx="694372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90587" y="1219200"/>
            <a:ext cx="7515226" cy="646331"/>
          </a:xfrm>
          <a:prstGeom prst="rect">
            <a:avLst/>
          </a:prstGeom>
          <a:solidFill>
            <a:srgbClr val="92D050"/>
          </a:solidFill>
        </p:spPr>
        <p:txBody>
          <a:bodyPr wrap="square" rtlCol="0">
            <a:spAutoFit/>
          </a:bodyPr>
          <a:lstStyle/>
          <a:p>
            <a:r>
              <a:rPr lang="en-US" sz="3600" dirty="0"/>
              <a:t>Are you looking for an </a:t>
            </a:r>
            <a:r>
              <a:rPr lang="en-US" sz="3600" dirty="0">
                <a:solidFill>
                  <a:srgbClr val="FF0000"/>
                </a:solidFill>
              </a:rPr>
              <a:t>angle</a:t>
            </a:r>
            <a:r>
              <a:rPr lang="en-US" sz="3600" dirty="0"/>
              <a:t> or a </a:t>
            </a:r>
            <a:r>
              <a:rPr lang="en-US" sz="3600" dirty="0">
                <a:solidFill>
                  <a:srgbClr val="FF0000"/>
                </a:solidFill>
              </a:rPr>
              <a:t>ratio</a:t>
            </a:r>
            <a:r>
              <a:rPr lang="en-US" sz="3600" dirty="0"/>
              <a:t>?</a:t>
            </a:r>
          </a:p>
        </p:txBody>
      </p:sp>
      <p:sp>
        <p:nvSpPr>
          <p:cNvPr id="5" name="Up Arrow 4"/>
          <p:cNvSpPr/>
          <p:nvPr/>
        </p:nvSpPr>
        <p:spPr>
          <a:xfrm rot="19697041">
            <a:off x="1996579" y="2609822"/>
            <a:ext cx="609600" cy="1690959"/>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p:cNvSpPr txBox="1"/>
          <p:nvPr/>
        </p:nvSpPr>
        <p:spPr>
          <a:xfrm>
            <a:off x="228600" y="4600540"/>
            <a:ext cx="5372559" cy="1077218"/>
          </a:xfrm>
          <a:prstGeom prst="rect">
            <a:avLst/>
          </a:prstGeom>
          <a:solidFill>
            <a:srgbClr val="FFCCFF"/>
          </a:solidFill>
        </p:spPr>
        <p:txBody>
          <a:bodyPr wrap="square" rtlCol="0">
            <a:spAutoFit/>
          </a:bodyPr>
          <a:lstStyle/>
          <a:p>
            <a:r>
              <a:rPr lang="en-US" sz="3200" dirty="0">
                <a:solidFill>
                  <a:srgbClr val="0000FF"/>
                </a:solidFill>
              </a:rPr>
              <a:t>Inverse is the inner function, so you are looking for an </a:t>
            </a:r>
            <a:r>
              <a:rPr lang="en-US" sz="3200" dirty="0">
                <a:solidFill>
                  <a:srgbClr val="FF0000"/>
                </a:solidFill>
              </a:rPr>
              <a:t>RATIO</a:t>
            </a:r>
            <a:r>
              <a:rPr lang="en-US" sz="3200" dirty="0">
                <a:solidFill>
                  <a:srgbClr val="0000FF"/>
                </a:solidFill>
              </a:rPr>
              <a:t>.</a:t>
            </a:r>
          </a:p>
        </p:txBody>
      </p:sp>
      <p:graphicFrame>
        <p:nvGraphicFramePr>
          <p:cNvPr id="7" name="Object 6"/>
          <p:cNvGraphicFramePr>
            <a:graphicFrameLocks noChangeAspect="1"/>
          </p:cNvGraphicFramePr>
          <p:nvPr>
            <p:extLst>
              <p:ext uri="{D42A27DB-BD31-4B8C-83A1-F6EECF244321}">
                <p14:modId xmlns:p14="http://schemas.microsoft.com/office/powerpoint/2010/main" val="1659241086"/>
              </p:ext>
            </p:extLst>
          </p:nvPr>
        </p:nvGraphicFramePr>
        <p:xfrm>
          <a:off x="2756693" y="3043486"/>
          <a:ext cx="1679575" cy="428625"/>
        </p:xfrm>
        <a:graphic>
          <a:graphicData uri="http://schemas.openxmlformats.org/presentationml/2006/ole">
            <mc:AlternateContent xmlns:mc="http://schemas.openxmlformats.org/markup-compatibility/2006">
              <mc:Choice xmlns:v="urn:schemas-microsoft-com:vml" Requires="v">
                <p:oleObj spid="_x0000_s18745" name="Equation" r:id="rId4" imgW="698400" imgH="177480" progId="Equation.3">
                  <p:embed/>
                </p:oleObj>
              </mc:Choice>
              <mc:Fallback>
                <p:oleObj name="Equation" r:id="rId4" imgW="698400" imgH="177480" progId="Equation.3">
                  <p:embed/>
                  <p:pic>
                    <p:nvPicPr>
                      <p:cNvPr id="0" name=""/>
                      <p:cNvPicPr/>
                      <p:nvPr/>
                    </p:nvPicPr>
                    <p:blipFill>
                      <a:blip r:embed="rId5"/>
                      <a:stretch>
                        <a:fillRect/>
                      </a:stretch>
                    </p:blipFill>
                    <p:spPr>
                      <a:xfrm>
                        <a:off x="2756693" y="3043486"/>
                        <a:ext cx="1679575" cy="428625"/>
                      </a:xfrm>
                      <a:prstGeom prst="rect">
                        <a:avLst/>
                      </a:prstGeom>
                      <a:solidFill>
                        <a:srgbClr val="FFFF00"/>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93414539"/>
              </p:ext>
            </p:extLst>
          </p:nvPr>
        </p:nvGraphicFramePr>
        <p:xfrm>
          <a:off x="6084093" y="6262687"/>
          <a:ext cx="1649412" cy="428625"/>
        </p:xfrm>
        <a:graphic>
          <a:graphicData uri="http://schemas.openxmlformats.org/presentationml/2006/ole">
            <mc:AlternateContent xmlns:mc="http://schemas.openxmlformats.org/markup-compatibility/2006">
              <mc:Choice xmlns:v="urn:schemas-microsoft-com:vml" Requires="v">
                <p:oleObj spid="_x0000_s18746" name="Equation" r:id="rId6" imgW="685800" imgH="177480" progId="Equation.3">
                  <p:embed/>
                </p:oleObj>
              </mc:Choice>
              <mc:Fallback>
                <p:oleObj name="Equation" r:id="rId6" imgW="685800" imgH="177480" progId="Equation.3">
                  <p:embed/>
                  <p:pic>
                    <p:nvPicPr>
                      <p:cNvPr id="0" name=""/>
                      <p:cNvPicPr/>
                      <p:nvPr/>
                    </p:nvPicPr>
                    <p:blipFill>
                      <a:blip r:embed="rId7"/>
                      <a:stretch>
                        <a:fillRect/>
                      </a:stretch>
                    </p:blipFill>
                    <p:spPr>
                      <a:xfrm>
                        <a:off x="6084093" y="6262687"/>
                        <a:ext cx="1649412" cy="428625"/>
                      </a:xfrm>
                      <a:prstGeom prst="rect">
                        <a:avLst/>
                      </a:prstGeom>
                      <a:solidFill>
                        <a:srgbClr val="FFFF00"/>
                      </a:solidFill>
                    </p:spPr>
                  </p:pic>
                </p:oleObj>
              </mc:Fallback>
            </mc:AlternateContent>
          </a:graphicData>
        </a:graphic>
      </p:graphicFrame>
      <p:sp>
        <p:nvSpPr>
          <p:cNvPr id="3" name="TextBox 2"/>
          <p:cNvSpPr txBox="1"/>
          <p:nvPr/>
        </p:nvSpPr>
        <p:spPr>
          <a:xfrm>
            <a:off x="5084803" y="2850680"/>
            <a:ext cx="3447361" cy="584775"/>
          </a:xfrm>
          <a:prstGeom prst="rect">
            <a:avLst/>
          </a:prstGeom>
          <a:noFill/>
        </p:spPr>
        <p:txBody>
          <a:bodyPr wrap="square" rtlCol="0">
            <a:spAutoFit/>
          </a:bodyPr>
          <a:lstStyle/>
          <a:p>
            <a:r>
              <a:rPr lang="en-US" sz="3200" dirty="0">
                <a:solidFill>
                  <a:srgbClr val="0000FF"/>
                </a:solidFill>
              </a:rPr>
              <a:t>Find </a:t>
            </a:r>
            <a:r>
              <a:rPr lang="en-US" sz="3200" dirty="0">
                <a:solidFill>
                  <a:srgbClr val="FF0066"/>
                </a:solidFill>
              </a:rPr>
              <a:t>tan</a:t>
            </a:r>
            <a:r>
              <a:rPr lang="en-US" sz="3200" baseline="30000" dirty="0">
                <a:solidFill>
                  <a:srgbClr val="FF0066"/>
                </a:solidFill>
              </a:rPr>
              <a:t>-1</a:t>
            </a:r>
            <a:r>
              <a:rPr lang="en-US" sz="3200" dirty="0">
                <a:solidFill>
                  <a:srgbClr val="FF0066"/>
                </a:solidFill>
              </a:rPr>
              <a:t> 0.8 </a:t>
            </a:r>
            <a:r>
              <a:rPr lang="en-US" sz="3200" dirty="0">
                <a:solidFill>
                  <a:srgbClr val="0000FF"/>
                </a:solidFill>
              </a:rPr>
              <a:t>first!!</a:t>
            </a:r>
          </a:p>
        </p:txBody>
      </p:sp>
      <mc:AlternateContent xmlns:mc="http://schemas.openxmlformats.org/markup-compatibility/2006" xmlns:a14="http://schemas.microsoft.com/office/drawing/2010/main">
        <mc:Choice Requires="a14">
          <p:sp>
            <p:nvSpPr>
              <p:cNvPr id="9" name="Object 8"/>
              <p:cNvSpPr txBox="1"/>
              <p:nvPr/>
            </p:nvSpPr>
            <p:spPr>
              <a:xfrm>
                <a:off x="5511800" y="3371850"/>
                <a:ext cx="2794000" cy="584775"/>
              </a:xfrm>
              <a:prstGeom prst="rect">
                <a:avLst/>
              </a:prstGeom>
              <a:solidFill>
                <a:srgbClr val="FFFF00"/>
              </a:solidFill>
            </p:spPr>
            <p:txBody>
              <a:bodyPr>
                <a:normAutofit/>
              </a:bodyPr>
              <a:lstStyle/>
              <a:p>
                <a:pPr/>
                <a14:m>
                  <m:oMathPara xmlns:m="http://schemas.openxmlformats.org/officeDocument/2006/math">
                    <m:oMathParaPr>
                      <m:jc m:val="centerGroup"/>
                    </m:oMathParaPr>
                    <m:oMath xmlns:m="http://schemas.openxmlformats.org/officeDocument/2006/math">
                      <m:sSup>
                        <m:sSupPr>
                          <m:ctrlPr>
                            <a:rPr lang="en-US" sz="2400" i="1" smtClean="0">
                              <a:solidFill>
                                <a:srgbClr val="000000"/>
                              </a:solidFill>
                              <a:latin typeface="Cambria Math" panose="02040503050406030204" pitchFamily="18" charset="0"/>
                            </a:rPr>
                          </m:ctrlPr>
                        </m:sSupPr>
                        <m:e>
                          <m:r>
                            <a:rPr lang="en-US" sz="2400" b="0" i="1" smtClean="0">
                              <a:solidFill>
                                <a:srgbClr val="000000"/>
                              </a:solidFill>
                              <a:latin typeface="Cambria Math" panose="02040503050406030204" pitchFamily="18" charset="0"/>
                            </a:rPr>
                            <m:t>𝑡𝑎𝑛</m:t>
                          </m:r>
                        </m:e>
                        <m:sup>
                          <m:r>
                            <a:rPr lang="en-US" sz="2400" b="0" i="1" smtClean="0">
                              <a:solidFill>
                                <a:srgbClr val="000000"/>
                              </a:solidFill>
                              <a:latin typeface="Cambria Math" panose="02040503050406030204" pitchFamily="18" charset="0"/>
                            </a:rPr>
                            <m:t>−1</m:t>
                          </m:r>
                        </m:sup>
                      </m:sSup>
                      <m:d>
                        <m:dPr>
                          <m:ctrlPr>
                            <a:rPr lang="en-US" sz="2400" i="1" smtClean="0">
                              <a:solidFill>
                                <a:srgbClr val="000000"/>
                              </a:solidFill>
                              <a:latin typeface="Cambria Math" panose="02040503050406030204" pitchFamily="18" charset="0"/>
                            </a:rPr>
                          </m:ctrlPr>
                        </m:dPr>
                        <m:e>
                          <m:r>
                            <a:rPr lang="en-US" sz="2400" b="0" i="1" smtClean="0">
                              <a:solidFill>
                                <a:srgbClr val="000000"/>
                              </a:solidFill>
                              <a:latin typeface="Cambria Math" panose="02040503050406030204" pitchFamily="18" charset="0"/>
                            </a:rPr>
                            <m:t>0.8</m:t>
                          </m:r>
                        </m:e>
                      </m:d>
                      <m:r>
                        <a:rPr lang="en-US" sz="2400" i="1">
                          <a:solidFill>
                            <a:srgbClr val="000000"/>
                          </a:solidFill>
                          <a:latin typeface="Cambria Math" panose="02040503050406030204" pitchFamily="18" charset="0"/>
                        </a:rPr>
                        <m:t>=</m:t>
                      </m:r>
                      <m:r>
                        <a:rPr lang="en-US" sz="2400" b="0" i="1" smtClean="0">
                          <a:solidFill>
                            <a:srgbClr val="000000"/>
                          </a:solidFill>
                          <a:latin typeface="Cambria Math" panose="02040503050406030204" pitchFamily="18" charset="0"/>
                        </a:rPr>
                        <m:t>38</m:t>
                      </m:r>
                      <m:r>
                        <a:rPr lang="en-US" sz="2400" b="0" i="1" smtClean="0">
                          <a:solidFill>
                            <a:srgbClr val="000000"/>
                          </a:solidFill>
                          <a:latin typeface="Cambria Math" panose="02040503050406030204" pitchFamily="18" charset="0"/>
                          <a:ea typeface="Cambria Math" panose="02040503050406030204" pitchFamily="18" charset="0"/>
                        </a:rPr>
                        <m:t>°</m:t>
                      </m:r>
                    </m:oMath>
                  </m:oMathPara>
                </a14:m>
                <a:endParaRPr lang="en-US" sz="2400" dirty="0"/>
              </a:p>
            </p:txBody>
          </p:sp>
        </mc:Choice>
        <mc:Fallback xmlns="">
          <p:sp>
            <p:nvSpPr>
              <p:cNvPr id="9" name="Object 8"/>
              <p:cNvSpPr txBox="1">
                <a:spLocks noRot="1" noChangeAspect="1" noMove="1" noResize="1" noEditPoints="1" noAdjustHandles="1" noChangeArrowheads="1" noChangeShapeType="1" noTextEdit="1"/>
              </p:cNvSpPr>
              <p:nvPr/>
            </p:nvSpPr>
            <p:spPr>
              <a:xfrm>
                <a:off x="5511800" y="3371850"/>
                <a:ext cx="2794000" cy="584775"/>
              </a:xfrm>
              <a:prstGeom prst="rect">
                <a:avLst/>
              </a:prstGeom>
              <a:blipFill>
                <a:blip r:embed="rId8"/>
                <a:stretch>
                  <a:fillRect/>
                </a:stretch>
              </a:blipFill>
            </p:spPr>
            <p:txBody>
              <a:bodyPr/>
              <a:lstStyle/>
              <a:p>
                <a:r>
                  <a:rPr lang="en-US">
                    <a:noFill/>
                  </a:rPr>
                  <a:t> </a:t>
                </a:r>
              </a:p>
            </p:txBody>
          </p:sp>
        </mc:Fallback>
      </mc:AlternateContent>
      <p:graphicFrame>
        <p:nvGraphicFramePr>
          <p:cNvPr id="12" name="Object 11">
            <a:extLst>
              <a:ext uri="{FF2B5EF4-FFF2-40B4-BE49-F238E27FC236}">
                <a16:creationId xmlns:a16="http://schemas.microsoft.com/office/drawing/2014/main" id="{0D2F0262-554B-49DC-BCC1-DD716D2B1BD2}"/>
              </a:ext>
            </a:extLst>
          </p:cNvPr>
          <p:cNvGraphicFramePr>
            <a:graphicFrameLocks noChangeAspect="1"/>
          </p:cNvGraphicFramePr>
          <p:nvPr>
            <p:extLst>
              <p:ext uri="{D42A27DB-BD31-4B8C-83A1-F6EECF244321}">
                <p14:modId xmlns:p14="http://schemas.microsoft.com/office/powerpoint/2010/main" val="3799371656"/>
              </p:ext>
            </p:extLst>
          </p:nvPr>
        </p:nvGraphicFramePr>
        <p:xfrm>
          <a:off x="5903911" y="4844546"/>
          <a:ext cx="2009775" cy="1074738"/>
        </p:xfrm>
        <a:graphic>
          <a:graphicData uri="http://schemas.openxmlformats.org/presentationml/2006/ole">
            <mc:AlternateContent xmlns:mc="http://schemas.openxmlformats.org/markup-compatibility/2006">
              <mc:Choice xmlns:v="urn:schemas-microsoft-com:vml" Requires="v">
                <p:oleObj spid="_x0000_s18747" name="Equation" r:id="rId9" imgW="736560" imgH="393480" progId="Equation.3">
                  <p:embed/>
                </p:oleObj>
              </mc:Choice>
              <mc:Fallback>
                <p:oleObj name="Equation" r:id="rId9" imgW="736560" imgH="393480" progId="Equation.3">
                  <p:embed/>
                  <p:pic>
                    <p:nvPicPr>
                      <p:cNvPr id="9" name="Object 8"/>
                      <p:cNvPicPr/>
                      <p:nvPr/>
                    </p:nvPicPr>
                    <p:blipFill>
                      <a:blip r:embed="rId10"/>
                      <a:stretch>
                        <a:fillRect/>
                      </a:stretch>
                    </p:blipFill>
                    <p:spPr>
                      <a:xfrm>
                        <a:off x="5903911" y="4844546"/>
                        <a:ext cx="2009775" cy="1074738"/>
                      </a:xfrm>
                      <a:prstGeom prst="rect">
                        <a:avLst/>
                      </a:prstGeom>
                      <a:solidFill>
                        <a:srgbClr val="FFFF00"/>
                      </a:solidFill>
                    </p:spPr>
                  </p:pic>
                </p:oleObj>
              </mc:Fallback>
            </mc:AlternateContent>
          </a:graphicData>
        </a:graphic>
      </p:graphicFrame>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3C9D4933-B834-4631-81E7-969C79214C3C}"/>
                  </a:ext>
                </a:extLst>
              </p:cNvPr>
              <p:cNvSpPr txBox="1"/>
              <p:nvPr/>
            </p:nvSpPr>
            <p:spPr>
              <a:xfrm>
                <a:off x="5891251" y="4138975"/>
                <a:ext cx="2249489" cy="523220"/>
              </a:xfrm>
              <a:prstGeom prst="rect">
                <a:avLst/>
              </a:prstGeom>
              <a:solidFill>
                <a:srgbClr val="FFFF00"/>
              </a:solidFill>
            </p:spPr>
            <p:txBody>
              <a:bodyPr wrap="square" rtlCol="0">
                <a:spAutoFit/>
              </a:bodyPr>
              <a:lstStyle/>
              <a:p>
                <a14:m>
                  <m:oMath xmlns:m="http://schemas.openxmlformats.org/officeDocument/2006/math">
                    <m:r>
                      <a:rPr lang="en-US" sz="2800" b="0" i="1" smtClean="0">
                        <a:latin typeface="Cambria Math" panose="02040503050406030204" pitchFamily="18" charset="0"/>
                      </a:rPr>
                      <m:t>𝑠𝑒𝑐</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38</m:t>
                        </m:r>
                        <m:r>
                          <a:rPr lang="en-US" sz="2800" b="0" i="1" smtClean="0">
                            <a:latin typeface="Cambria Math" panose="02040503050406030204" pitchFamily="18" charset="0"/>
                            <a:ea typeface="Cambria Math" panose="02040503050406030204" pitchFamily="18" charset="0"/>
                          </a:rPr>
                          <m:t>°</m:t>
                        </m:r>
                      </m:e>
                    </m:d>
                  </m:oMath>
                </a14:m>
                <a:r>
                  <a:rPr lang="en-US" sz="2800" dirty="0"/>
                  <a:t> = x</a:t>
                </a:r>
              </a:p>
            </p:txBody>
          </p:sp>
        </mc:Choice>
        <mc:Fallback>
          <p:sp>
            <p:nvSpPr>
              <p:cNvPr id="10" name="TextBox 9">
                <a:extLst>
                  <a:ext uri="{FF2B5EF4-FFF2-40B4-BE49-F238E27FC236}">
                    <a16:creationId xmlns:a16="http://schemas.microsoft.com/office/drawing/2014/main" id="{3C9D4933-B834-4631-81E7-969C79214C3C}"/>
                  </a:ext>
                </a:extLst>
              </p:cNvPr>
              <p:cNvSpPr txBox="1">
                <a:spLocks noRot="1" noChangeAspect="1" noMove="1" noResize="1" noEditPoints="1" noAdjustHandles="1" noChangeArrowheads="1" noChangeShapeType="1" noTextEdit="1"/>
              </p:cNvSpPr>
              <p:nvPr/>
            </p:nvSpPr>
            <p:spPr>
              <a:xfrm>
                <a:off x="5891251" y="4138975"/>
                <a:ext cx="2249489" cy="523220"/>
              </a:xfrm>
              <a:prstGeom prst="rect">
                <a:avLst/>
              </a:prstGeom>
              <a:blipFill>
                <a:blip r:embed="rId11"/>
                <a:stretch>
                  <a:fillRect t="-11628" b="-32558"/>
                </a:stretch>
              </a:blipFill>
            </p:spPr>
            <p:txBody>
              <a:bodyPr/>
              <a:lstStyle/>
              <a:p>
                <a:r>
                  <a:rPr lang="en-US">
                    <a:noFill/>
                  </a:rPr>
                  <a:t> </a:t>
                </a:r>
              </a:p>
            </p:txBody>
          </p:sp>
        </mc:Fallback>
      </mc:AlternateContent>
    </p:spTree>
    <p:extLst>
      <p:ext uri="{BB962C8B-B14F-4D97-AF65-F5344CB8AC3E}">
        <p14:creationId xmlns:p14="http://schemas.microsoft.com/office/powerpoint/2010/main" val="409864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5"/>
                                        </p:tgtEl>
                                      </p:cBhvr>
                                    </p:animEffect>
                                    <p:set>
                                      <p:cBhvr>
                                        <p:cTn id="35" dur="1" fill="hold">
                                          <p:stCondLst>
                                            <p:cond delay="499"/>
                                          </p:stCondLst>
                                        </p:cTn>
                                        <p:tgtEl>
                                          <p:spTgt spid="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6"/>
                                        </p:tgtEl>
                                        <p:attrNameLst>
                                          <p:attrName>ppt_x</p:attrName>
                                        </p:attrNameLst>
                                      </p:cBhvr>
                                      <p:tavLst>
                                        <p:tav tm="0">
                                          <p:val>
                                            <p:strVal val="ppt_x"/>
                                          </p:val>
                                        </p:tav>
                                        <p:tav tm="100000">
                                          <p:val>
                                            <p:strVal val="ppt_x"/>
                                          </p:val>
                                        </p:tav>
                                      </p:tavLst>
                                    </p:anim>
                                    <p:anim calcmode="lin" valueType="num">
                                      <p:cBhvr additive="base">
                                        <p:cTn id="40" dur="500"/>
                                        <p:tgtEl>
                                          <p:spTgt spid="6"/>
                                        </p:tgtEl>
                                        <p:attrNameLst>
                                          <p:attrName>ppt_y</p:attrName>
                                        </p:attrNameLst>
                                      </p:cBhvr>
                                      <p:tavLst>
                                        <p:tav tm="0">
                                          <p:val>
                                            <p:strVal val="ppt_y"/>
                                          </p:val>
                                        </p:tav>
                                        <p:tav tm="100000">
                                          <p:val>
                                            <p:strVal val="1+ppt_h/2"/>
                                          </p:val>
                                        </p:tav>
                                      </p:tavLst>
                                    </p:anim>
                                    <p:set>
                                      <p:cBhvr>
                                        <p:cTn id="41" dur="1" fill="hold">
                                          <p:stCondLst>
                                            <p:cond delay="499"/>
                                          </p:stCondLst>
                                        </p:cTn>
                                        <p:tgtEl>
                                          <p:spTgt spid="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additive="base">
                                        <p:cTn id="52" dur="500" fill="hold"/>
                                        <p:tgtEl>
                                          <p:spTgt spid="3"/>
                                        </p:tgtEl>
                                        <p:attrNameLst>
                                          <p:attrName>ppt_x</p:attrName>
                                        </p:attrNameLst>
                                      </p:cBhvr>
                                      <p:tavLst>
                                        <p:tav tm="0">
                                          <p:val>
                                            <p:strVal val="#ppt_x"/>
                                          </p:val>
                                        </p:tav>
                                        <p:tav tm="100000">
                                          <p:val>
                                            <p:strVal val="#ppt_x"/>
                                          </p:val>
                                        </p:tav>
                                      </p:tavLst>
                                    </p:anim>
                                    <p:anim calcmode="lin" valueType="num">
                                      <p:cBhvr additive="base">
                                        <p:cTn id="5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additive="base">
                                        <p:cTn id="58" dur="500" fill="hold"/>
                                        <p:tgtEl>
                                          <p:spTgt spid="9"/>
                                        </p:tgtEl>
                                        <p:attrNameLst>
                                          <p:attrName>ppt_x</p:attrName>
                                        </p:attrNameLst>
                                      </p:cBhvr>
                                      <p:tavLst>
                                        <p:tav tm="0">
                                          <p:val>
                                            <p:strVal val="#ppt_x"/>
                                          </p:val>
                                        </p:tav>
                                        <p:tav tm="100000">
                                          <p:val>
                                            <p:strVal val="#ppt_x"/>
                                          </p:val>
                                        </p:tav>
                                      </p:tavLst>
                                    </p:anim>
                                    <p:anim calcmode="lin" valueType="num">
                                      <p:cBhvr additive="base">
                                        <p:cTn id="5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additive="base">
                                        <p:cTn id="64" dur="500" fill="hold"/>
                                        <p:tgtEl>
                                          <p:spTgt spid="10"/>
                                        </p:tgtEl>
                                        <p:attrNameLst>
                                          <p:attrName>ppt_x</p:attrName>
                                        </p:attrNameLst>
                                      </p:cBhvr>
                                      <p:tavLst>
                                        <p:tav tm="0">
                                          <p:val>
                                            <p:strVal val="#ppt_x"/>
                                          </p:val>
                                        </p:tav>
                                        <p:tav tm="100000">
                                          <p:val>
                                            <p:strVal val="#ppt_x"/>
                                          </p:val>
                                        </p:tav>
                                      </p:tavLst>
                                    </p:anim>
                                    <p:anim calcmode="lin" valueType="num">
                                      <p:cBhvr additive="base">
                                        <p:cTn id="6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ppt_x"/>
                                          </p:val>
                                        </p:tav>
                                        <p:tav tm="100000">
                                          <p:val>
                                            <p:strVal val="#ppt_x"/>
                                          </p:val>
                                        </p:tav>
                                      </p:tavLst>
                                    </p:anim>
                                    <p:anim calcmode="lin" valueType="num">
                                      <p:cBhvr additive="base">
                                        <p:cTn id="7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8"/>
                                        </p:tgtEl>
                                        <p:attrNameLst>
                                          <p:attrName>style.visibility</p:attrName>
                                        </p:attrNameLst>
                                      </p:cBhvr>
                                      <p:to>
                                        <p:strVal val="visible"/>
                                      </p:to>
                                    </p:set>
                                    <p:anim calcmode="lin" valueType="num">
                                      <p:cBhvr additive="base">
                                        <p:cTn id="76" dur="500" fill="hold"/>
                                        <p:tgtEl>
                                          <p:spTgt spid="8"/>
                                        </p:tgtEl>
                                        <p:attrNameLst>
                                          <p:attrName>ppt_x</p:attrName>
                                        </p:attrNameLst>
                                      </p:cBhvr>
                                      <p:tavLst>
                                        <p:tav tm="0">
                                          <p:val>
                                            <p:strVal val="#ppt_x"/>
                                          </p:val>
                                        </p:tav>
                                        <p:tav tm="100000">
                                          <p:val>
                                            <p:strVal val="#ppt_x"/>
                                          </p:val>
                                        </p:tav>
                                      </p:tavLst>
                                    </p:anim>
                                    <p:anim calcmode="lin" valueType="num">
                                      <p:cBhvr additive="base">
                                        <p:cTn id="7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3" grpId="0"/>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14" y="0"/>
            <a:ext cx="9101486" cy="2554545"/>
          </a:xfrm>
          <a:prstGeom prst="rect">
            <a:avLst/>
          </a:prstGeom>
          <a:noFill/>
        </p:spPr>
        <p:txBody>
          <a:bodyPr wrap="square" rtlCol="0">
            <a:spAutoFit/>
          </a:bodyPr>
          <a:lstStyle/>
          <a:p>
            <a:pPr algn="ctr"/>
            <a:r>
              <a:rPr lang="en-US" sz="3200" u="sng" dirty="0">
                <a:solidFill>
                  <a:srgbClr val="0000FF"/>
                </a:solidFill>
                <a:latin typeface="Franklin Gothic Demi Cond" panose="020B0706030402020204" pitchFamily="34" charset="0"/>
              </a:rPr>
              <a:t>:</a:t>
            </a:r>
          </a:p>
          <a:p>
            <a:pPr marL="457200" indent="-457200">
              <a:buFont typeface="Arial" panose="020B0604020202020204" pitchFamily="34" charset="0"/>
              <a:buChar char="•"/>
            </a:pPr>
            <a:r>
              <a:rPr lang="en-US" sz="3200" dirty="0">
                <a:solidFill>
                  <a:srgbClr val="00B0F0"/>
                </a:solidFill>
                <a:latin typeface="Franklin Gothic Demi Cond" panose="020B0706030402020204" pitchFamily="34" charset="0"/>
              </a:rPr>
              <a:t>PW #1  Inverse Trig Functions</a:t>
            </a:r>
          </a:p>
          <a:p>
            <a:pPr marL="457200" indent="-457200">
              <a:buFont typeface="Arial" panose="020B0604020202020204" pitchFamily="34" charset="0"/>
              <a:buChar char="•"/>
            </a:pPr>
            <a:r>
              <a:rPr lang="en-US" sz="3200" dirty="0">
                <a:solidFill>
                  <a:srgbClr val="C00000"/>
                </a:solidFill>
                <a:latin typeface="Franklin Gothic Demi Cond" panose="020B0706030402020204" pitchFamily="34" charset="0"/>
              </a:rPr>
              <a:t>PW #2 Inverse Trig Functions</a:t>
            </a:r>
            <a:endParaRPr lang="en-US" sz="3200" dirty="0">
              <a:latin typeface="Franklin Gothic Demi Cond" panose="020B0706030402020204" pitchFamily="34" charset="0"/>
            </a:endParaRPr>
          </a:p>
          <a:p>
            <a:pPr marL="457200" indent="-457200">
              <a:buFont typeface="Arial" panose="020B0604020202020204" pitchFamily="34" charset="0"/>
              <a:buChar char="•"/>
            </a:pPr>
            <a:r>
              <a:rPr lang="en-US" sz="3200" dirty="0">
                <a:solidFill>
                  <a:srgbClr val="7030A0"/>
                </a:solidFill>
                <a:latin typeface="Franklin Gothic Demi Cond" panose="020B0706030402020204" pitchFamily="34" charset="0"/>
              </a:rPr>
              <a:t>PW #3 Inverse Trig Functions</a:t>
            </a:r>
          </a:p>
          <a:p>
            <a:pPr marL="457200" indent="-457200">
              <a:buFont typeface="Arial" panose="020B0604020202020204" pitchFamily="34" charset="0"/>
              <a:buChar char="•"/>
            </a:pPr>
            <a:r>
              <a:rPr lang="en-US" sz="3200" dirty="0">
                <a:solidFill>
                  <a:srgbClr val="0000CC"/>
                </a:solidFill>
                <a:latin typeface="Franklin Gothic Demi Cond" panose="020B0706030402020204" pitchFamily="34" charset="0"/>
              </a:rPr>
              <a:t>PW #4 Inverse Trig Functions</a:t>
            </a:r>
          </a:p>
        </p:txBody>
      </p:sp>
      <p:sp>
        <p:nvSpPr>
          <p:cNvPr id="4" name="Right Brace 3"/>
          <p:cNvSpPr/>
          <p:nvPr/>
        </p:nvSpPr>
        <p:spPr>
          <a:xfrm>
            <a:off x="4953000" y="657921"/>
            <a:ext cx="1295400" cy="1868746"/>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248400" y="696161"/>
            <a:ext cx="2895600" cy="1692771"/>
          </a:xfrm>
          <a:prstGeom prst="rect">
            <a:avLst/>
          </a:prstGeom>
          <a:solidFill>
            <a:srgbClr val="FFFF00"/>
          </a:solidFill>
        </p:spPr>
        <p:txBody>
          <a:bodyPr wrap="square" rtlCol="0">
            <a:spAutoFit/>
          </a:bodyPr>
          <a:lstStyle/>
          <a:p>
            <a:r>
              <a:rPr lang="en-US" sz="2600" b="1" dirty="0">
                <a:solidFill>
                  <a:srgbClr val="0000FF"/>
                </a:solidFill>
              </a:rPr>
              <a:t>Unit Circle Allowed;4 Function </a:t>
            </a:r>
            <a:r>
              <a:rPr lang="en-US" sz="2600" b="1" dirty="0" err="1">
                <a:solidFill>
                  <a:srgbClr val="0000FF"/>
                </a:solidFill>
              </a:rPr>
              <a:t>Calc</a:t>
            </a:r>
            <a:r>
              <a:rPr lang="en-US" sz="2600" b="1" dirty="0">
                <a:solidFill>
                  <a:srgbClr val="0000FF"/>
                </a:solidFill>
              </a:rPr>
              <a:t> Only; Exact Answers!</a:t>
            </a:r>
          </a:p>
        </p:txBody>
      </p:sp>
    </p:spTree>
    <p:extLst>
      <p:ext uri="{BB962C8B-B14F-4D97-AF65-F5344CB8AC3E}">
        <p14:creationId xmlns:p14="http://schemas.microsoft.com/office/powerpoint/2010/main" val="2176126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223837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09600" y="1447800"/>
            <a:ext cx="7772400" cy="1384995"/>
          </a:xfrm>
          <a:prstGeom prst="rect">
            <a:avLst/>
          </a:prstGeom>
        </p:spPr>
        <p:txBody>
          <a:bodyPr wrap="square">
            <a:spAutoFit/>
          </a:bodyPr>
          <a:lstStyle/>
          <a:p>
            <a:r>
              <a:rPr lang="en-US" sz="2800" dirty="0">
                <a:solidFill>
                  <a:srgbClr val="0000FF"/>
                </a:solidFill>
                <a:effectLst/>
                <a:latin typeface="Comic Sans MS"/>
                <a:ea typeface="Times New Roman"/>
              </a:rPr>
              <a:t>When given the </a:t>
            </a:r>
            <a:r>
              <a:rPr lang="en-US" sz="2800" b="1" dirty="0">
                <a:solidFill>
                  <a:srgbClr val="FF0000"/>
                </a:solidFill>
                <a:effectLst/>
                <a:latin typeface="Comic Sans MS"/>
                <a:ea typeface="Times New Roman"/>
              </a:rPr>
              <a:t>ratio</a:t>
            </a:r>
            <a:r>
              <a:rPr lang="en-US" sz="2800" dirty="0">
                <a:solidFill>
                  <a:srgbClr val="0000FF"/>
                </a:solidFill>
                <a:effectLst/>
                <a:latin typeface="Comic Sans MS"/>
                <a:ea typeface="Times New Roman"/>
              </a:rPr>
              <a:t> for a trig function and you’re looking for an </a:t>
            </a:r>
            <a:r>
              <a:rPr lang="en-US" sz="2800" b="1" dirty="0">
                <a:solidFill>
                  <a:srgbClr val="FF0000"/>
                </a:solidFill>
                <a:effectLst/>
                <a:latin typeface="Comic Sans MS"/>
                <a:ea typeface="Times New Roman"/>
              </a:rPr>
              <a:t>angle</a:t>
            </a:r>
            <a:r>
              <a:rPr lang="en-US" sz="2800" dirty="0">
                <a:solidFill>
                  <a:srgbClr val="0000FF"/>
                </a:solidFill>
                <a:effectLst/>
                <a:latin typeface="Comic Sans MS"/>
                <a:ea typeface="Times New Roman"/>
              </a:rPr>
              <a:t>, you must use an </a:t>
            </a:r>
            <a:r>
              <a:rPr lang="en-US" sz="2800" b="1" dirty="0">
                <a:solidFill>
                  <a:srgbClr val="FF0000"/>
                </a:solidFill>
                <a:effectLst/>
                <a:latin typeface="Comic Sans MS"/>
                <a:ea typeface="Times New Roman"/>
              </a:rPr>
              <a:t>inverse</a:t>
            </a:r>
            <a:r>
              <a:rPr lang="en-US" sz="2800" dirty="0">
                <a:solidFill>
                  <a:srgbClr val="0000FF"/>
                </a:solidFill>
                <a:effectLst/>
                <a:latin typeface="Comic Sans MS"/>
                <a:ea typeface="Times New Roman"/>
              </a:rPr>
              <a:t> trig function.</a:t>
            </a:r>
            <a:endParaRPr lang="en-US" sz="2800" dirty="0">
              <a:solidFill>
                <a:srgbClr val="0000FF"/>
              </a:solidFill>
              <a:effectLst/>
              <a:latin typeface="Times New Roman"/>
              <a:ea typeface="Times New Roman"/>
            </a:endParaRPr>
          </a:p>
        </p:txBody>
      </p:sp>
      <p:sp>
        <p:nvSpPr>
          <p:cNvPr id="3" name="Rectangle 2"/>
          <p:cNvSpPr/>
          <p:nvPr/>
        </p:nvSpPr>
        <p:spPr>
          <a:xfrm>
            <a:off x="205659" y="3082500"/>
            <a:ext cx="5304657" cy="646331"/>
          </a:xfrm>
          <a:prstGeom prst="rect">
            <a:avLst/>
          </a:prstGeom>
        </p:spPr>
        <p:txBody>
          <a:bodyPr wrap="none">
            <a:spAutoFit/>
          </a:bodyPr>
          <a:lstStyle/>
          <a:p>
            <a:r>
              <a:rPr lang="en-US" sz="3600" u="sng" dirty="0">
                <a:solidFill>
                  <a:srgbClr val="006600"/>
                </a:solidFill>
                <a:effectLst/>
                <a:latin typeface="king cooL KC"/>
                <a:ea typeface="Times New Roman"/>
              </a:rPr>
              <a:t>Inverse Notation for Trig Functions:</a:t>
            </a:r>
            <a:endParaRPr lang="en-US" sz="3600" dirty="0">
              <a:solidFill>
                <a:srgbClr val="006600"/>
              </a:solidFill>
              <a:effectLst/>
              <a:latin typeface="Times New Roman"/>
              <a:ea typeface="Times New Roman"/>
            </a:endParaRPr>
          </a:p>
        </p:txBody>
      </p:sp>
      <p:pic>
        <p:nvPicPr>
          <p:cNvPr id="4" name="Picture 3"/>
          <p:cNvPicPr>
            <a:picLocks noChangeAspect="1"/>
          </p:cNvPicPr>
          <p:nvPr/>
        </p:nvPicPr>
        <p:blipFill>
          <a:blip r:embed="rId3"/>
          <a:stretch>
            <a:fillRect/>
          </a:stretch>
        </p:blipFill>
        <p:spPr>
          <a:xfrm>
            <a:off x="205659" y="3873839"/>
            <a:ext cx="8648700" cy="873519"/>
          </a:xfrm>
          <a:prstGeom prst="rect">
            <a:avLst/>
          </a:prstGeom>
        </p:spPr>
      </p:pic>
      <p:pic>
        <p:nvPicPr>
          <p:cNvPr id="5" name="Picture 4"/>
          <p:cNvPicPr>
            <a:picLocks noChangeAspect="1"/>
          </p:cNvPicPr>
          <p:nvPr/>
        </p:nvPicPr>
        <p:blipFill>
          <a:blip r:embed="rId4"/>
          <a:stretch>
            <a:fillRect/>
          </a:stretch>
        </p:blipFill>
        <p:spPr>
          <a:xfrm>
            <a:off x="68620" y="5788402"/>
            <a:ext cx="8854359" cy="523499"/>
          </a:xfrm>
          <a:prstGeom prst="rect">
            <a:avLst/>
          </a:prstGeom>
        </p:spPr>
      </p:pic>
      <p:sp>
        <p:nvSpPr>
          <p:cNvPr id="6" name="TextBox 5"/>
          <p:cNvSpPr txBox="1"/>
          <p:nvPr/>
        </p:nvSpPr>
        <p:spPr>
          <a:xfrm>
            <a:off x="2725312" y="4892366"/>
            <a:ext cx="3400425" cy="646331"/>
          </a:xfrm>
          <a:prstGeom prst="rect">
            <a:avLst/>
          </a:prstGeom>
          <a:noFill/>
        </p:spPr>
        <p:txBody>
          <a:bodyPr wrap="square" rtlCol="0">
            <a:spAutoFit/>
          </a:bodyPr>
          <a:lstStyle/>
          <a:p>
            <a:r>
              <a:rPr lang="en-US" sz="3600" dirty="0">
                <a:solidFill>
                  <a:srgbClr val="FF0066"/>
                </a:solidFill>
              </a:rPr>
              <a:t>also written as</a:t>
            </a:r>
          </a:p>
        </p:txBody>
      </p:sp>
    </p:spTree>
    <p:extLst>
      <p:ext uri="{BB962C8B-B14F-4D97-AF65-F5344CB8AC3E}">
        <p14:creationId xmlns:p14="http://schemas.microsoft.com/office/powerpoint/2010/main" val="258589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1494320" cy="523220"/>
          </a:xfrm>
          <a:prstGeom prst="rect">
            <a:avLst/>
          </a:prstGeom>
          <a:solidFill>
            <a:srgbClr val="FFFF00"/>
          </a:solidFill>
        </p:spPr>
        <p:txBody>
          <a:bodyPr wrap="none">
            <a:spAutoFit/>
          </a:bodyPr>
          <a:lstStyle/>
          <a:p>
            <a:r>
              <a:rPr lang="en-US" sz="2800" dirty="0">
                <a:solidFill>
                  <a:srgbClr val="0000FF"/>
                </a:solidFill>
                <a:effectLst/>
                <a:latin typeface="Comic Sans MS"/>
                <a:ea typeface="Times New Roman"/>
              </a:rPr>
              <a:t>Recall:  </a:t>
            </a:r>
            <a:endParaRPr lang="en-US" sz="2800" dirty="0">
              <a:effectLst/>
              <a:latin typeface="Times New Roman"/>
              <a:ea typeface="Times New Roman"/>
            </a:endParaRPr>
          </a:p>
        </p:txBody>
      </p:sp>
      <p:sp>
        <p:nvSpPr>
          <p:cNvPr id="3" name="Rectangle 2"/>
          <p:cNvSpPr/>
          <p:nvPr/>
        </p:nvSpPr>
        <p:spPr>
          <a:xfrm>
            <a:off x="2362200" y="389765"/>
            <a:ext cx="6138219" cy="523220"/>
          </a:xfrm>
          <a:prstGeom prst="rect">
            <a:avLst/>
          </a:prstGeom>
        </p:spPr>
        <p:txBody>
          <a:bodyPr wrap="none">
            <a:spAutoFit/>
          </a:bodyPr>
          <a:lstStyle/>
          <a:p>
            <a:r>
              <a:rPr lang="en-US" sz="2800" dirty="0">
                <a:effectLst/>
                <a:latin typeface="Comic Sans MS"/>
                <a:ea typeface="Times New Roman"/>
                <a:cs typeface="Times New Roman"/>
              </a:rPr>
              <a:t>Graph the parent function </a:t>
            </a:r>
            <a:r>
              <a:rPr lang="en-US" sz="2800" dirty="0">
                <a:solidFill>
                  <a:srgbClr val="FF0000"/>
                </a:solidFill>
                <a:effectLst/>
                <a:latin typeface="Comic Sans MS"/>
                <a:ea typeface="Times New Roman"/>
                <a:cs typeface="Times New Roman"/>
              </a:rPr>
              <a:t>y = sin x</a:t>
            </a:r>
            <a:r>
              <a:rPr lang="en-US" sz="2800" dirty="0">
                <a:effectLst/>
                <a:latin typeface="Comic Sans MS"/>
                <a:ea typeface="Times New Roman"/>
                <a:cs typeface="Times New Roman"/>
              </a:rPr>
              <a:t>.</a:t>
            </a: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62200" y="912985"/>
            <a:ext cx="4191000" cy="2667000"/>
          </a:xfrm>
          <a:prstGeom prst="rect">
            <a:avLst/>
          </a:prstGeom>
        </p:spPr>
      </p:pic>
      <p:sp>
        <p:nvSpPr>
          <p:cNvPr id="5" name="Rectangle 4"/>
          <p:cNvSpPr/>
          <p:nvPr/>
        </p:nvSpPr>
        <p:spPr>
          <a:xfrm>
            <a:off x="173966" y="3830731"/>
            <a:ext cx="8686800" cy="523220"/>
          </a:xfrm>
          <a:prstGeom prst="rect">
            <a:avLst/>
          </a:prstGeom>
        </p:spPr>
        <p:txBody>
          <a:bodyPr wrap="square">
            <a:spAutoFit/>
          </a:bodyPr>
          <a:lstStyle/>
          <a:p>
            <a:r>
              <a:rPr lang="en-US" sz="2800" dirty="0">
                <a:effectLst/>
                <a:latin typeface="Comic Sans MS"/>
                <a:ea typeface="Times New Roman"/>
              </a:rPr>
              <a:t>How does the </a:t>
            </a:r>
            <a:r>
              <a:rPr lang="en-US" sz="2800" b="1" dirty="0">
                <a:solidFill>
                  <a:srgbClr val="006600"/>
                </a:solidFill>
                <a:effectLst/>
                <a:latin typeface="Comic Sans MS"/>
                <a:ea typeface="Times New Roman"/>
              </a:rPr>
              <a:t>graph</a:t>
            </a:r>
            <a:r>
              <a:rPr lang="en-US" sz="2800" dirty="0">
                <a:effectLst/>
                <a:latin typeface="Comic Sans MS"/>
                <a:ea typeface="Times New Roman"/>
              </a:rPr>
              <a:t> of </a:t>
            </a:r>
            <a:r>
              <a:rPr lang="en-US" sz="2800" dirty="0">
                <a:solidFill>
                  <a:srgbClr val="FF0000"/>
                </a:solidFill>
                <a:effectLst/>
                <a:latin typeface="Comic Sans MS"/>
                <a:ea typeface="Times New Roman"/>
              </a:rPr>
              <a:t>sine </a:t>
            </a:r>
            <a:r>
              <a:rPr lang="en-US" sz="2800" dirty="0">
                <a:effectLst/>
                <a:latin typeface="Comic Sans MS"/>
                <a:ea typeface="Times New Roman"/>
              </a:rPr>
              <a:t>tell you it’s a </a:t>
            </a:r>
            <a:r>
              <a:rPr lang="en-US" sz="2800" dirty="0">
                <a:solidFill>
                  <a:srgbClr val="0000FF"/>
                </a:solidFill>
                <a:effectLst/>
                <a:latin typeface="Comic Sans MS"/>
                <a:ea typeface="Times New Roman"/>
              </a:rPr>
              <a:t>function</a:t>
            </a:r>
            <a:r>
              <a:rPr lang="en-US" sz="2800" dirty="0">
                <a:effectLst/>
                <a:latin typeface="Comic Sans MS"/>
                <a:ea typeface="Times New Roman"/>
              </a:rPr>
              <a:t>?</a:t>
            </a:r>
            <a:endParaRPr lang="en-US" sz="2800" dirty="0">
              <a:effectLst/>
              <a:latin typeface="Times New Roman"/>
              <a:ea typeface="Times New Roman"/>
            </a:endParaRPr>
          </a:p>
        </p:txBody>
      </p:sp>
      <p:sp>
        <p:nvSpPr>
          <p:cNvPr id="6" name="TextBox 5"/>
          <p:cNvSpPr txBox="1"/>
          <p:nvPr/>
        </p:nvSpPr>
        <p:spPr>
          <a:xfrm>
            <a:off x="1888466" y="4476486"/>
            <a:ext cx="4664734" cy="523220"/>
          </a:xfrm>
          <a:prstGeom prst="rect">
            <a:avLst/>
          </a:prstGeom>
          <a:solidFill>
            <a:srgbClr val="FFFF00"/>
          </a:solidFill>
        </p:spPr>
        <p:txBody>
          <a:bodyPr wrap="square" rtlCol="0">
            <a:spAutoFit/>
          </a:bodyPr>
          <a:lstStyle/>
          <a:p>
            <a:r>
              <a:rPr lang="en-US" sz="2800" dirty="0"/>
              <a:t>It passes the </a:t>
            </a:r>
            <a:r>
              <a:rPr lang="en-US" sz="2800" b="1" dirty="0">
                <a:solidFill>
                  <a:srgbClr val="FF0000"/>
                </a:solidFill>
              </a:rPr>
              <a:t>vertical line test</a:t>
            </a:r>
            <a:r>
              <a:rPr lang="en-US" sz="2800" dirty="0"/>
              <a:t>.</a:t>
            </a:r>
          </a:p>
        </p:txBody>
      </p:sp>
      <p:sp>
        <p:nvSpPr>
          <p:cNvPr id="7" name="Rectangle 6"/>
          <p:cNvSpPr/>
          <p:nvPr/>
        </p:nvSpPr>
        <p:spPr>
          <a:xfrm>
            <a:off x="304800" y="5167905"/>
            <a:ext cx="6696064" cy="523220"/>
          </a:xfrm>
          <a:prstGeom prst="rect">
            <a:avLst/>
          </a:prstGeom>
        </p:spPr>
        <p:txBody>
          <a:bodyPr wrap="none">
            <a:spAutoFit/>
          </a:bodyPr>
          <a:lstStyle/>
          <a:p>
            <a:r>
              <a:rPr lang="en-US" sz="2800" dirty="0">
                <a:effectLst/>
                <a:latin typeface="Comic Sans MS"/>
                <a:ea typeface="Times New Roman"/>
                <a:cs typeface="Times New Roman"/>
              </a:rPr>
              <a:t>Will the </a:t>
            </a:r>
            <a:r>
              <a:rPr lang="en-US" sz="2800" b="1" dirty="0">
                <a:solidFill>
                  <a:srgbClr val="7030A0"/>
                </a:solidFill>
                <a:effectLst/>
                <a:latin typeface="Comic Sans MS"/>
                <a:ea typeface="Times New Roman"/>
                <a:cs typeface="Times New Roman"/>
              </a:rPr>
              <a:t>inverse</a:t>
            </a:r>
            <a:r>
              <a:rPr lang="en-US" sz="2800" dirty="0">
                <a:effectLst/>
                <a:latin typeface="Comic Sans MS"/>
                <a:ea typeface="Times New Roman"/>
                <a:cs typeface="Times New Roman"/>
              </a:rPr>
              <a:t> of </a:t>
            </a:r>
            <a:r>
              <a:rPr lang="en-US" sz="2800" dirty="0">
                <a:solidFill>
                  <a:srgbClr val="FF0000"/>
                </a:solidFill>
                <a:effectLst/>
                <a:latin typeface="Comic Sans MS"/>
                <a:ea typeface="Times New Roman"/>
                <a:cs typeface="Times New Roman"/>
              </a:rPr>
              <a:t>sine</a:t>
            </a:r>
            <a:r>
              <a:rPr lang="en-US" sz="2800" dirty="0">
                <a:effectLst/>
                <a:latin typeface="Comic Sans MS"/>
                <a:ea typeface="Times New Roman"/>
                <a:cs typeface="Times New Roman"/>
              </a:rPr>
              <a:t> be a </a:t>
            </a:r>
            <a:r>
              <a:rPr lang="en-US" sz="2800" dirty="0">
                <a:solidFill>
                  <a:srgbClr val="0000FF"/>
                </a:solidFill>
                <a:effectLst/>
                <a:latin typeface="Comic Sans MS"/>
                <a:ea typeface="Times New Roman"/>
                <a:cs typeface="Times New Roman"/>
              </a:rPr>
              <a:t>function</a:t>
            </a:r>
            <a:r>
              <a:rPr lang="en-US" sz="2800" dirty="0">
                <a:effectLst/>
                <a:latin typeface="Comic Sans MS"/>
                <a:ea typeface="Times New Roman"/>
                <a:cs typeface="Times New Roman"/>
              </a:rPr>
              <a:t>? </a:t>
            </a:r>
            <a:endParaRPr lang="en-US" sz="2800" dirty="0"/>
          </a:p>
        </p:txBody>
      </p:sp>
      <p:sp>
        <p:nvSpPr>
          <p:cNvPr id="8" name="TextBox 7"/>
          <p:cNvSpPr txBox="1"/>
          <p:nvPr/>
        </p:nvSpPr>
        <p:spPr>
          <a:xfrm>
            <a:off x="304800" y="5774918"/>
            <a:ext cx="8458200" cy="954107"/>
          </a:xfrm>
          <a:prstGeom prst="rect">
            <a:avLst/>
          </a:prstGeom>
          <a:solidFill>
            <a:srgbClr val="FFFF00"/>
          </a:solidFill>
        </p:spPr>
        <p:txBody>
          <a:bodyPr wrap="square" rtlCol="0">
            <a:spAutoFit/>
          </a:bodyPr>
          <a:lstStyle/>
          <a:p>
            <a:r>
              <a:rPr lang="en-US" sz="2800" b="1" dirty="0">
                <a:solidFill>
                  <a:srgbClr val="0000FF"/>
                </a:solidFill>
              </a:rPr>
              <a:t>Not as is</a:t>
            </a:r>
            <a:r>
              <a:rPr lang="en-US" sz="2800" dirty="0"/>
              <a:t>. The graph of sine </a:t>
            </a:r>
            <a:r>
              <a:rPr lang="en-US" sz="2800" b="1" dirty="0">
                <a:solidFill>
                  <a:srgbClr val="FF0000"/>
                </a:solidFill>
              </a:rPr>
              <a:t>does not pass </a:t>
            </a:r>
            <a:r>
              <a:rPr lang="en-US" sz="2800" dirty="0"/>
              <a:t>the </a:t>
            </a:r>
            <a:r>
              <a:rPr lang="en-US" sz="2800" b="1" dirty="0">
                <a:solidFill>
                  <a:srgbClr val="FF0000"/>
                </a:solidFill>
              </a:rPr>
              <a:t>horizontal</a:t>
            </a:r>
            <a:r>
              <a:rPr lang="en-US" sz="2800" dirty="0">
                <a:solidFill>
                  <a:srgbClr val="FF0000"/>
                </a:solidFill>
              </a:rPr>
              <a:t> </a:t>
            </a:r>
            <a:r>
              <a:rPr lang="en-US" sz="2800" b="1" dirty="0">
                <a:solidFill>
                  <a:srgbClr val="FF0000"/>
                </a:solidFill>
              </a:rPr>
              <a:t>line</a:t>
            </a:r>
            <a:r>
              <a:rPr lang="en-US" sz="2800" dirty="0">
                <a:solidFill>
                  <a:srgbClr val="FF0000"/>
                </a:solidFill>
              </a:rPr>
              <a:t> </a:t>
            </a:r>
            <a:r>
              <a:rPr lang="en-US" sz="2800" dirty="0"/>
              <a:t>test.</a:t>
            </a:r>
          </a:p>
        </p:txBody>
      </p:sp>
      <p:cxnSp>
        <p:nvCxnSpPr>
          <p:cNvPr id="10" name="Straight Connector 9"/>
          <p:cNvCxnSpPr/>
          <p:nvPr/>
        </p:nvCxnSpPr>
        <p:spPr>
          <a:xfrm>
            <a:off x="2895600" y="1295400"/>
            <a:ext cx="0" cy="205740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600" y="1295400"/>
            <a:ext cx="0" cy="205740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8200" y="1295400"/>
            <a:ext cx="0" cy="205740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57600" y="1295400"/>
            <a:ext cx="0" cy="2057400"/>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62200" y="1981200"/>
            <a:ext cx="4038600" cy="0"/>
          </a:xfrm>
          <a:prstGeom prst="line">
            <a:avLst/>
          </a:prstGeom>
          <a:ln w="28575">
            <a:solidFill>
              <a:srgbClr val="FF006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48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arn(inVertical)">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nodeType="clickEffect">
                                  <p:stCondLst>
                                    <p:cond delay="0"/>
                                  </p:stCondLst>
                                  <p:childTnLst>
                                    <p:anim calcmode="lin" valueType="num">
                                      <p:cBhvr additive="base">
                                        <p:cTn id="47" dur="500"/>
                                        <p:tgtEl>
                                          <p:spTgt spid="10"/>
                                        </p:tgtEl>
                                        <p:attrNameLst>
                                          <p:attrName>ppt_x</p:attrName>
                                        </p:attrNameLst>
                                      </p:cBhvr>
                                      <p:tavLst>
                                        <p:tav tm="0">
                                          <p:val>
                                            <p:strVal val="ppt_x"/>
                                          </p:val>
                                        </p:tav>
                                        <p:tav tm="100000">
                                          <p:val>
                                            <p:strVal val="ppt_x"/>
                                          </p:val>
                                        </p:tav>
                                      </p:tavLst>
                                    </p:anim>
                                    <p:anim calcmode="lin" valueType="num">
                                      <p:cBhvr additive="base">
                                        <p:cTn id="48" dur="500"/>
                                        <p:tgtEl>
                                          <p:spTgt spid="10"/>
                                        </p:tgtEl>
                                        <p:attrNameLst>
                                          <p:attrName>ppt_y</p:attrName>
                                        </p:attrNameLst>
                                      </p:cBhvr>
                                      <p:tavLst>
                                        <p:tav tm="0">
                                          <p:val>
                                            <p:strVal val="ppt_y"/>
                                          </p:val>
                                        </p:tav>
                                        <p:tav tm="100000">
                                          <p:val>
                                            <p:strVal val="1+ppt_h/2"/>
                                          </p:val>
                                        </p:tav>
                                      </p:tavLst>
                                    </p:anim>
                                    <p:set>
                                      <p:cBhvr>
                                        <p:cTn id="49" dur="1" fill="hold">
                                          <p:stCondLst>
                                            <p:cond delay="499"/>
                                          </p:stCondLst>
                                        </p:cTn>
                                        <p:tgtEl>
                                          <p:spTgt spid="10"/>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nodeType="clickEffect">
                                  <p:stCondLst>
                                    <p:cond delay="0"/>
                                  </p:stCondLst>
                                  <p:childTnLst>
                                    <p:anim calcmode="lin" valueType="num">
                                      <p:cBhvr additive="base">
                                        <p:cTn id="53" dur="500"/>
                                        <p:tgtEl>
                                          <p:spTgt spid="14"/>
                                        </p:tgtEl>
                                        <p:attrNameLst>
                                          <p:attrName>ppt_x</p:attrName>
                                        </p:attrNameLst>
                                      </p:cBhvr>
                                      <p:tavLst>
                                        <p:tav tm="0">
                                          <p:val>
                                            <p:strVal val="ppt_x"/>
                                          </p:val>
                                        </p:tav>
                                        <p:tav tm="100000">
                                          <p:val>
                                            <p:strVal val="ppt_x"/>
                                          </p:val>
                                        </p:tav>
                                      </p:tavLst>
                                    </p:anim>
                                    <p:anim calcmode="lin" valueType="num">
                                      <p:cBhvr additive="base">
                                        <p:cTn id="54" dur="500"/>
                                        <p:tgtEl>
                                          <p:spTgt spid="14"/>
                                        </p:tgtEl>
                                        <p:attrNameLst>
                                          <p:attrName>ppt_y</p:attrName>
                                        </p:attrNameLst>
                                      </p:cBhvr>
                                      <p:tavLst>
                                        <p:tav tm="0">
                                          <p:val>
                                            <p:strVal val="ppt_y"/>
                                          </p:val>
                                        </p:tav>
                                        <p:tav tm="100000">
                                          <p:val>
                                            <p:strVal val="1+ppt_h/2"/>
                                          </p:val>
                                        </p:tav>
                                      </p:tavLst>
                                    </p:anim>
                                    <p:set>
                                      <p:cBhvr>
                                        <p:cTn id="55" dur="1" fill="hold">
                                          <p:stCondLst>
                                            <p:cond delay="499"/>
                                          </p:stCondLst>
                                        </p:cTn>
                                        <p:tgtEl>
                                          <p:spTgt spid="1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 presetClass="exit" presetSubtype="4" fill="hold" nodeType="clickEffect">
                                  <p:stCondLst>
                                    <p:cond delay="0"/>
                                  </p:stCondLst>
                                  <p:childTnLst>
                                    <p:anim calcmode="lin" valueType="num">
                                      <p:cBhvr additive="base">
                                        <p:cTn id="59" dur="500"/>
                                        <p:tgtEl>
                                          <p:spTgt spid="13"/>
                                        </p:tgtEl>
                                        <p:attrNameLst>
                                          <p:attrName>ppt_x</p:attrName>
                                        </p:attrNameLst>
                                      </p:cBhvr>
                                      <p:tavLst>
                                        <p:tav tm="0">
                                          <p:val>
                                            <p:strVal val="ppt_x"/>
                                          </p:val>
                                        </p:tav>
                                        <p:tav tm="100000">
                                          <p:val>
                                            <p:strVal val="ppt_x"/>
                                          </p:val>
                                        </p:tav>
                                      </p:tavLst>
                                    </p:anim>
                                    <p:anim calcmode="lin" valueType="num">
                                      <p:cBhvr additive="base">
                                        <p:cTn id="60" dur="500"/>
                                        <p:tgtEl>
                                          <p:spTgt spid="13"/>
                                        </p:tgtEl>
                                        <p:attrNameLst>
                                          <p:attrName>ppt_y</p:attrName>
                                        </p:attrNameLst>
                                      </p:cBhvr>
                                      <p:tavLst>
                                        <p:tav tm="0">
                                          <p:val>
                                            <p:strVal val="ppt_y"/>
                                          </p:val>
                                        </p:tav>
                                        <p:tav tm="100000">
                                          <p:val>
                                            <p:strVal val="1+ppt_h/2"/>
                                          </p:val>
                                        </p:tav>
                                      </p:tavLst>
                                    </p:anim>
                                    <p:set>
                                      <p:cBhvr>
                                        <p:cTn id="61" dur="1" fill="hold">
                                          <p:stCondLst>
                                            <p:cond delay="499"/>
                                          </p:stCondLst>
                                        </p:cTn>
                                        <p:tgtEl>
                                          <p:spTgt spid="13"/>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xit" presetSubtype="4" fill="hold" nodeType="clickEffect">
                                  <p:stCondLst>
                                    <p:cond delay="0"/>
                                  </p:stCondLst>
                                  <p:childTnLst>
                                    <p:anim calcmode="lin" valueType="num">
                                      <p:cBhvr additive="base">
                                        <p:cTn id="65" dur="500"/>
                                        <p:tgtEl>
                                          <p:spTgt spid="12"/>
                                        </p:tgtEl>
                                        <p:attrNameLst>
                                          <p:attrName>ppt_x</p:attrName>
                                        </p:attrNameLst>
                                      </p:cBhvr>
                                      <p:tavLst>
                                        <p:tav tm="0">
                                          <p:val>
                                            <p:strVal val="ppt_x"/>
                                          </p:val>
                                        </p:tav>
                                        <p:tav tm="100000">
                                          <p:val>
                                            <p:strVal val="ppt_x"/>
                                          </p:val>
                                        </p:tav>
                                      </p:tavLst>
                                    </p:anim>
                                    <p:anim calcmode="lin" valueType="num">
                                      <p:cBhvr additive="base">
                                        <p:cTn id="66" dur="500"/>
                                        <p:tgtEl>
                                          <p:spTgt spid="12"/>
                                        </p:tgtEl>
                                        <p:attrNameLst>
                                          <p:attrName>ppt_y</p:attrName>
                                        </p:attrNameLst>
                                      </p:cBhvr>
                                      <p:tavLst>
                                        <p:tav tm="0">
                                          <p:val>
                                            <p:strVal val="ppt_y"/>
                                          </p:val>
                                        </p:tav>
                                        <p:tav tm="100000">
                                          <p:val>
                                            <p:strVal val="1+ppt_h/2"/>
                                          </p:val>
                                        </p:tav>
                                      </p:tavLst>
                                    </p:anim>
                                    <p:set>
                                      <p:cBhvr>
                                        <p:cTn id="67" dur="1" fill="hold">
                                          <p:stCondLst>
                                            <p:cond delay="499"/>
                                          </p:stCondLst>
                                        </p:cTn>
                                        <p:tgtEl>
                                          <p:spTgt spid="12"/>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 calcmode="lin" valueType="num">
                                      <p:cBhvr additive="base">
                                        <p:cTn id="72" dur="500" fill="hold"/>
                                        <p:tgtEl>
                                          <p:spTgt spid="7"/>
                                        </p:tgtEl>
                                        <p:attrNameLst>
                                          <p:attrName>ppt_x</p:attrName>
                                        </p:attrNameLst>
                                      </p:cBhvr>
                                      <p:tavLst>
                                        <p:tav tm="0">
                                          <p:val>
                                            <p:strVal val="#ppt_x"/>
                                          </p:val>
                                        </p:tav>
                                        <p:tav tm="100000">
                                          <p:val>
                                            <p:strVal val="#ppt_x"/>
                                          </p:val>
                                        </p:tav>
                                      </p:tavLst>
                                    </p:anim>
                                    <p:anim calcmode="lin" valueType="num">
                                      <p:cBhvr additive="base">
                                        <p:cTn id="7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barn(inVertical)">
                                      <p:cBhvr>
                                        <p:cTn id="78" dur="500"/>
                                        <p:tgtEl>
                                          <p:spTgt spid="17"/>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barn(inVertical)">
                                      <p:cBhvr>
                                        <p:cTn id="8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413" y="381000"/>
            <a:ext cx="787717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8088" y="1447800"/>
            <a:ext cx="4187825"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a:off x="4117144" y="1600200"/>
            <a:ext cx="0" cy="2511425"/>
          </a:xfrm>
          <a:prstGeom prst="line">
            <a:avLst/>
          </a:prstGeom>
          <a:ln w="38100">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29200" y="1600200"/>
            <a:ext cx="0" cy="2511425"/>
          </a:xfrm>
          <a:prstGeom prst="line">
            <a:avLst/>
          </a:prstGeom>
          <a:ln w="38100">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38200" y="4343400"/>
            <a:ext cx="7239000" cy="523220"/>
          </a:xfrm>
          <a:prstGeom prst="rect">
            <a:avLst/>
          </a:prstGeom>
          <a:solidFill>
            <a:srgbClr val="FFFF00"/>
          </a:solidFill>
        </p:spPr>
        <p:txBody>
          <a:bodyPr wrap="square" rtlCol="0">
            <a:spAutoFit/>
          </a:bodyPr>
          <a:lstStyle/>
          <a:p>
            <a:r>
              <a:rPr lang="en-US" sz="2800" dirty="0">
                <a:solidFill>
                  <a:srgbClr val="0000FF"/>
                </a:solidFill>
              </a:rPr>
              <a:t>Now the graph passes the </a:t>
            </a:r>
            <a:r>
              <a:rPr lang="en-US" sz="2800" dirty="0">
                <a:solidFill>
                  <a:srgbClr val="FF0000"/>
                </a:solidFill>
              </a:rPr>
              <a:t>horizontal line </a:t>
            </a:r>
            <a:r>
              <a:rPr lang="en-US" sz="2800" dirty="0">
                <a:solidFill>
                  <a:srgbClr val="0000FF"/>
                </a:solidFill>
              </a:rPr>
              <a:t>test.</a:t>
            </a:r>
          </a:p>
        </p:txBody>
      </p:sp>
      <p:cxnSp>
        <p:nvCxnSpPr>
          <p:cNvPr id="7" name="Straight Connector 6"/>
          <p:cNvCxnSpPr/>
          <p:nvPr/>
        </p:nvCxnSpPr>
        <p:spPr>
          <a:xfrm>
            <a:off x="4117144" y="2590800"/>
            <a:ext cx="912056"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78575" y="5098395"/>
            <a:ext cx="8558250" cy="1077218"/>
          </a:xfrm>
          <a:prstGeom prst="rect">
            <a:avLst/>
          </a:prstGeom>
          <a:solidFill>
            <a:schemeClr val="accent3">
              <a:lumMod val="20000"/>
              <a:lumOff val="80000"/>
            </a:schemeClr>
          </a:solidFill>
        </p:spPr>
        <p:txBody>
          <a:bodyPr wrap="square">
            <a:spAutoFit/>
          </a:bodyPr>
          <a:lstStyle/>
          <a:p>
            <a:pPr algn="ctr"/>
            <a:r>
              <a:rPr lang="en-US" sz="3200" dirty="0">
                <a:effectLst/>
                <a:latin typeface="Comic Sans MS"/>
                <a:ea typeface="Times New Roman"/>
              </a:rPr>
              <a:t>Therefore </a:t>
            </a:r>
            <a:r>
              <a:rPr lang="en-US" sz="3200" b="1" dirty="0">
                <a:solidFill>
                  <a:srgbClr val="0000FF"/>
                </a:solidFill>
                <a:effectLst/>
                <a:latin typeface="Comic Sans MS"/>
                <a:ea typeface="Times New Roman"/>
              </a:rPr>
              <a:t>sin</a:t>
            </a:r>
            <a:r>
              <a:rPr lang="en-US" sz="3200" b="1" baseline="30000" dirty="0">
                <a:solidFill>
                  <a:srgbClr val="0000FF"/>
                </a:solidFill>
                <a:effectLst/>
                <a:latin typeface="Comic Sans MS"/>
                <a:ea typeface="Times New Roman"/>
              </a:rPr>
              <a:t>-1</a:t>
            </a:r>
            <a:r>
              <a:rPr lang="en-US" sz="3200" dirty="0">
                <a:solidFill>
                  <a:srgbClr val="0000FF"/>
                </a:solidFill>
                <a:effectLst/>
                <a:latin typeface="Comic Sans MS"/>
                <a:ea typeface="Times New Roman"/>
              </a:rPr>
              <a:t> </a:t>
            </a:r>
            <a:r>
              <a:rPr lang="en-US" sz="3200" dirty="0">
                <a:effectLst/>
                <a:latin typeface="Comic Sans MS"/>
                <a:ea typeface="Times New Roman"/>
              </a:rPr>
              <a:t>only exists in</a:t>
            </a:r>
            <a:r>
              <a:rPr lang="en-US" sz="3200" dirty="0">
                <a:solidFill>
                  <a:srgbClr val="0000FF"/>
                </a:solidFill>
                <a:effectLst/>
                <a:latin typeface="Comic Sans MS"/>
                <a:ea typeface="Times New Roman"/>
              </a:rPr>
              <a:t> </a:t>
            </a:r>
          </a:p>
          <a:p>
            <a:pPr algn="ctr"/>
            <a:r>
              <a:rPr lang="en-US" sz="3200" b="1" dirty="0">
                <a:solidFill>
                  <a:srgbClr val="FF0066"/>
                </a:solidFill>
                <a:effectLst/>
                <a:latin typeface="Comic Sans MS"/>
                <a:ea typeface="Times New Roman"/>
              </a:rPr>
              <a:t>Quadrants I &amp; IV</a:t>
            </a:r>
            <a:r>
              <a:rPr lang="en-US" sz="3200" dirty="0">
                <a:effectLst/>
                <a:latin typeface="Comic Sans MS"/>
                <a:ea typeface="Times New Roman"/>
              </a:rPr>
              <a:t>.</a:t>
            </a:r>
            <a:endParaRPr lang="en-US" sz="3200" dirty="0">
              <a:effectLst/>
              <a:latin typeface="Times New Roman"/>
              <a:ea typeface="Times New Roman"/>
            </a:endParaRPr>
          </a:p>
        </p:txBody>
      </p:sp>
    </p:spTree>
    <p:extLst>
      <p:ext uri="{BB962C8B-B14F-4D97-AF65-F5344CB8AC3E}">
        <p14:creationId xmlns:p14="http://schemas.microsoft.com/office/powerpoint/2010/main" val="118633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ppt_x"/>
                                          </p:val>
                                        </p:tav>
                                        <p:tav tm="100000">
                                          <p:val>
                                            <p:strVal val="#ppt_x"/>
                                          </p:val>
                                        </p:tav>
                                      </p:tavLst>
                                    </p:anim>
                                    <p:anim calcmode="lin" valueType="num">
                                      <p:cBhvr additive="base">
                                        <p:cTn id="1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344" y="1752600"/>
            <a:ext cx="3300746" cy="3230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438400"/>
            <a:ext cx="264795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12713"/>
            <a:ext cx="4888718" cy="1122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51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ppt_x"/>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500" fill="hold"/>
                                        <p:tgtEl>
                                          <p:spTgt spid="5123"/>
                                        </p:tgtEl>
                                        <p:attrNameLst>
                                          <p:attrName>ppt_x</p:attrName>
                                        </p:attrNameLst>
                                      </p:cBhvr>
                                      <p:tavLst>
                                        <p:tav tm="0">
                                          <p:val>
                                            <p:strVal val="#ppt_x"/>
                                          </p:val>
                                        </p:tav>
                                        <p:tav tm="100000">
                                          <p:val>
                                            <p:strVal val="#ppt_x"/>
                                          </p:val>
                                        </p:tav>
                                      </p:tavLst>
                                    </p:anim>
                                    <p:anim calcmode="lin" valueType="num">
                                      <p:cBhvr additive="base">
                                        <p:cTn id="14"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animEffect transition="in" filter="barn(inVertical)">
                                      <p:cBhvr>
                                        <p:cTn id="19"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1494320" cy="523220"/>
          </a:xfrm>
          <a:prstGeom prst="rect">
            <a:avLst/>
          </a:prstGeom>
          <a:solidFill>
            <a:srgbClr val="FFFF00"/>
          </a:solidFill>
        </p:spPr>
        <p:txBody>
          <a:bodyPr wrap="none">
            <a:spAutoFit/>
          </a:bodyPr>
          <a:lstStyle/>
          <a:p>
            <a:r>
              <a:rPr lang="en-US" sz="2800" dirty="0">
                <a:solidFill>
                  <a:srgbClr val="0000FF"/>
                </a:solidFill>
                <a:effectLst/>
                <a:latin typeface="Comic Sans MS"/>
                <a:ea typeface="Times New Roman"/>
              </a:rPr>
              <a:t>Recall:  </a:t>
            </a:r>
            <a:endParaRPr lang="en-US" sz="2800" dirty="0">
              <a:effectLst/>
              <a:latin typeface="Times New Roman"/>
              <a:ea typeface="Times New Roman"/>
            </a:endParaRPr>
          </a:p>
        </p:txBody>
      </p:sp>
      <p:sp>
        <p:nvSpPr>
          <p:cNvPr id="3" name="Rectangle 2"/>
          <p:cNvSpPr/>
          <p:nvPr/>
        </p:nvSpPr>
        <p:spPr>
          <a:xfrm>
            <a:off x="2362200" y="389765"/>
            <a:ext cx="6223178" cy="523220"/>
          </a:xfrm>
          <a:prstGeom prst="rect">
            <a:avLst/>
          </a:prstGeom>
        </p:spPr>
        <p:txBody>
          <a:bodyPr wrap="none">
            <a:spAutoFit/>
          </a:bodyPr>
          <a:lstStyle/>
          <a:p>
            <a:r>
              <a:rPr lang="en-US" sz="2800" dirty="0">
                <a:effectLst/>
                <a:latin typeface="Comic Sans MS"/>
                <a:ea typeface="Times New Roman"/>
                <a:cs typeface="Times New Roman"/>
              </a:rPr>
              <a:t>Graph the parent function </a:t>
            </a:r>
            <a:r>
              <a:rPr lang="en-US" sz="2800" dirty="0">
                <a:solidFill>
                  <a:srgbClr val="FF0000"/>
                </a:solidFill>
                <a:effectLst/>
                <a:latin typeface="Comic Sans MS"/>
                <a:ea typeface="Times New Roman"/>
                <a:cs typeface="Times New Roman"/>
              </a:rPr>
              <a:t>y = cos x</a:t>
            </a:r>
            <a:r>
              <a:rPr lang="en-US" sz="2800" dirty="0">
                <a:effectLst/>
                <a:latin typeface="Comic Sans MS"/>
                <a:ea typeface="Times New Roman"/>
                <a:cs typeface="Times New Roman"/>
              </a:rPr>
              <a:t>.</a:t>
            </a:r>
            <a:endParaRPr lang="en-US" sz="2800" dirty="0"/>
          </a:p>
        </p:txBody>
      </p:sp>
      <p:pic>
        <p:nvPicPr>
          <p:cNvPr id="15" name="Picture 14"/>
          <p:cNvPicPr/>
          <p:nvPr/>
        </p:nvPicPr>
        <p:blipFill>
          <a:blip r:embed="rId2">
            <a:extLst>
              <a:ext uri="{28A0092B-C50C-407E-A947-70E740481C1C}">
                <a14:useLocalDpi xmlns:a14="http://schemas.microsoft.com/office/drawing/2010/main" val="0"/>
              </a:ext>
            </a:extLst>
          </a:blip>
          <a:stretch>
            <a:fillRect/>
          </a:stretch>
        </p:blipFill>
        <p:spPr>
          <a:xfrm>
            <a:off x="2819400" y="1066800"/>
            <a:ext cx="3810000" cy="2001931"/>
          </a:xfrm>
          <a:prstGeom prst="rect">
            <a:avLst/>
          </a:prstGeom>
        </p:spPr>
      </p:pic>
      <p:sp>
        <p:nvSpPr>
          <p:cNvPr id="9" name="Rectangle 8"/>
          <p:cNvSpPr/>
          <p:nvPr/>
        </p:nvSpPr>
        <p:spPr>
          <a:xfrm>
            <a:off x="533400" y="3657600"/>
            <a:ext cx="8051978" cy="523220"/>
          </a:xfrm>
          <a:prstGeom prst="rect">
            <a:avLst/>
          </a:prstGeom>
          <a:solidFill>
            <a:schemeClr val="bg1"/>
          </a:solidFill>
        </p:spPr>
        <p:txBody>
          <a:bodyPr wrap="square">
            <a:spAutoFit/>
          </a:bodyPr>
          <a:lstStyle/>
          <a:p>
            <a:r>
              <a:rPr lang="en-US" sz="2800" dirty="0">
                <a:effectLst/>
                <a:latin typeface="Comic Sans MS"/>
                <a:ea typeface="Times New Roman"/>
              </a:rPr>
              <a:t>We restrict the domain of </a:t>
            </a:r>
            <a:r>
              <a:rPr lang="en-US" sz="2800" b="1" dirty="0">
                <a:solidFill>
                  <a:srgbClr val="006600"/>
                </a:solidFill>
                <a:effectLst/>
                <a:latin typeface="Comic Sans MS"/>
                <a:ea typeface="Times New Roman"/>
              </a:rPr>
              <a:t>cosine</a:t>
            </a:r>
            <a:r>
              <a:rPr lang="en-US" sz="2800" dirty="0">
                <a:effectLst/>
                <a:latin typeface="Comic Sans MS"/>
                <a:ea typeface="Times New Roman"/>
              </a:rPr>
              <a:t> from </a:t>
            </a:r>
            <a:r>
              <a:rPr lang="en-US" sz="2800" dirty="0">
                <a:solidFill>
                  <a:srgbClr val="FF0000"/>
                </a:solidFill>
                <a:effectLst/>
                <a:latin typeface="Comic Sans MS"/>
                <a:ea typeface="Times New Roman"/>
              </a:rPr>
              <a:t>0</a:t>
            </a:r>
            <a:r>
              <a:rPr lang="en-US" sz="2800" dirty="0">
                <a:effectLst/>
                <a:latin typeface="Comic Sans MS"/>
                <a:ea typeface="Times New Roman"/>
              </a:rPr>
              <a:t> to </a:t>
            </a:r>
            <a:r>
              <a:rPr lang="en-US" sz="2800" dirty="0">
                <a:solidFill>
                  <a:srgbClr val="FF0000"/>
                </a:solidFill>
                <a:effectLst/>
                <a:latin typeface="Comic Sans MS"/>
                <a:ea typeface="Times New Roman"/>
              </a:rPr>
              <a:t>π</a:t>
            </a:r>
            <a:r>
              <a:rPr lang="en-US" sz="2800" dirty="0">
                <a:effectLst/>
                <a:latin typeface="Comic Sans MS"/>
                <a:ea typeface="Times New Roman"/>
              </a:rPr>
              <a:t>.</a:t>
            </a:r>
            <a:endParaRPr lang="en-US" sz="2800" dirty="0">
              <a:effectLst/>
              <a:latin typeface="Times New Roman"/>
              <a:ea typeface="Times New Roman"/>
            </a:endParaRPr>
          </a:p>
        </p:txBody>
      </p:sp>
      <p:cxnSp>
        <p:nvCxnSpPr>
          <p:cNvPr id="16" name="Straight Connector 15"/>
          <p:cNvCxnSpPr>
            <a:stCxn id="15" idx="0"/>
            <a:endCxn id="15" idx="2"/>
          </p:cNvCxnSpPr>
          <p:nvPr/>
        </p:nvCxnSpPr>
        <p:spPr>
          <a:xfrm>
            <a:off x="4724400" y="1066800"/>
            <a:ext cx="0" cy="2001931"/>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638800" y="1066799"/>
            <a:ext cx="0" cy="2001931"/>
          </a:xfrm>
          <a:prstGeom prst="line">
            <a:avLst/>
          </a:prstGeom>
          <a:ln w="28575">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88738" y="5715000"/>
            <a:ext cx="8083630" cy="954107"/>
          </a:xfrm>
          <a:prstGeom prst="rect">
            <a:avLst/>
          </a:prstGeom>
          <a:solidFill>
            <a:schemeClr val="accent1">
              <a:lumMod val="20000"/>
              <a:lumOff val="80000"/>
            </a:schemeClr>
          </a:solidFill>
        </p:spPr>
        <p:txBody>
          <a:bodyPr wrap="square">
            <a:spAutoFit/>
          </a:bodyPr>
          <a:lstStyle/>
          <a:p>
            <a:pPr algn="ctr"/>
            <a:r>
              <a:rPr lang="en-US" sz="2800" dirty="0">
                <a:effectLst/>
                <a:latin typeface="Comic Sans MS"/>
                <a:ea typeface="Times New Roman"/>
              </a:rPr>
              <a:t>Therefore </a:t>
            </a:r>
            <a:r>
              <a:rPr lang="en-US" sz="2800" b="1" dirty="0">
                <a:solidFill>
                  <a:srgbClr val="006600"/>
                </a:solidFill>
                <a:effectLst/>
                <a:latin typeface="Comic Sans MS"/>
                <a:ea typeface="Times New Roman"/>
              </a:rPr>
              <a:t>cos</a:t>
            </a:r>
            <a:r>
              <a:rPr lang="en-US" sz="2800" b="1" baseline="30000" dirty="0">
                <a:solidFill>
                  <a:srgbClr val="006600"/>
                </a:solidFill>
                <a:effectLst/>
                <a:latin typeface="Comic Sans MS"/>
                <a:ea typeface="Times New Roman"/>
              </a:rPr>
              <a:t>-1</a:t>
            </a:r>
            <a:r>
              <a:rPr lang="en-US" sz="2800" dirty="0">
                <a:solidFill>
                  <a:srgbClr val="0000FF"/>
                </a:solidFill>
                <a:effectLst/>
                <a:latin typeface="Comic Sans MS"/>
                <a:ea typeface="Times New Roman"/>
              </a:rPr>
              <a:t> </a:t>
            </a:r>
            <a:r>
              <a:rPr lang="en-US" sz="2800" dirty="0">
                <a:effectLst/>
                <a:latin typeface="Comic Sans MS"/>
                <a:ea typeface="Times New Roman"/>
              </a:rPr>
              <a:t>only exists in</a:t>
            </a:r>
            <a:r>
              <a:rPr lang="en-US" sz="2800" dirty="0">
                <a:solidFill>
                  <a:srgbClr val="0000FF"/>
                </a:solidFill>
                <a:effectLst/>
                <a:latin typeface="Comic Sans MS"/>
                <a:ea typeface="Times New Roman"/>
              </a:rPr>
              <a:t> </a:t>
            </a:r>
          </a:p>
          <a:p>
            <a:pPr algn="ctr"/>
            <a:r>
              <a:rPr lang="en-US" sz="2800" b="1" dirty="0">
                <a:solidFill>
                  <a:srgbClr val="FF0066"/>
                </a:solidFill>
                <a:effectLst/>
                <a:latin typeface="Comic Sans MS"/>
                <a:ea typeface="Times New Roman"/>
              </a:rPr>
              <a:t>Quadrants I &amp; II</a:t>
            </a:r>
            <a:r>
              <a:rPr lang="en-US" sz="2800" dirty="0">
                <a:effectLst/>
                <a:latin typeface="Comic Sans MS"/>
                <a:ea typeface="Times New Roman"/>
              </a:rPr>
              <a:t>.</a:t>
            </a:r>
            <a:endParaRPr lang="en-US" sz="2800" dirty="0">
              <a:effectLst/>
              <a:latin typeface="Times New Roman"/>
              <a:ea typeface="Times New Roman"/>
            </a:endParaRPr>
          </a:p>
        </p:txBody>
      </p:sp>
      <p:cxnSp>
        <p:nvCxnSpPr>
          <p:cNvPr id="10" name="Straight Connector 9"/>
          <p:cNvCxnSpPr/>
          <p:nvPr/>
        </p:nvCxnSpPr>
        <p:spPr>
          <a:xfrm>
            <a:off x="4724400" y="1752600"/>
            <a:ext cx="990600" cy="0"/>
          </a:xfrm>
          <a:prstGeom prst="line">
            <a:avLst/>
          </a:prstGeom>
          <a:ln w="28575">
            <a:solidFill>
              <a:srgbClr val="FF0066"/>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39889" y="4602910"/>
            <a:ext cx="7239000" cy="523220"/>
          </a:xfrm>
          <a:prstGeom prst="rect">
            <a:avLst/>
          </a:prstGeom>
          <a:solidFill>
            <a:srgbClr val="FFFF00"/>
          </a:solidFill>
        </p:spPr>
        <p:txBody>
          <a:bodyPr wrap="square" rtlCol="0">
            <a:spAutoFit/>
          </a:bodyPr>
          <a:lstStyle/>
          <a:p>
            <a:r>
              <a:rPr lang="en-US" sz="2800" dirty="0">
                <a:solidFill>
                  <a:srgbClr val="0000FF"/>
                </a:solidFill>
              </a:rPr>
              <a:t>Now the graph passes the </a:t>
            </a:r>
            <a:r>
              <a:rPr lang="en-US" sz="2800" b="1" dirty="0">
                <a:solidFill>
                  <a:srgbClr val="FF0000"/>
                </a:solidFill>
              </a:rPr>
              <a:t>horizontal line test</a:t>
            </a:r>
            <a:r>
              <a:rPr lang="en-US" sz="2800" dirty="0">
                <a:solidFill>
                  <a:srgbClr val="0000FF"/>
                </a:solidFill>
              </a:rPr>
              <a:t>.</a:t>
            </a:r>
          </a:p>
        </p:txBody>
      </p:sp>
    </p:spTree>
    <p:extLst>
      <p:ext uri="{BB962C8B-B14F-4D97-AF65-F5344CB8AC3E}">
        <p14:creationId xmlns:p14="http://schemas.microsoft.com/office/powerpoint/2010/main" val="271615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04800"/>
            <a:ext cx="4519961"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301825"/>
            <a:ext cx="3048000" cy="2996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205162"/>
            <a:ext cx="3048000" cy="912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578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147"/>
                                        </p:tgtEl>
                                        <p:attrNameLst>
                                          <p:attrName>style.visibility</p:attrName>
                                        </p:attrNameLst>
                                      </p:cBhvr>
                                      <p:to>
                                        <p:strVal val="visible"/>
                                      </p:to>
                                    </p:set>
                                    <p:animEffect transition="in" filter="barn(inVertical)">
                                      <p:cBhvr>
                                        <p:cTn id="13" dur="500"/>
                                        <p:tgtEl>
                                          <p:spTgt spid="614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148"/>
                                        </p:tgtEl>
                                        <p:attrNameLst>
                                          <p:attrName>style.visibility</p:attrName>
                                        </p:attrNameLst>
                                      </p:cBhvr>
                                      <p:to>
                                        <p:strVal val="visible"/>
                                      </p:to>
                                    </p:set>
                                    <p:animEffect transition="in" filter="barn(inVertical)">
                                      <p:cBhvr>
                                        <p:cTn id="18"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91180"/>
            <a:ext cx="6423553" cy="523220"/>
          </a:xfrm>
          <a:prstGeom prst="rect">
            <a:avLst/>
          </a:prstGeom>
          <a:solidFill>
            <a:schemeClr val="bg1"/>
          </a:solidFill>
        </p:spPr>
        <p:txBody>
          <a:bodyPr wrap="none">
            <a:spAutoFit/>
          </a:bodyPr>
          <a:lstStyle/>
          <a:p>
            <a:r>
              <a:rPr lang="en-US" sz="2800" dirty="0">
                <a:effectLst/>
                <a:latin typeface="Comic Sans MS"/>
                <a:ea typeface="Times New Roman"/>
                <a:cs typeface="Times New Roman"/>
              </a:rPr>
              <a:t>Graph the parent function </a:t>
            </a:r>
            <a:r>
              <a:rPr lang="en-US" sz="2800" b="1" dirty="0">
                <a:solidFill>
                  <a:srgbClr val="7030A0"/>
                </a:solidFill>
                <a:effectLst/>
                <a:latin typeface="Comic Sans MS"/>
                <a:ea typeface="Times New Roman"/>
                <a:cs typeface="Times New Roman"/>
              </a:rPr>
              <a:t>y = tan x</a:t>
            </a:r>
            <a:r>
              <a:rPr lang="en-US" sz="2800" dirty="0">
                <a:solidFill>
                  <a:srgbClr val="7030A0"/>
                </a:solidFill>
                <a:effectLst/>
                <a:latin typeface="Comic Sans MS"/>
                <a:ea typeface="Times New Roman"/>
                <a:cs typeface="Times New Roman"/>
              </a:rPr>
              <a:t>.</a:t>
            </a:r>
            <a:endParaRPr lang="en-US" sz="2800"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438400" y="1219200"/>
            <a:ext cx="3985260" cy="2899410"/>
          </a:xfrm>
          <a:prstGeom prst="rect">
            <a:avLst/>
          </a:prstGeom>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4213268"/>
            <a:ext cx="83058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3897576" y="1219200"/>
            <a:ext cx="0" cy="2899410"/>
          </a:xfrm>
          <a:prstGeom prst="line">
            <a:avLst/>
          </a:prstGeom>
          <a:ln w="38100">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53000" y="1219200"/>
            <a:ext cx="0" cy="2899410"/>
          </a:xfrm>
          <a:prstGeom prst="line">
            <a:avLst/>
          </a:prstGeom>
          <a:ln w="38100">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13524" y="5890883"/>
            <a:ext cx="8248357" cy="954107"/>
          </a:xfrm>
          <a:prstGeom prst="rect">
            <a:avLst/>
          </a:prstGeom>
          <a:solidFill>
            <a:schemeClr val="accent1">
              <a:lumMod val="20000"/>
              <a:lumOff val="80000"/>
            </a:schemeClr>
          </a:solidFill>
        </p:spPr>
        <p:txBody>
          <a:bodyPr wrap="square">
            <a:spAutoFit/>
          </a:bodyPr>
          <a:lstStyle/>
          <a:p>
            <a:pPr algn="ctr"/>
            <a:r>
              <a:rPr lang="en-US" sz="2800" dirty="0">
                <a:effectLst/>
                <a:latin typeface="Comic Sans MS"/>
                <a:ea typeface="Times New Roman"/>
              </a:rPr>
              <a:t>Therefore</a:t>
            </a:r>
            <a:r>
              <a:rPr lang="en-US" sz="2800" b="1" dirty="0">
                <a:effectLst/>
                <a:latin typeface="Comic Sans MS"/>
                <a:ea typeface="Times New Roman"/>
              </a:rPr>
              <a:t> </a:t>
            </a:r>
            <a:r>
              <a:rPr lang="en-US" sz="2800" b="1" dirty="0">
                <a:solidFill>
                  <a:srgbClr val="7030A0"/>
                </a:solidFill>
                <a:effectLst/>
                <a:latin typeface="Comic Sans MS"/>
                <a:ea typeface="Times New Roman"/>
              </a:rPr>
              <a:t>tan</a:t>
            </a:r>
            <a:r>
              <a:rPr lang="en-US" sz="2800" b="1" baseline="30000" dirty="0">
                <a:solidFill>
                  <a:srgbClr val="7030A0"/>
                </a:solidFill>
                <a:effectLst/>
                <a:latin typeface="Comic Sans MS"/>
                <a:ea typeface="Times New Roman"/>
              </a:rPr>
              <a:t>-1</a:t>
            </a:r>
            <a:r>
              <a:rPr lang="en-US" sz="2800" b="1" dirty="0">
                <a:solidFill>
                  <a:srgbClr val="0000FF"/>
                </a:solidFill>
                <a:effectLst/>
                <a:latin typeface="Comic Sans MS"/>
                <a:ea typeface="Times New Roman"/>
              </a:rPr>
              <a:t> </a:t>
            </a:r>
            <a:r>
              <a:rPr lang="en-US" sz="2800" dirty="0">
                <a:effectLst/>
                <a:latin typeface="Comic Sans MS"/>
                <a:ea typeface="Times New Roman"/>
              </a:rPr>
              <a:t>only exists in</a:t>
            </a:r>
            <a:r>
              <a:rPr lang="en-US" sz="2800" dirty="0">
                <a:solidFill>
                  <a:srgbClr val="0000FF"/>
                </a:solidFill>
                <a:effectLst/>
                <a:latin typeface="Comic Sans MS"/>
                <a:ea typeface="Times New Roman"/>
              </a:rPr>
              <a:t> </a:t>
            </a:r>
          </a:p>
          <a:p>
            <a:pPr algn="ctr"/>
            <a:r>
              <a:rPr lang="en-US" sz="2800" b="1" dirty="0">
                <a:solidFill>
                  <a:srgbClr val="FF0066"/>
                </a:solidFill>
                <a:effectLst/>
                <a:latin typeface="Comic Sans MS"/>
                <a:ea typeface="Times New Roman"/>
              </a:rPr>
              <a:t>Quadrants I &amp; IV</a:t>
            </a:r>
            <a:r>
              <a:rPr lang="en-US" sz="2800" dirty="0">
                <a:effectLst/>
                <a:latin typeface="Comic Sans MS"/>
                <a:ea typeface="Times New Roman"/>
              </a:rPr>
              <a:t>.</a:t>
            </a:r>
            <a:endParaRPr lang="en-US" sz="2800" dirty="0">
              <a:effectLst/>
              <a:latin typeface="Times New Roman"/>
              <a:ea typeface="Times New Roman"/>
            </a:endParaRPr>
          </a:p>
        </p:txBody>
      </p:sp>
      <p:cxnSp>
        <p:nvCxnSpPr>
          <p:cNvPr id="9" name="Straight Connector 8"/>
          <p:cNvCxnSpPr/>
          <p:nvPr/>
        </p:nvCxnSpPr>
        <p:spPr>
          <a:xfrm>
            <a:off x="3962400" y="2286000"/>
            <a:ext cx="990600" cy="0"/>
          </a:xfrm>
          <a:prstGeom prst="line">
            <a:avLst/>
          </a:prstGeom>
          <a:ln w="28575">
            <a:solidFill>
              <a:srgbClr val="FF0066"/>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52500" y="5163653"/>
            <a:ext cx="7239000" cy="523220"/>
          </a:xfrm>
          <a:prstGeom prst="rect">
            <a:avLst/>
          </a:prstGeom>
          <a:solidFill>
            <a:srgbClr val="FFFF00"/>
          </a:solidFill>
        </p:spPr>
        <p:txBody>
          <a:bodyPr wrap="square" rtlCol="0">
            <a:spAutoFit/>
          </a:bodyPr>
          <a:lstStyle/>
          <a:p>
            <a:r>
              <a:rPr lang="en-US" sz="2800" dirty="0">
                <a:solidFill>
                  <a:srgbClr val="0000FF"/>
                </a:solidFill>
              </a:rPr>
              <a:t>Now the graph passes the </a:t>
            </a:r>
            <a:r>
              <a:rPr lang="en-US" sz="2800" b="1" dirty="0">
                <a:solidFill>
                  <a:srgbClr val="FF0000"/>
                </a:solidFill>
              </a:rPr>
              <a:t>horizontal line test</a:t>
            </a:r>
            <a:r>
              <a:rPr lang="en-US" sz="2800" dirty="0">
                <a:solidFill>
                  <a:srgbClr val="0000FF"/>
                </a:solidFill>
              </a:rPr>
              <a:t>.</a:t>
            </a:r>
          </a:p>
        </p:txBody>
      </p:sp>
    </p:spTree>
    <p:extLst>
      <p:ext uri="{BB962C8B-B14F-4D97-AF65-F5344CB8AC3E}">
        <p14:creationId xmlns:p14="http://schemas.microsoft.com/office/powerpoint/2010/main" val="393765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additive="base">
                                        <p:cTn id="12" dur="500" fill="hold"/>
                                        <p:tgtEl>
                                          <p:spTgt spid="7170"/>
                                        </p:tgtEl>
                                        <p:attrNameLst>
                                          <p:attrName>ppt_x</p:attrName>
                                        </p:attrNameLst>
                                      </p:cBhvr>
                                      <p:tavLst>
                                        <p:tav tm="0">
                                          <p:val>
                                            <p:strVal val="#ppt_x"/>
                                          </p:val>
                                        </p:tav>
                                        <p:tav tm="100000">
                                          <p:val>
                                            <p:strVal val="#ppt_x"/>
                                          </p:val>
                                        </p:tav>
                                      </p:tavLst>
                                    </p:anim>
                                    <p:anim calcmode="lin" valueType="num">
                                      <p:cBhvr additive="base">
                                        <p:cTn id="13"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2823</TotalTime>
  <Words>848</Words>
  <Application>Microsoft Office PowerPoint</Application>
  <PresentationFormat>On-screen Show (4:3)</PresentationFormat>
  <Paragraphs>103</Paragraphs>
  <Slides>26</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8" baseType="lpstr">
      <vt:lpstr>Aharoni</vt:lpstr>
      <vt:lpstr>Arial</vt:lpstr>
      <vt:lpstr>Baskerville Old Face</vt:lpstr>
      <vt:lpstr>Calibri</vt:lpstr>
      <vt:lpstr>Cambria Math</vt:lpstr>
      <vt:lpstr>Comic Sans MS</vt:lpstr>
      <vt:lpstr>Franklin Gothic Demi Cond</vt:lpstr>
      <vt:lpstr>king cooL KC</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odillon@dsfw.boe.oconee</cp:lastModifiedBy>
  <cp:revision>189</cp:revision>
  <dcterms:created xsi:type="dcterms:W3CDTF">2014-10-23T21:06:08Z</dcterms:created>
  <dcterms:modified xsi:type="dcterms:W3CDTF">2020-04-12T16:09:35Z</dcterms:modified>
</cp:coreProperties>
</file>