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CA6AD-39C9-4BBB-8D84-2C04AD4F94B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E32ED-5864-44B1-B97F-A0A2F07B0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65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2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1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8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3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7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79EA-FF90-4F12-A4CB-08FCE2DEADB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F33F-A256-45DD-B24E-70E365362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2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750" y="304800"/>
            <a:ext cx="634365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                 Day 69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33CC"/>
                </a:solidFill>
              </a:rPr>
              <a:t>DG 29 ---moved to Tues</a:t>
            </a:r>
          </a:p>
          <a:p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438400"/>
            <a:ext cx="89344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572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Unit #7: Trig Identities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Lesson 7: Solve Trig Equations Using Factoring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0567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 What are the 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different methods of factoring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and how can I use them to solve trig equations?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57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1386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844118" y="545347"/>
            <a:ext cx="71474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List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four different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methods of factoring. When is each method appropriate?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2388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4118" y="1676400"/>
            <a:ext cx="97528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GCF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6910" y="2590800"/>
            <a:ext cx="427528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Difference of 2 Squares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8327" y="3656514"/>
            <a:ext cx="519207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 Factor    aka   Trial and Error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4119" y="4572000"/>
            <a:ext cx="371848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Factor by Grouping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3144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9249" y="362277"/>
            <a:ext cx="4139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Solve.    2x</a:t>
            </a:r>
            <a:r>
              <a:rPr lang="en-US" sz="2800" baseline="30000" dirty="0" smtClean="0">
                <a:effectLst/>
                <a:latin typeface="Comic Sans MS"/>
                <a:ea typeface="Times New Roman"/>
                <a:cs typeface="Times New Roman"/>
              </a:rPr>
              <a:t>2 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+ 3x + 1 = 0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14400" y="5638800"/>
            <a:ext cx="377546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x = -</a:t>
            </a:r>
            <a:r>
              <a:rPr lang="en-US" sz="40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½       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x = -1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107" y="942975"/>
            <a:ext cx="2186571" cy="2329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0" y="1295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42892" y="217104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67485" y="1818620"/>
            <a:ext cx="171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2        1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155" y="1067639"/>
            <a:ext cx="394370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2x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2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2x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+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1x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 = 0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32999" y="1843100"/>
            <a:ext cx="4546437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(2x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2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2x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) + (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1x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 = 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94976" y="2552539"/>
            <a:ext cx="431400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2x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(x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 +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1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(x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 = 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61008" y="3317901"/>
            <a:ext cx="344357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2x</a:t>
            </a:r>
            <a:r>
              <a:rPr lang="en-US" sz="3200" baseline="30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1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)(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x + 1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)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0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497194" y="4256439"/>
            <a:ext cx="468440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2x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= 0      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x + 1 = 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9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1079"/>
            <a:ext cx="81724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523" y="1310467"/>
            <a:ext cx="47910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05" y="5915317"/>
            <a:ext cx="6019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" y="1336165"/>
            <a:ext cx="1000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38961" y="2211312"/>
            <a:ext cx="4602542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(2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+ 1)(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 = 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719262" y="2925407"/>
            <a:ext cx="539383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= 0     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+ 1 = 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543317" y="3649880"/>
            <a:ext cx="539383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 =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-</a:t>
            </a:r>
            <a:r>
              <a:rPr lang="en-US" sz="4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½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     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 =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-1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4689" y="4511042"/>
            <a:ext cx="5840912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-1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-</a:t>
            </a:r>
            <a:r>
              <a:rPr lang="en-US" sz="44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½</a:t>
            </a:r>
            <a:r>
              <a:rPr lang="en-US" sz="44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) </a:t>
            </a:r>
            <a:r>
              <a:rPr lang="en-US" sz="3600" dirty="0" smtClean="0">
                <a:latin typeface="Comic Sans MS"/>
                <a:ea typeface="Times New Roman"/>
                <a:cs typeface="Times New Roman"/>
              </a:rPr>
              <a:t>=</a:t>
            </a:r>
            <a:r>
              <a:rPr lang="en-US" sz="44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 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-1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-</a:t>
            </a:r>
            <a:r>
              <a:rPr lang="en-US" sz="36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1</a:t>
            </a:r>
            <a:r>
              <a:rPr lang="en-US" sz="44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)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377989" y="5804902"/>
            <a:ext cx="417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210⁰,  330⁰,  270⁰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rot="19166961">
            <a:off x="2076178" y="5141684"/>
            <a:ext cx="340692" cy="90327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166961">
            <a:off x="3053751" y="5023501"/>
            <a:ext cx="340692" cy="90327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973884">
            <a:off x="4839490" y="5091054"/>
            <a:ext cx="340692" cy="90327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760" y="4022447"/>
            <a:ext cx="2493375" cy="2493375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272771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" grpId="0"/>
      <p:bldP spid="3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4897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Solve these trig equations.</a:t>
            </a:r>
            <a:endParaRPr lang="en-US" sz="2800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11334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51820"/>
            <a:ext cx="438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23079" y="1763702"/>
            <a:ext cx="4277133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/>
                <a:ea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sec</a:t>
            </a:r>
            <a:r>
              <a:rPr lang="el-GR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- 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sec</a:t>
            </a:r>
            <a:r>
              <a:rPr lang="el-GR" sz="32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0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1640590"/>
            <a:ext cx="1828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Factoring Technique?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2756" y="1689293"/>
            <a:ext cx="1219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33CC"/>
                </a:solidFill>
              </a:rPr>
              <a:t>GCF</a:t>
            </a:r>
            <a:endParaRPr lang="en-US" sz="3600" b="1" dirty="0">
              <a:solidFill>
                <a:srgbClr val="FF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2580413"/>
            <a:ext cx="371287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s</a:t>
            </a:r>
            <a:r>
              <a:rPr lang="en-US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ec</a:t>
            </a:r>
            <a:r>
              <a:rPr lang="el-GR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- 1)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0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676400" y="3448631"/>
            <a:ext cx="539383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sec</a:t>
            </a:r>
            <a:r>
              <a:rPr lang="el-GR" sz="3200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= 0      3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- 1 = 0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935" y="4471841"/>
            <a:ext cx="409643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MEANS:    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cos</a:t>
            </a:r>
            <a:r>
              <a:rPr lang="el-GR" sz="3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= Ø</a:t>
            </a:r>
          </a:p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This is never true.   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5614" y="4147485"/>
            <a:ext cx="4948386" cy="15081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latin typeface="Comic Sans MS" panose="030F0702030302020204" pitchFamily="66" charset="0"/>
              </a:rPr>
              <a:t>= 1/3</a:t>
            </a:r>
          </a:p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Not on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Circle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 What   do you do?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3" grpId="1" animBg="1"/>
      <p:bldP spid="4" grpId="0" animBg="1"/>
      <p:bldP spid="9" grpId="0" animBg="1"/>
      <p:bldP spid="10" grpId="0" animBg="1"/>
      <p:bldP spid="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864" y="210503"/>
            <a:ext cx="409643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MEANS:    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cos</a:t>
            </a:r>
            <a:r>
              <a:rPr lang="el-GR" sz="3200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= Ø</a:t>
            </a:r>
          </a:p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This is never true.   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0501" y="210503"/>
            <a:ext cx="4948386" cy="15081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latin typeface="Comic Sans MS" panose="030F0702030302020204" pitchFamily="66" charset="0"/>
              </a:rPr>
              <a:t>= 1/3</a:t>
            </a:r>
          </a:p>
          <a:p>
            <a:r>
              <a:rPr lang="en-US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Not on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Circle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 What   do you do? </a:t>
            </a:r>
            <a:r>
              <a:rPr lang="en-US" sz="2800" b="1" dirty="0" smtClean="0">
                <a:solidFill>
                  <a:srgbClr val="006600"/>
                </a:solidFill>
                <a:latin typeface="Comic Sans MS" panose="030F0702030302020204" pitchFamily="66" charset="0"/>
              </a:rPr>
              <a:t>Use calculator</a:t>
            </a:r>
            <a:r>
              <a:rPr lang="en-US" sz="28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240932" y="1768183"/>
            <a:ext cx="315046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n-US" sz="3200" b="1" baseline="30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-1</a:t>
            </a:r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3200" b="1" dirty="0" smtClean="0">
                <a:latin typeface="Comic Sans MS" panose="030F0702030302020204" pitchFamily="66" charset="0"/>
              </a:rPr>
              <a:t>1/3</a:t>
            </a:r>
            <a:r>
              <a:rPr lang="en-US" sz="32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) </a:t>
            </a:r>
            <a:r>
              <a:rPr lang="en-US" sz="3200" b="1" dirty="0" smtClean="0">
                <a:latin typeface="Comic Sans MS" panose="030F0702030302020204" pitchFamily="66" charset="0"/>
              </a:rPr>
              <a:t>= </a:t>
            </a:r>
            <a:r>
              <a:rPr lang="el-GR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0932" y="2436768"/>
            <a:ext cx="315046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19.5</a:t>
            </a:r>
            <a:r>
              <a:rPr lang="en-US" sz="3200" b="1" dirty="0" smtClean="0">
                <a:solidFill>
                  <a:srgbClr val="FF0000"/>
                </a:solidFill>
              </a:rPr>
              <a:t>⁰ </a:t>
            </a:r>
            <a:r>
              <a:rPr lang="en-US" sz="3200" b="1" dirty="0" smtClean="0">
                <a:latin typeface="Comic Sans MS" panose="030F0702030302020204" pitchFamily="66" charset="0"/>
              </a:rPr>
              <a:t>= </a:t>
            </a:r>
            <a:r>
              <a:rPr lang="el-GR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endParaRPr lang="en-US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400800" y="3609328"/>
            <a:ext cx="1219200" cy="903142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38077" y="421020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FF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64" y="5731813"/>
            <a:ext cx="3438525" cy="838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14400" y="5811301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19.5⁰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029200" y="3733800"/>
            <a:ext cx="1382617" cy="797825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238806" y="3994760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dirty="0">
                <a:solidFill>
                  <a:srgbClr val="6600CC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θ</a:t>
            </a:r>
            <a:endParaRPr lang="en-US" sz="3600" dirty="0">
              <a:solidFill>
                <a:srgbClr val="6600CC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6429050">
            <a:off x="6152111" y="2669361"/>
            <a:ext cx="842768" cy="22359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7266" y="3281189"/>
            <a:ext cx="368815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180⁰ - 19.5⁰ = 160.5⁰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5803326"/>
            <a:ext cx="2480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, 160.5⁰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6" grpId="1"/>
      <p:bldP spid="21" grpId="0"/>
      <p:bldP spid="24" grpId="0"/>
      <p:bldP spid="19" grpId="0" animBg="1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114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6712"/>
            <a:ext cx="45053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2" y="5960940"/>
            <a:ext cx="60293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1194897"/>
            <a:ext cx="4453463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+ 3 - 2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sin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2</a:t>
            </a:r>
            <a:r>
              <a:rPr lang="el-GR" sz="32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0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133892" y="1848341"/>
            <a:ext cx="538160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+ 3 – 2(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1 -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2</a:t>
            </a:r>
            <a:r>
              <a:rPr lang="el-GR" sz="32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)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127465" y="2515579"/>
            <a:ext cx="5296643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+ 3 – 2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2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= 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427820" y="3182817"/>
            <a:ext cx="4549643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2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+</a:t>
            </a:r>
            <a:r>
              <a:rPr lang="en-US" sz="3200" baseline="300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+ 1 = 0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16891" y="3007694"/>
            <a:ext cx="1828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Factoring Technique?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1858" y="3851186"/>
            <a:ext cx="4921540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(2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+ 1)(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+ 1) = 0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4518424"/>
            <a:ext cx="5917705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+ 1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= 0     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+ 1 = 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688554" y="5140972"/>
            <a:ext cx="539383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baseline="300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 =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-</a:t>
            </a:r>
            <a:r>
              <a:rPr lang="en-US" sz="4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½</a:t>
            </a:r>
            <a:r>
              <a:rPr lang="en-US" sz="3200" dirty="0" smtClean="0">
                <a:latin typeface="Comic Sans MS"/>
                <a:ea typeface="Times New Roman"/>
                <a:cs typeface="Times New Roman"/>
              </a:rPr>
              <a:t>     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cos</a:t>
            </a:r>
            <a:r>
              <a:rPr lang="el-GR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3200" dirty="0" smtClean="0">
                <a:effectLst/>
                <a:latin typeface="Comic Sans MS"/>
                <a:ea typeface="Times New Roman"/>
                <a:cs typeface="Times New Roman"/>
              </a:rPr>
              <a:t>  =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-1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6821" y="5915275"/>
            <a:ext cx="417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120⁰,  240⁰,  180⁰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5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705" y="4126439"/>
            <a:ext cx="2493375" cy="2493375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5228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304800"/>
            <a:ext cx="6610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" y="2590800"/>
            <a:ext cx="89344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406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61</cp:revision>
  <dcterms:created xsi:type="dcterms:W3CDTF">2014-11-13T01:03:10Z</dcterms:created>
  <dcterms:modified xsi:type="dcterms:W3CDTF">2018-04-23T14:46:08Z</dcterms:modified>
</cp:coreProperties>
</file>