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77" r:id="rId5"/>
    <p:sldId id="260" r:id="rId6"/>
    <p:sldId id="258" r:id="rId7"/>
    <p:sldId id="259" r:id="rId8"/>
    <p:sldId id="278" r:id="rId9"/>
    <p:sldId id="261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33CC"/>
    <a:srgbClr val="FF6600"/>
    <a:srgbClr val="339933"/>
    <a:srgbClr val="9966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6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3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A3E0-BAE3-4568-901A-423E35D637A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B529-CDED-47DD-827F-C5D74EF5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B529-CDED-47DD-827F-C5D74EF52B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6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3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3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D2D1-7AA6-47AA-AA1E-03AC358F69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6A12-17E0-42F0-901B-C887E6C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Britannic Bold" panose="020B0903060703020204" pitchFamily="34" charset="0"/>
                <a:ea typeface="Times New Roman"/>
              </a:rPr>
              <a:t>Accel Precalc</a:t>
            </a:r>
            <a:endParaRPr lang="en-US" sz="2800" dirty="0">
              <a:effectLst/>
              <a:latin typeface="Britannic Bold" panose="020B0903060703020204" pitchFamily="34" charset="0"/>
              <a:ea typeface="Times New Roman"/>
            </a:endParaRPr>
          </a:p>
          <a:p>
            <a:r>
              <a:rPr lang="en-US" sz="28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Times New Roman"/>
              </a:rPr>
              <a:t>Unit #6: Graphs and Inverses of Trig Functions</a:t>
            </a:r>
            <a:endParaRPr lang="en-US" sz="2800" dirty="0">
              <a:effectLst/>
              <a:latin typeface="Britannic Bold" panose="020B0903060703020204" pitchFamily="34" charset="0"/>
              <a:ea typeface="Times New Roman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Times New Roman"/>
              </a:rPr>
              <a:t>Lesson 7: Sinusoidal Graphs</a:t>
            </a:r>
            <a:r>
              <a:rPr lang="en-US" sz="2800" dirty="0">
                <a:effectLst/>
                <a:latin typeface="Britannic Bold" panose="020B0903060703020204" pitchFamily="34" charset="0"/>
                <a:ea typeface="Times New Roman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Times New Roman"/>
              </a:rPr>
              <a:t>and Equations</a:t>
            </a:r>
            <a:endParaRPr lang="en-US" sz="2800" dirty="0">
              <a:effectLst/>
              <a:latin typeface="Britannic Bold" panose="020B0903060703020204" pitchFamily="34" charset="0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170" y="2590800"/>
            <a:ext cx="7903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  <a:effectLst/>
                <a:latin typeface="Britannic Bold" panose="020B0903060703020204" pitchFamily="34" charset="0"/>
                <a:ea typeface="Times New Roman"/>
              </a:rPr>
              <a:t>EQ:</a:t>
            </a:r>
            <a:r>
              <a:rPr lang="en-US" sz="2800" dirty="0">
                <a:effectLst/>
                <a:latin typeface="Britannic Bold" panose="020B0903060703020204" pitchFamily="34" charset="0"/>
                <a:ea typeface="Times New Roman"/>
              </a:rPr>
              <a:t> What are </a:t>
            </a:r>
            <a:r>
              <a:rPr lang="en-US" sz="2800" b="1" dirty="0">
                <a:solidFill>
                  <a:srgbClr val="7030A0"/>
                </a:solidFill>
                <a:effectLst/>
                <a:latin typeface="Britannic Bold" panose="020B0903060703020204" pitchFamily="34" charset="0"/>
                <a:ea typeface="Times New Roman"/>
              </a:rPr>
              <a:t>sinusoidal graphs</a:t>
            </a:r>
            <a:r>
              <a:rPr lang="en-US" sz="2800" b="1" dirty="0">
                <a:effectLst/>
                <a:latin typeface="Britannic Bold" panose="020B0903060703020204" pitchFamily="34" charset="0"/>
                <a:ea typeface="Times New Roman"/>
              </a:rPr>
              <a:t> </a:t>
            </a:r>
            <a:r>
              <a:rPr lang="en-US" sz="2800" dirty="0">
                <a:effectLst/>
                <a:latin typeface="Britannic Bold" panose="020B0903060703020204" pitchFamily="34" charset="0"/>
                <a:ea typeface="Times New Roman"/>
              </a:rPr>
              <a:t>and how are their equations written?</a:t>
            </a:r>
          </a:p>
        </p:txBody>
      </p:sp>
    </p:spTree>
    <p:extLst>
      <p:ext uri="{BB962C8B-B14F-4D97-AF65-F5344CB8AC3E}">
        <p14:creationId xmlns:p14="http://schemas.microsoft.com/office/powerpoint/2010/main" val="318068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086" y="609600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  <a:cs typeface="Times New Roman"/>
              </a:rPr>
              <a:t>3.	y = 2sin3x + 4cos2x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870934" y="609599"/>
            <a:ext cx="390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  <a:cs typeface="Times New Roman"/>
              </a:rPr>
              <a:t>4.	y = 3sin5x – 5cos5x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9932" y="381000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  <a:cs typeface="Times New Roman"/>
              </a:rPr>
              <a:t>5.	y = 4sinx – 2cosx	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59713" y="3809999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6.	y = 2sin3x + 3cos2x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4643"/>
            <a:ext cx="26765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61" y="4343400"/>
            <a:ext cx="2676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78" y="4343400"/>
            <a:ext cx="28765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70907"/>
            <a:ext cx="26955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467" y="2259450"/>
            <a:ext cx="8305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What do the sinusoidal equations have in common?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Given      </a:t>
            </a:r>
            <a:r>
              <a:rPr lang="en-US" sz="2800" i="1" dirty="0">
                <a:ea typeface="Times New Roman"/>
                <a:cs typeface="Times New Roman"/>
              </a:rPr>
              <a:t>a</a:t>
            </a:r>
            <a:r>
              <a:rPr lang="en-US" sz="2800" b="1" dirty="0">
                <a:solidFill>
                  <a:srgbClr val="006600"/>
                </a:solidFill>
                <a:ea typeface="Times New Roman"/>
                <a:cs typeface="Times New Roman"/>
              </a:rPr>
              <a:t>sin</a:t>
            </a:r>
            <a:r>
              <a:rPr lang="en-US" sz="2800" dirty="0">
                <a:ea typeface="Times New Roman"/>
                <a:cs typeface="Times New Roman"/>
              </a:rPr>
              <a:t>(</a:t>
            </a:r>
            <a:r>
              <a:rPr lang="en-US" sz="2800" b="1" i="1" dirty="0">
                <a:solidFill>
                  <a:srgbClr val="002060"/>
                </a:solidFill>
                <a:ea typeface="Times New Roman"/>
                <a:cs typeface="Times New Roman"/>
              </a:rPr>
              <a:t>c</a:t>
            </a:r>
            <a:r>
              <a:rPr lang="en-US" sz="2800" i="1" dirty="0">
                <a:ea typeface="Times New Roman"/>
                <a:cs typeface="Times New Roman"/>
              </a:rPr>
              <a:t>x</a:t>
            </a:r>
            <a:r>
              <a:rPr lang="en-US" sz="2800" dirty="0">
                <a:ea typeface="Times New Roman"/>
                <a:cs typeface="Times New Roman"/>
              </a:rPr>
              <a:t>)</a:t>
            </a:r>
            <a:r>
              <a:rPr lang="en-US" sz="2800" i="1" dirty="0">
                <a:ea typeface="Times New Roman"/>
                <a:cs typeface="Times New Roman"/>
              </a:rPr>
              <a:t> </a:t>
            </a:r>
            <a:r>
              <a:rPr lang="en-US" sz="2800" dirty="0">
                <a:ea typeface="Times New Roman"/>
                <a:cs typeface="Times New Roman"/>
              </a:rPr>
              <a:t> + </a:t>
            </a:r>
            <a:r>
              <a:rPr lang="en-US" sz="2800" i="1" dirty="0">
                <a:ea typeface="Times New Roman"/>
                <a:cs typeface="Times New Roman"/>
              </a:rPr>
              <a:t>b</a:t>
            </a:r>
            <a:r>
              <a:rPr lang="en-US" sz="2800" b="1" dirty="0">
                <a:solidFill>
                  <a:srgbClr val="C00000"/>
                </a:solidFill>
                <a:ea typeface="Times New Roman"/>
                <a:cs typeface="Times New Roman"/>
              </a:rPr>
              <a:t>cos</a:t>
            </a:r>
            <a:r>
              <a:rPr lang="en-US" sz="2800" dirty="0">
                <a:ea typeface="Times New Roman"/>
                <a:cs typeface="Times New Roman"/>
              </a:rPr>
              <a:t>(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d</a:t>
            </a:r>
            <a:r>
              <a:rPr lang="en-US" sz="2800" i="1" dirty="0">
                <a:ea typeface="Times New Roman"/>
                <a:cs typeface="Times New Roman"/>
              </a:rPr>
              <a:t>x</a:t>
            </a:r>
            <a:r>
              <a:rPr lang="en-US" sz="2800" dirty="0">
                <a:ea typeface="Times New Roman"/>
                <a:cs typeface="Times New Roman"/>
              </a:rPr>
              <a:t>)</a:t>
            </a:r>
            <a:r>
              <a:rPr lang="en-US" sz="2800" dirty="0"/>
              <a:t>    or    </a:t>
            </a:r>
            <a:r>
              <a:rPr lang="en-US" sz="2800" i="1" dirty="0">
                <a:ea typeface="Times New Roman"/>
                <a:cs typeface="Times New Roman"/>
              </a:rPr>
              <a:t>a</a:t>
            </a:r>
            <a:r>
              <a:rPr lang="en-US" sz="2800" b="1" dirty="0">
                <a:solidFill>
                  <a:srgbClr val="006600"/>
                </a:solidFill>
                <a:ea typeface="Times New Roman"/>
                <a:cs typeface="Times New Roman"/>
              </a:rPr>
              <a:t>sin</a:t>
            </a:r>
            <a:r>
              <a:rPr lang="en-US" sz="2800" dirty="0">
                <a:ea typeface="Times New Roman"/>
                <a:cs typeface="Times New Roman"/>
              </a:rPr>
              <a:t>(</a:t>
            </a:r>
            <a:r>
              <a:rPr lang="en-US" sz="2800" b="1" i="1" dirty="0">
                <a:solidFill>
                  <a:srgbClr val="002060"/>
                </a:solidFill>
                <a:ea typeface="Times New Roman"/>
                <a:cs typeface="Times New Roman"/>
              </a:rPr>
              <a:t>c</a:t>
            </a:r>
            <a:r>
              <a:rPr lang="en-US" sz="2800" i="1" dirty="0">
                <a:ea typeface="Times New Roman"/>
                <a:cs typeface="Times New Roman"/>
              </a:rPr>
              <a:t>x</a:t>
            </a:r>
            <a:r>
              <a:rPr lang="en-US" sz="2800" dirty="0">
                <a:ea typeface="Times New Roman"/>
                <a:cs typeface="Times New Roman"/>
              </a:rPr>
              <a:t>)</a:t>
            </a:r>
            <a:r>
              <a:rPr lang="en-US" sz="2800" i="1" dirty="0">
                <a:ea typeface="Times New Roman"/>
                <a:cs typeface="Times New Roman"/>
              </a:rPr>
              <a:t> </a:t>
            </a:r>
            <a:r>
              <a:rPr lang="en-US" sz="2800" dirty="0">
                <a:ea typeface="Times New Roman"/>
                <a:cs typeface="Times New Roman"/>
              </a:rPr>
              <a:t> -  </a:t>
            </a:r>
            <a:r>
              <a:rPr lang="en-US" sz="2800" i="1" dirty="0">
                <a:ea typeface="Times New Roman"/>
                <a:cs typeface="Times New Roman"/>
              </a:rPr>
              <a:t>b</a:t>
            </a:r>
            <a:r>
              <a:rPr lang="en-US" sz="2800" b="1" dirty="0">
                <a:solidFill>
                  <a:srgbClr val="C00000"/>
                </a:solidFill>
                <a:ea typeface="Times New Roman"/>
                <a:cs typeface="Times New Roman"/>
              </a:rPr>
              <a:t>cos</a:t>
            </a:r>
            <a:r>
              <a:rPr lang="en-US" sz="2800" dirty="0">
                <a:ea typeface="Times New Roman"/>
                <a:cs typeface="Times New Roman"/>
              </a:rPr>
              <a:t>(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d</a:t>
            </a:r>
            <a:r>
              <a:rPr lang="en-US" sz="2800" i="1" dirty="0">
                <a:ea typeface="Times New Roman"/>
                <a:cs typeface="Times New Roman"/>
              </a:rPr>
              <a:t>x</a:t>
            </a:r>
            <a:r>
              <a:rPr lang="en-US" sz="2800" dirty="0">
                <a:ea typeface="Times New Roman"/>
                <a:cs typeface="Times New Roman"/>
              </a:rPr>
              <a:t>)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339933"/>
                </a:solidFill>
              </a:rPr>
              <a:t>     The two trig functions must have the </a:t>
            </a:r>
            <a:r>
              <a:rPr lang="en-US" sz="2800" b="1" dirty="0">
                <a:solidFill>
                  <a:srgbClr val="FF0066"/>
                </a:solidFill>
              </a:rPr>
              <a:t>same period</a:t>
            </a:r>
            <a:r>
              <a:rPr lang="en-US" sz="2800" b="1" dirty="0">
                <a:solidFill>
                  <a:srgbClr val="339933"/>
                </a:solidFill>
              </a:rPr>
              <a:t>.</a:t>
            </a:r>
          </a:p>
          <a:p>
            <a:r>
              <a:rPr lang="en-US" sz="2800" dirty="0"/>
              <a:t>		                 </a:t>
            </a:r>
            <a:r>
              <a:rPr lang="en-US" sz="3200" b="1" i="1" dirty="0">
                <a:solidFill>
                  <a:srgbClr val="002060"/>
                </a:solidFill>
              </a:rPr>
              <a:t>c </a:t>
            </a:r>
            <a:r>
              <a:rPr lang="en-US" sz="3200" dirty="0"/>
              <a:t> =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467" y="119389"/>
            <a:ext cx="654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Bauhaus 93" panose="04030905020B02020C02" pitchFamily="82" charset="0"/>
                <a:ea typeface="Times New Roman"/>
              </a:rPr>
              <a:t>Which, if any, appear to be sinusoidal? </a:t>
            </a:r>
            <a:endParaRPr lang="en-US" sz="2800" dirty="0">
              <a:solidFill>
                <a:srgbClr val="006600"/>
              </a:solidFill>
              <a:effectLst/>
              <a:latin typeface="Bauhaus 93" panose="04030905020B02020C02" pitchFamily="82" charset="0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73" y="798493"/>
            <a:ext cx="65791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Not all of these equations are </a:t>
            </a:r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sinusoids</a:t>
            </a:r>
            <a:r>
              <a:rPr lang="en-US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.</a:t>
            </a:r>
            <a:endParaRPr lang="en-US" sz="2800" dirty="0">
              <a:solidFill>
                <a:srgbClr val="FF0066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43" y="1318736"/>
            <a:ext cx="65791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#1</a:t>
            </a:r>
            <a:r>
              <a:rPr lang="en-US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4</a:t>
            </a:r>
            <a:r>
              <a:rPr lang="en-US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5</a:t>
            </a:r>
            <a:r>
              <a:rPr lang="en-US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 appear to be</a:t>
            </a:r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 sinusoidal</a:t>
            </a:r>
            <a:r>
              <a:rPr lang="en-US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.</a:t>
            </a:r>
            <a:endParaRPr lang="en-US" sz="2800" dirty="0">
              <a:solidFill>
                <a:srgbClr val="FF0066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6" y="1200023"/>
            <a:ext cx="7286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943202" cy="2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986" y="122805"/>
            <a:ext cx="8177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do you write the equation of a sinusoid in the form </a:t>
            </a:r>
            <a:r>
              <a:rPr lang="en-US" sz="3200" b="1" dirty="0">
                <a:solidFill>
                  <a:srgbClr val="0033CC"/>
                </a:solidFill>
              </a:rPr>
              <a:t>y = </a:t>
            </a:r>
            <a:r>
              <a:rPr lang="en-US" sz="3200" b="1" dirty="0" err="1">
                <a:solidFill>
                  <a:srgbClr val="0033CC"/>
                </a:solidFill>
              </a:rPr>
              <a:t>Asin</a:t>
            </a:r>
            <a:r>
              <a:rPr lang="en-US" sz="3200" b="1" dirty="0">
                <a:solidFill>
                  <a:srgbClr val="0033CC"/>
                </a:solidFill>
              </a:rPr>
              <a:t>[B(x - C)] + D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19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785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819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0715"/>
            <a:ext cx="2286000" cy="212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67" y="1408642"/>
            <a:ext cx="2545498" cy="202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 rot="19155165">
            <a:off x="4783746" y="3196533"/>
            <a:ext cx="304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4176066"/>
            <a:ext cx="2286000" cy="19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30" y="4267200"/>
            <a:ext cx="2259039" cy="18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11"/>
          <p:cNvSpPr/>
          <p:nvPr/>
        </p:nvSpPr>
        <p:spPr>
          <a:xfrm rot="15208322">
            <a:off x="4567337" y="1771651"/>
            <a:ext cx="304800" cy="762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9155165">
            <a:off x="4585240" y="5874519"/>
            <a:ext cx="304800" cy="7620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4897574">
            <a:off x="4949386" y="5076289"/>
            <a:ext cx="304800" cy="7620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22773"/>
              </p:ext>
            </p:extLst>
          </p:nvPr>
        </p:nvGraphicFramePr>
        <p:xfrm>
          <a:off x="5956400" y="3322369"/>
          <a:ext cx="2936729" cy="128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9" imgW="1333440" imgH="583920" progId="Equation.3">
                  <p:embed/>
                </p:oleObj>
              </mc:Choice>
              <mc:Fallback>
                <p:oleObj name="Equation" r:id="rId9" imgW="133344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6400" y="3322369"/>
                        <a:ext cx="2936729" cy="128656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3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868" y="4029912"/>
            <a:ext cx="4977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Comic Sans MS"/>
                <a:ea typeface="Times New Roman"/>
                <a:cs typeface="Times New Roman"/>
              </a:rPr>
              <a:t>NP</a:t>
            </a:r>
            <a:r>
              <a:rPr lang="en-US" sz="3200" dirty="0">
                <a:latin typeface="Comic Sans MS"/>
                <a:ea typeface="Times New Roman"/>
                <a:cs typeface="Times New Roman"/>
              </a:rPr>
              <a:t> = </a:t>
            </a:r>
            <a:r>
              <a:rPr lang="en-US" sz="3200" dirty="0">
                <a:solidFill>
                  <a:srgbClr val="FF66CC"/>
                </a:solidFill>
                <a:latin typeface="Comic Sans MS"/>
                <a:ea typeface="Times New Roman"/>
                <a:cs typeface="Times New Roman"/>
              </a:rPr>
              <a:t>5.09</a:t>
            </a:r>
            <a:r>
              <a:rPr lang="en-US" sz="3200" dirty="0">
                <a:latin typeface="Comic Sans MS"/>
                <a:ea typeface="Times New Roman"/>
                <a:cs typeface="Times New Roman"/>
              </a:rPr>
              <a:t> – (</a:t>
            </a:r>
            <a:r>
              <a:rPr lang="en-US" sz="3200" dirty="0">
                <a:solidFill>
                  <a:srgbClr val="FF66CC"/>
                </a:solidFill>
                <a:latin typeface="Comic Sans MS"/>
                <a:ea typeface="Times New Roman"/>
                <a:cs typeface="Times New Roman"/>
              </a:rPr>
              <a:t>-1.19</a:t>
            </a:r>
            <a:r>
              <a:rPr lang="en-US" sz="3200" dirty="0">
                <a:latin typeface="Comic Sans MS"/>
                <a:ea typeface="Times New Roman"/>
                <a:cs typeface="Times New Roman"/>
              </a:rPr>
              <a:t>) = 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6.28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5" y="1494259"/>
            <a:ext cx="28393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447800" y="2819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819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1"/>
            <a:ext cx="248176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35" y="1438276"/>
            <a:ext cx="2543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549853">
            <a:off x="5688849" y="3567160"/>
            <a:ext cx="914222" cy="304800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413871">
            <a:off x="6277529" y="2191049"/>
            <a:ext cx="914222" cy="304800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4" y="3657600"/>
            <a:ext cx="2272817" cy="1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2413871">
            <a:off x="1377862" y="4297785"/>
            <a:ext cx="914222" cy="304800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7908179">
            <a:off x="401733" y="5800417"/>
            <a:ext cx="914222" cy="286369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7030" y="4901748"/>
            <a:ext cx="500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Britannic Bold" panose="020B0903060703020204" pitchFamily="34" charset="0"/>
              </a:rPr>
              <a:t>WHAT DOES THAT MEAN?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3005" y="5628756"/>
            <a:ext cx="32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Britannic Bold" panose="020B0903060703020204" pitchFamily="34" charset="0"/>
              </a:rPr>
              <a:t>NO PERIOD CHANGE.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73" y="65509"/>
            <a:ext cx="8620125" cy="14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1091" y="71898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-1.19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1918" y="70569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5.09</a:t>
            </a:r>
          </a:p>
        </p:txBody>
      </p:sp>
    </p:spTree>
    <p:extLst>
      <p:ext uri="{BB962C8B-B14F-4D97-AF65-F5344CB8AC3E}">
        <p14:creationId xmlns:p14="http://schemas.microsoft.com/office/powerpoint/2010/main" val="31110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4" grpId="0" animBg="1"/>
      <p:bldP spid="10" grpId="0" animBg="1"/>
      <p:bldP spid="12" grpId="0" animBg="1"/>
      <p:bldP spid="13" grpId="0" animBg="1"/>
      <p:bldP spid="5" grpId="0"/>
      <p:bldP spid="5" grpId="1"/>
      <p:bldP spid="7" grpId="0" animBg="1"/>
      <p:bldP spid="7" grpId="1" animBg="1"/>
      <p:bldP spid="1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28600"/>
            <a:ext cx="550022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Britannic Bold" panose="020B0903060703020204" pitchFamily="34" charset="0"/>
              </a:rPr>
              <a:t>NO PERIOD CHANGE?   </a:t>
            </a:r>
            <a:r>
              <a:rPr lang="en-US" sz="2800" dirty="0">
                <a:solidFill>
                  <a:srgbClr val="0033CC"/>
                </a:solidFill>
                <a:latin typeface="Britannic Bold" panose="020B0903060703020204" pitchFamily="34" charset="0"/>
              </a:rPr>
              <a:t>PROVE IT.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95425"/>
            <a:ext cx="2457450" cy="4572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707707"/>
              </p:ext>
            </p:extLst>
          </p:nvPr>
        </p:nvGraphicFramePr>
        <p:xfrm>
          <a:off x="3124200" y="838200"/>
          <a:ext cx="1600200" cy="222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4" imgW="583920" imgH="812520" progId="Equation.3">
                  <p:embed/>
                </p:oleObj>
              </mc:Choice>
              <mc:Fallback>
                <p:oleObj name="Equation" r:id="rId4" imgW="58392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838200"/>
                        <a:ext cx="1600200" cy="22263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137" y="3276600"/>
            <a:ext cx="10191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247" y="3678127"/>
            <a:ext cx="33605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RECALL</a:t>
            </a:r>
            <a:r>
              <a:rPr lang="en-US" sz="2400" dirty="0"/>
              <a:t>:  This point is at</a:t>
            </a:r>
          </a:p>
          <a:p>
            <a:r>
              <a:rPr lang="en-US" sz="2400" dirty="0"/>
              <a:t>                    </a:t>
            </a:r>
            <a:r>
              <a:rPr lang="en-US" sz="2400" b="1" dirty="0">
                <a:solidFill>
                  <a:srgbClr val="0033CC"/>
                </a:solidFill>
              </a:rPr>
              <a:t>x = -1.19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4" y="118898"/>
            <a:ext cx="7873431" cy="1786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17020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-1.19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915320"/>
            <a:ext cx="85929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3CC"/>
                </a:solidFill>
              </a:rPr>
              <a:t>*** PAY ATTENTION: </a:t>
            </a:r>
            <a:r>
              <a:rPr lang="en-US" sz="3000" dirty="0"/>
              <a:t>Does the graph </a:t>
            </a:r>
            <a:r>
              <a:rPr lang="en-US" sz="3000" b="1" dirty="0">
                <a:solidFill>
                  <a:srgbClr val="FF0000"/>
                </a:solidFill>
              </a:rPr>
              <a:t>rise </a:t>
            </a:r>
            <a:r>
              <a:rPr lang="en-US" sz="3000" dirty="0"/>
              <a:t>or </a:t>
            </a:r>
            <a:r>
              <a:rPr lang="en-US" sz="3000" b="1" dirty="0">
                <a:solidFill>
                  <a:srgbClr val="FF0000"/>
                </a:solidFill>
              </a:rPr>
              <a:t>fall</a:t>
            </a:r>
            <a:r>
              <a:rPr lang="en-US" sz="3000" dirty="0"/>
              <a:t> at this </a:t>
            </a:r>
          </a:p>
          <a:p>
            <a:r>
              <a:rPr lang="en-US" sz="3000" dirty="0"/>
              <a:t>zero? That will determine if you need </a:t>
            </a:r>
            <a:r>
              <a:rPr lang="en-US" sz="3000" b="1" dirty="0">
                <a:solidFill>
                  <a:srgbClr val="FF0000"/>
                </a:solidFill>
              </a:rPr>
              <a:t>A </a:t>
            </a:r>
            <a:r>
              <a:rPr lang="en-US" sz="3000" dirty="0"/>
              <a:t>or -</a:t>
            </a:r>
            <a:r>
              <a:rPr lang="en-US" sz="3000" b="1" dirty="0">
                <a:solidFill>
                  <a:srgbClr val="FF0000"/>
                </a:solidFill>
              </a:rPr>
              <a:t>A</a:t>
            </a:r>
            <a:r>
              <a:rPr lang="en-US" sz="3000" dirty="0"/>
              <a:t> 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6" y="1295400"/>
            <a:ext cx="28416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00200" y="259193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772138"/>
            <a:ext cx="6032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0"/>
            <a:ext cx="8382000" cy="121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0663"/>
            <a:ext cx="3200400" cy="240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22417"/>
            <a:ext cx="7921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2950">
            <a:off x="2682081" y="3807082"/>
            <a:ext cx="7921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02808"/>
              </p:ext>
            </p:extLst>
          </p:nvPr>
        </p:nvGraphicFramePr>
        <p:xfrm>
          <a:off x="4343400" y="1903959"/>
          <a:ext cx="3162694" cy="96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1903959"/>
                        <a:ext cx="3162694" cy="96121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572" y="3141935"/>
            <a:ext cx="477882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Therefore there has been </a:t>
            </a:r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NO</a:t>
            </a:r>
            <a:r>
              <a:rPr lang="en-US" sz="2800" dirty="0">
                <a:solidFill>
                  <a:srgbClr val="0033CC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vertical displacement </a:t>
            </a:r>
            <a:r>
              <a:rPr lang="en-US" sz="2800" dirty="0">
                <a:solidFill>
                  <a:srgbClr val="0033CC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(shift).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1" y="5867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/>
                <a:ea typeface="Times New Roman"/>
                <a:cs typeface="Times New Roman"/>
              </a:rPr>
              <a:t>f(x) = ___________________________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327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5.385sin(x + 1.190)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9" y="4728963"/>
            <a:ext cx="849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 your equation in the form </a:t>
            </a:r>
            <a:r>
              <a:rPr lang="en-US" sz="2800" b="1" dirty="0">
                <a:solidFill>
                  <a:srgbClr val="0033CC"/>
                </a:solidFill>
              </a:rPr>
              <a:t>f(x) = </a:t>
            </a:r>
            <a:r>
              <a:rPr lang="en-US" sz="2800" b="1" dirty="0" err="1">
                <a:solidFill>
                  <a:srgbClr val="0033CC"/>
                </a:solidFill>
              </a:rPr>
              <a:t>Asin</a:t>
            </a:r>
            <a:r>
              <a:rPr lang="en-US" sz="2800" b="1" dirty="0">
                <a:solidFill>
                  <a:srgbClr val="0033CC"/>
                </a:solidFill>
              </a:rPr>
              <a:t>[B(x - C)] + 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7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7562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3133724"/>
            <a:ext cx="2486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97665"/>
            <a:ext cx="2543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21" y="3097665"/>
            <a:ext cx="2552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883" y="2011118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  <a:cs typeface="Times New Roman"/>
              </a:rPr>
              <a:t>Ex 2.  y = 4sinx + 3cosx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80999"/>
            <a:ext cx="8459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omic Sans MS"/>
                <a:ea typeface="Times New Roman"/>
              </a:rPr>
              <a:t>Complete these examples on your own. Show your work for determining each value of the equation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/>
                <a:ea typeface="Times New Roman"/>
              </a:rPr>
              <a:t>                       f(x) = </a:t>
            </a:r>
            <a:r>
              <a:rPr lang="en-US" sz="2400" dirty="0" err="1">
                <a:solidFill>
                  <a:srgbClr val="FF0000"/>
                </a:solidFill>
                <a:latin typeface="Comic Sans MS"/>
                <a:ea typeface="Times New Roman"/>
              </a:rPr>
              <a:t>Asin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Times New Roman"/>
              </a:rPr>
              <a:t>[B(x – C)] + D</a:t>
            </a:r>
            <a:r>
              <a:rPr lang="en-US" sz="2400" dirty="0">
                <a:solidFill>
                  <a:srgbClr val="0033CC"/>
                </a:solidFill>
                <a:latin typeface="Comic Sans MS"/>
                <a:ea typeface="Times New Roman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497" y="3053812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  <a:cs typeface="Times New Roman"/>
              </a:rPr>
              <a:t>Ex 3.      y = 2sin3x – 4cos3x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1063" y="4441466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  <a:cs typeface="Times New Roman"/>
              </a:rPr>
              <a:t>Ex 4.   y = 3sin(2x – 1) + 4cos(2x + 3)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991532"/>
            <a:ext cx="3810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f(x) = 5sin(x + 0.64)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903" y="12528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REMEMBER</a:t>
            </a:r>
            <a:r>
              <a:rPr lang="en-US" b="1" dirty="0"/>
              <a:t>: </a:t>
            </a:r>
            <a:r>
              <a:rPr lang="en-US" b="1" dirty="0">
                <a:solidFill>
                  <a:srgbClr val="006600"/>
                </a:solidFill>
              </a:rPr>
              <a:t>There are many correct answers. Make sure your answer MATCHES the</a:t>
            </a:r>
          </a:p>
          <a:p>
            <a:r>
              <a:rPr lang="en-US" b="1" dirty="0">
                <a:solidFill>
                  <a:srgbClr val="006600"/>
                </a:solidFill>
              </a:rPr>
              <a:t>                         original equation.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3270" y="2687953"/>
            <a:ext cx="4495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f(x) = 4.47sin[3.01(x – 0.369)]    		or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f(x) =4.47sin(3.01x – 1.11)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5702" y="4982574"/>
            <a:ext cx="4423141" cy="16930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f(x) = 6.57sin[2(x – 0.7)]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f(x) = 6.57sin(2x – 1.4)</a:t>
            </a:r>
          </a:p>
        </p:txBody>
      </p:sp>
    </p:spTree>
    <p:extLst>
      <p:ext uri="{BB962C8B-B14F-4D97-AF65-F5344CB8AC3E}">
        <p14:creationId xmlns:p14="http://schemas.microsoft.com/office/powerpoint/2010/main" val="37523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511" y="1673171"/>
            <a:ext cx="78914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/>
                <a:latin typeface="Comic Sans MS"/>
                <a:ea typeface="Times New Roman"/>
                <a:cs typeface="Times New Roman"/>
              </a:rPr>
              <a:t>                                          ---</a:t>
            </a:r>
            <a:r>
              <a:rPr lang="en-US" sz="2400" dirty="0">
                <a:effectLst/>
                <a:latin typeface="Comic Sans MS"/>
                <a:ea typeface="Times New Roman"/>
                <a:cs typeface="Times New Roman"/>
              </a:rPr>
              <a:t> a linear combination of </a:t>
            </a:r>
            <a:r>
              <a:rPr lang="en-US" sz="2400" b="1" dirty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x</a:t>
            </a:r>
            <a:r>
              <a:rPr lang="en-US" sz="2400" dirty="0">
                <a:effectLst/>
                <a:latin typeface="Comic Sans MS"/>
                <a:ea typeface="Times New Roman"/>
                <a:cs typeface="Times New Roman"/>
              </a:rPr>
              <a:t> and </a:t>
            </a:r>
            <a:r>
              <a:rPr lang="en-US" sz="2400" b="1" dirty="0">
                <a:solidFill>
                  <a:srgbClr val="365F91"/>
                </a:solidFill>
                <a:effectLst/>
                <a:latin typeface="Comic Sans MS"/>
                <a:ea typeface="Times New Roman"/>
                <a:cs typeface="Times New Roman"/>
              </a:rPr>
              <a:t>y</a:t>
            </a:r>
            <a:r>
              <a:rPr lang="en-US" sz="2400" dirty="0">
                <a:effectLst/>
                <a:latin typeface="Comic Sans MS"/>
                <a:ea typeface="Times New Roman"/>
                <a:cs typeface="Times New Roman"/>
              </a:rPr>
              <a:t> would result in an expression of the form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95726" y="1625069"/>
            <a:ext cx="45480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C00000"/>
                </a:solidFill>
                <a:effectLst/>
                <a:latin typeface="Comic Sans MS"/>
                <a:ea typeface="Times New Roman"/>
                <a:cs typeface="Times New Roman"/>
              </a:rPr>
              <a:t>Linear Combination in Algebra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50166" y="286434"/>
            <a:ext cx="1547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u="sng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Harlow Solid Italic"/>
                <a:ea typeface="Times New Roman"/>
              </a:rPr>
              <a:t>Recall: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2769114"/>
            <a:ext cx="1994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effectLst/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a</a:t>
            </a:r>
            <a:r>
              <a:rPr lang="en-US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x </a:t>
            </a:r>
            <a:r>
              <a:rPr lang="en-US" sz="4000" dirty="0">
                <a:effectLst/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+ </a:t>
            </a:r>
            <a:r>
              <a:rPr lang="en-US" sz="4000" i="1" dirty="0">
                <a:effectLst/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b</a:t>
            </a:r>
            <a:r>
              <a:rPr lang="en-US" sz="4000" dirty="0">
                <a:solidFill>
                  <a:srgbClr val="365F91"/>
                </a:solidFill>
                <a:effectLst/>
                <a:highlight>
                  <a:srgbClr val="FFFF00"/>
                </a:highlight>
                <a:latin typeface="Comic Sans MS"/>
                <a:ea typeface="Times New Roman"/>
                <a:cs typeface="Times New Roman"/>
              </a:rPr>
              <a:t>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95726" y="3741946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Think about combining like terms in algebra expressions: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99783"/>
              </p:ext>
            </p:extLst>
          </p:nvPr>
        </p:nvGraphicFramePr>
        <p:xfrm>
          <a:off x="2949111" y="5622933"/>
          <a:ext cx="310627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Equation" r:id="rId3" imgW="1257120" imgH="215640" progId="Equation.3">
                  <p:embed/>
                </p:oleObj>
              </mc:Choice>
              <mc:Fallback>
                <p:oleObj name="Equation" r:id="rId3" imgW="1257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9111" y="5622933"/>
                        <a:ext cx="3106271" cy="533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72900"/>
              </p:ext>
            </p:extLst>
          </p:nvPr>
        </p:nvGraphicFramePr>
        <p:xfrm>
          <a:off x="2805111" y="5093041"/>
          <a:ext cx="3533775" cy="121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Equation" r:id="rId5" imgW="1257120" imgH="431640" progId="Equation.3">
                  <p:embed/>
                </p:oleObj>
              </mc:Choice>
              <mc:Fallback>
                <p:oleObj name="Equation" r:id="rId5" imgW="125712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1" y="5093041"/>
                        <a:ext cx="3533775" cy="1214058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1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686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Times New Roman"/>
              </a:rPr>
              <a:t>Assignment:</a:t>
            </a:r>
            <a:r>
              <a:rPr lang="en-US" sz="3600" dirty="0">
                <a:latin typeface="Comic Sans MS"/>
                <a:ea typeface="Times New Roman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00FF"/>
                </a:solidFill>
                <a:latin typeface="Comic Sans MS"/>
                <a:ea typeface="Times New Roman"/>
              </a:rPr>
              <a:t>Practice Worksheet #1</a:t>
            </a:r>
            <a:endParaRPr lang="en-US" sz="3600" dirty="0"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00FF"/>
                </a:solidFill>
                <a:latin typeface="Comic Sans MS"/>
                <a:ea typeface="Times New Roman"/>
              </a:rPr>
              <a:t>	“Exploring Sinusoidal Graphs”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6600"/>
                </a:solidFill>
                <a:latin typeface="Comic Sans MS"/>
                <a:ea typeface="Times New Roman"/>
              </a:rPr>
              <a:t>You must </a:t>
            </a:r>
            <a:r>
              <a:rPr lang="en-US" sz="3600" b="1" u="sng" dirty="0">
                <a:latin typeface="Comic Sans MS"/>
                <a:ea typeface="Times New Roman"/>
              </a:rPr>
              <a:t>show all steps for the work </a:t>
            </a:r>
            <a:r>
              <a:rPr lang="en-US" sz="3600" dirty="0">
                <a:solidFill>
                  <a:srgbClr val="006600"/>
                </a:solidFill>
                <a:latin typeface="Comic Sans MS"/>
                <a:ea typeface="Times New Roman"/>
              </a:rPr>
              <a:t>that justifies each value in the equation.</a:t>
            </a:r>
            <a:endParaRPr lang="en-US" sz="3600" dirty="0">
              <a:solidFill>
                <a:srgbClr val="0066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22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088" y="2338325"/>
            <a:ext cx="721610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                 --- a </a:t>
            </a:r>
            <a:r>
              <a:rPr lang="en-US" sz="2400" dirty="0">
                <a:solidFill>
                  <a:srgbClr val="00B050"/>
                </a:solidFill>
                <a:latin typeface="Comic Sans MS"/>
                <a:ea typeface="Times New Roman"/>
                <a:cs typeface="Times New Roman"/>
              </a:rPr>
              <a:t>waveform</a:t>
            </a:r>
            <a:r>
              <a:rPr lang="en-US" sz="24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 with deviations that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can be graphically expressed as the 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sine curve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0088" y="125167"/>
            <a:ext cx="7086600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omic Sans MS"/>
                <a:ea typeface="Times New Roman"/>
              </a:rPr>
              <a:t>                                             ---of </a:t>
            </a:r>
            <a:r>
              <a:rPr lang="en-US" sz="24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/>
                <a:ea typeface="Times New Roman"/>
              </a:rPr>
              <a:t>sin</a:t>
            </a:r>
            <a:r>
              <a:rPr lang="en-US" sz="2400" dirty="0">
                <a:highlight>
                  <a:srgbClr val="FFFF00"/>
                </a:highlight>
                <a:latin typeface="Comic Sans MS"/>
                <a:ea typeface="Times New Roman"/>
              </a:rPr>
              <a:t>(</a:t>
            </a:r>
            <a:r>
              <a:rPr lang="en-US" sz="2400" b="1" i="1" dirty="0">
                <a:solidFill>
                  <a:srgbClr val="002060"/>
                </a:solidFill>
                <a:highlight>
                  <a:srgbClr val="FFFF00"/>
                </a:highlight>
                <a:latin typeface="Comic Sans MS"/>
                <a:ea typeface="Times New Roman"/>
              </a:rPr>
              <a:t>c</a:t>
            </a:r>
            <a:r>
              <a:rPr lang="en-US" sz="2400" dirty="0">
                <a:highlight>
                  <a:srgbClr val="FFFF00"/>
                </a:highlight>
                <a:latin typeface="Comic Sans MS"/>
                <a:ea typeface="Times New Roman"/>
              </a:rPr>
              <a:t>x)</a:t>
            </a:r>
            <a:r>
              <a:rPr lang="en-US" sz="2400" dirty="0">
                <a:latin typeface="Comic Sans MS"/>
                <a:ea typeface="Times New Roman"/>
              </a:rPr>
              <a:t> and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Comic Sans MS"/>
                <a:ea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/>
                <a:ea typeface="Times New Roman"/>
              </a:rPr>
              <a:t>cos</a:t>
            </a:r>
            <a:r>
              <a:rPr lang="en-US" sz="2400" dirty="0">
                <a:highlight>
                  <a:srgbClr val="FFFF00"/>
                </a:highlight>
                <a:latin typeface="Comic Sans MS"/>
                <a:ea typeface="Times New Roman"/>
              </a:rPr>
              <a:t>(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/>
                <a:ea typeface="Times New Roman"/>
              </a:rPr>
              <a:t>d </a:t>
            </a:r>
            <a:r>
              <a:rPr lang="en-US" sz="2400" dirty="0">
                <a:highlight>
                  <a:srgbClr val="FFFF00"/>
                </a:highlight>
                <a:latin typeface="Comic Sans MS"/>
                <a:ea typeface="Times New Roman"/>
              </a:rPr>
              <a:t>x)</a:t>
            </a:r>
            <a:r>
              <a:rPr lang="en-US" sz="2400" dirty="0">
                <a:latin typeface="Comic Sans MS"/>
                <a:ea typeface="Times New Roman"/>
              </a:rPr>
              <a:t> is the sum in the form 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1" y="2401624"/>
            <a:ext cx="2693987" cy="639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" y="110299"/>
            <a:ext cx="5468937" cy="639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2514600" y="1410110"/>
            <a:ext cx="34339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i="1" dirty="0">
                <a:latin typeface="Comic Sans MS"/>
                <a:ea typeface="Times New Roman"/>
                <a:cs typeface="Times New Roman"/>
              </a:rPr>
              <a:t>a</a:t>
            </a:r>
            <a:r>
              <a:rPr lang="en-US" sz="2800" b="1" dirty="0">
                <a:solidFill>
                  <a:srgbClr val="006600"/>
                </a:solidFill>
                <a:latin typeface="Comic Sans MS"/>
                <a:ea typeface="Times New Roman"/>
                <a:cs typeface="Times New Roman"/>
              </a:rPr>
              <a:t>sin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(</a:t>
            </a:r>
            <a:r>
              <a:rPr lang="en-US" sz="2800" b="1" i="1" dirty="0">
                <a:solidFill>
                  <a:srgbClr val="002060"/>
                </a:solidFill>
                <a:latin typeface="Comic Sans MS"/>
                <a:ea typeface="Times New Roman"/>
                <a:cs typeface="Times New Roman"/>
              </a:rPr>
              <a:t>c</a:t>
            </a:r>
            <a:r>
              <a:rPr lang="en-US" sz="2800" i="1" dirty="0">
                <a:latin typeface="Comic Sans MS"/>
                <a:ea typeface="Times New Roman"/>
                <a:cs typeface="Times New Roman"/>
              </a:rPr>
              <a:t>x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)</a:t>
            </a:r>
            <a:r>
              <a:rPr lang="en-US" sz="2800" i="1" dirty="0"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 + </a:t>
            </a:r>
            <a:r>
              <a:rPr lang="en-US" sz="2800" i="1" dirty="0">
                <a:latin typeface="Comic Sans MS"/>
                <a:ea typeface="Times New Roman"/>
                <a:cs typeface="Times New Roman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Comic Sans MS"/>
                <a:ea typeface="Times New Roman"/>
                <a:cs typeface="Times New Roman"/>
              </a:rPr>
              <a:t>cos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(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Times New Roman"/>
                <a:cs typeface="Times New Roman"/>
              </a:rPr>
              <a:t>d</a:t>
            </a:r>
            <a:r>
              <a:rPr lang="en-US" sz="2800" i="1" dirty="0">
                <a:latin typeface="Comic Sans MS"/>
                <a:ea typeface="Times New Roman"/>
                <a:cs typeface="Times New Roman"/>
              </a:rPr>
              <a:t>x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)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65205"/>
              </p:ext>
            </p:extLst>
          </p:nvPr>
        </p:nvGraphicFramePr>
        <p:xfrm>
          <a:off x="1828800" y="3943649"/>
          <a:ext cx="5156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5" imgW="1485720" imgH="215640" progId="Equation.3">
                  <p:embed/>
                </p:oleObj>
              </mc:Choice>
              <mc:Fallback>
                <p:oleObj name="Equation" r:id="rId5" imgW="1485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3943649"/>
                        <a:ext cx="5156200" cy="749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4800" y="4876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Look Familiar ?</a:t>
            </a:r>
          </a:p>
        </p:txBody>
      </p:sp>
    </p:spTree>
    <p:extLst>
      <p:ext uri="{BB962C8B-B14F-4D97-AF65-F5344CB8AC3E}">
        <p14:creationId xmlns:p14="http://schemas.microsoft.com/office/powerpoint/2010/main" val="12660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69190"/>
              </p:ext>
            </p:extLst>
          </p:nvPr>
        </p:nvGraphicFramePr>
        <p:xfrm>
          <a:off x="1828800" y="457200"/>
          <a:ext cx="5156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Equation" r:id="rId3" imgW="1485720" imgH="215640" progId="Equation.3">
                  <p:embed/>
                </p:oleObj>
              </mc:Choice>
              <mc:Fallback>
                <p:oleObj name="Equation" r:id="rId3" imgW="1485720" imgH="2156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457200"/>
                        <a:ext cx="5156200" cy="749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600200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A  --- amplitude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02362"/>
              </p:ext>
            </p:extLst>
          </p:nvPr>
        </p:nvGraphicFramePr>
        <p:xfrm>
          <a:off x="3200400" y="1371600"/>
          <a:ext cx="2286000" cy="94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" name="Equation" r:id="rId5" imgW="952200" imgH="393480" progId="Equation.3">
                  <p:embed/>
                </p:oleObj>
              </mc:Choice>
              <mc:Fallback>
                <p:oleObj name="Equation" r:id="rId5" imgW="952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1371600"/>
                        <a:ext cx="2286000" cy="9448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447" y="2638662"/>
            <a:ext cx="4042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 --- calculates new period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85913"/>
              </p:ext>
            </p:extLst>
          </p:nvPr>
        </p:nvGraphicFramePr>
        <p:xfrm>
          <a:off x="4547394" y="2504771"/>
          <a:ext cx="12795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Equation" r:id="rId7" imgW="533160" imgH="393480" progId="Equation.3">
                  <p:embed/>
                </p:oleObj>
              </mc:Choice>
              <mc:Fallback>
                <p:oleObj name="Equation" r:id="rId7" imgW="533160" imgH="3934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7394" y="2504771"/>
                        <a:ext cx="1279525" cy="9445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677" y="4582190"/>
            <a:ext cx="62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h --- horizontal phase shift from the 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77" y="5791200"/>
            <a:ext cx="400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D --- vertical displacement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829918"/>
              </p:ext>
            </p:extLst>
          </p:nvPr>
        </p:nvGraphicFramePr>
        <p:xfrm>
          <a:off x="4668838" y="5521940"/>
          <a:ext cx="23161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" name="Equation" r:id="rId9" imgW="965160" imgH="393480" progId="Equation.3">
                  <p:embed/>
                </p:oleObj>
              </mc:Choice>
              <mc:Fallback>
                <p:oleObj name="Equation" r:id="rId9" imgW="965160" imgH="3934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68838" y="5521940"/>
                        <a:ext cx="2316162" cy="9445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732" y="3642440"/>
            <a:ext cx="6310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33CC"/>
                </a:solidFill>
              </a:rPr>
              <a:t>t</a:t>
            </a:r>
            <a:r>
              <a:rPr lang="en-US" sz="2800" dirty="0">
                <a:solidFill>
                  <a:srgbClr val="0033CC"/>
                </a:solidFill>
              </a:rPr>
              <a:t> --- time; notice this is now your </a:t>
            </a:r>
            <a:r>
              <a:rPr lang="en-US" sz="2800" b="1" dirty="0">
                <a:solidFill>
                  <a:srgbClr val="FF0000"/>
                </a:solidFill>
              </a:rPr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11183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006" y="457200"/>
            <a:ext cx="596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</a:rPr>
              <a:t>Recall:  </a:t>
            </a:r>
            <a:r>
              <a:rPr lang="en-US" sz="2400" dirty="0">
                <a:solidFill>
                  <a:srgbClr val="0033CC"/>
                </a:solidFill>
                <a:latin typeface="Comic Sans MS"/>
                <a:ea typeface="Times New Roman"/>
              </a:rPr>
              <a:t>Sketch parent function for sine:</a:t>
            </a:r>
            <a:endParaRPr lang="en-US" sz="2400" dirty="0">
              <a:solidFill>
                <a:srgbClr val="0033CC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34" y="1213624"/>
            <a:ext cx="5102282" cy="34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34" y="1219200"/>
            <a:ext cx="5094848" cy="31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2370"/>
            <a:ext cx="813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006600"/>
                </a:solidFill>
                <a:latin typeface="Bodoni MT Black" panose="02070A03080606020203" pitchFamily="18" charset="0"/>
                <a:ea typeface="Times New Roman"/>
                <a:cs typeface="Times New Roman"/>
              </a:rPr>
              <a:t>Recall:</a:t>
            </a:r>
            <a:r>
              <a:rPr lang="en-US" sz="3200" dirty="0">
                <a:solidFill>
                  <a:srgbClr val="006600"/>
                </a:solidFill>
                <a:latin typeface="Bodoni MT Black" panose="02070A03080606020203" pitchFamily="18" charset="0"/>
                <a:ea typeface="Times New Roman"/>
                <a:cs typeface="Times New Roman"/>
              </a:rPr>
              <a:t>     Terms for Transformations </a:t>
            </a:r>
            <a:endParaRPr lang="en-US" sz="3200" dirty="0">
              <a:solidFill>
                <a:srgbClr val="0066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393" y="791394"/>
            <a:ext cx="2461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odoni MT Black" panose="02070A03080606020203" pitchFamily="18" charset="0"/>
                <a:ea typeface="Times New Roman"/>
                <a:cs typeface="Times New Roman"/>
              </a:rPr>
              <a:t>Amplitude</a:t>
            </a:r>
            <a:endParaRPr lang="en-US" sz="3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849" y="761655"/>
            <a:ext cx="2628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Bodoni MT Black" panose="02070A03080606020203" pitchFamily="18" charset="0"/>
                <a:ea typeface="Times New Roman"/>
                <a:cs typeface="Times New Roman"/>
              </a:rPr>
              <a:t>New Period</a:t>
            </a:r>
            <a:endParaRPr lang="en-US" sz="3200" dirty="0">
              <a:latin typeface="Bodoni MT Black" panose="02070A0308060602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704691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Bodoni MT Black" panose="02070A03080606020203" pitchFamily="18" charset="0"/>
                <a:ea typeface="Times New Roman"/>
                <a:cs typeface="Times New Roman"/>
              </a:rPr>
              <a:t>Phase Shift</a:t>
            </a:r>
            <a:endParaRPr lang="en-US" sz="3200" dirty="0">
              <a:solidFill>
                <a:srgbClr val="FF0066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1523188"/>
            <a:ext cx="4742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odoni MT Black" panose="02070A03080606020203" pitchFamily="18" charset="0"/>
                <a:ea typeface="Times New Roman"/>
                <a:cs typeface="Times New Roman"/>
              </a:rPr>
              <a:t>Vertical Displacement</a:t>
            </a:r>
            <a:endParaRPr lang="en-US" sz="3200" dirty="0">
              <a:latin typeface="Bodoni MT Black" panose="02070A03080606020203" pitchFamily="18" charset="0"/>
            </a:endParaRPr>
          </a:p>
        </p:txBody>
      </p:sp>
      <p:pic>
        <p:nvPicPr>
          <p:cNvPr id="9" name="Picture 8" descr="phasepic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0168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3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6780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  <a:latin typeface="Comic Sans MS"/>
                <a:ea typeface="Times New Roman"/>
                <a:cs typeface="Times New Roman"/>
              </a:rPr>
              <a:t>Part I:</a:t>
            </a:r>
            <a:r>
              <a:rPr lang="en-US" sz="2400" dirty="0">
                <a:latin typeface="Comic Sans MS"/>
                <a:ea typeface="Times New Roman"/>
                <a:cs typeface="Times New Roman"/>
              </a:rPr>
              <a:t>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131324"/>
            <a:ext cx="763991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Determine if a given linear combination </a:t>
            </a:r>
          </a:p>
          <a:p>
            <a:r>
              <a:rPr lang="en-US" sz="3800" dirty="0">
                <a:solidFill>
                  <a:srgbClr val="C00000"/>
                </a:solidFill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is sinusoidal. </a:t>
            </a:r>
            <a:endParaRPr lang="en-US" sz="38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7419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 rot="19542537">
            <a:off x="2520861" y="1230355"/>
            <a:ext cx="457200" cy="15157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2841" y="1848626"/>
            <a:ext cx="37212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What would you expect the graph to look like?</a:t>
            </a:r>
          </a:p>
        </p:txBody>
      </p:sp>
    </p:spTree>
    <p:extLst>
      <p:ext uri="{BB962C8B-B14F-4D97-AF65-F5344CB8AC3E}">
        <p14:creationId xmlns:p14="http://schemas.microsoft.com/office/powerpoint/2010/main" val="36248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839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170" y="2209800"/>
            <a:ext cx="4267200" cy="40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256" y="1143000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/>
                <a:ea typeface="Times New Roman"/>
                <a:cs typeface="Times New Roman"/>
              </a:rPr>
              <a:t>2.	y = 2sinx – 3cosx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" y="1053950"/>
            <a:ext cx="37004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9" y="135989"/>
            <a:ext cx="81200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3" y="2071537"/>
            <a:ext cx="34304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80" y="1919137"/>
            <a:ext cx="33742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619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Aharoni</vt:lpstr>
      <vt:lpstr>Arial</vt:lpstr>
      <vt:lpstr>Bauhaus 93</vt:lpstr>
      <vt:lpstr>Bodoni MT Black</vt:lpstr>
      <vt:lpstr>Bookman Old Style</vt:lpstr>
      <vt:lpstr>Britannic Bold</vt:lpstr>
      <vt:lpstr>Calibri</vt:lpstr>
      <vt:lpstr>Comic Sans MS</vt:lpstr>
      <vt:lpstr>Harlow Solid Italic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odillon@dsfw.boe.oconee</cp:lastModifiedBy>
  <cp:revision>172</cp:revision>
  <dcterms:created xsi:type="dcterms:W3CDTF">2014-10-22T13:24:35Z</dcterms:created>
  <dcterms:modified xsi:type="dcterms:W3CDTF">2020-03-29T21:44:57Z</dcterms:modified>
</cp:coreProperties>
</file>