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4" Type="http://schemas.openxmlformats.org/officeDocument/2006/relationships/image" Target="../media/image10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7B5D-256B-4620-A36C-22A176F8D16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6B76-40E5-4943-896C-DBDBD52E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1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6B76-40E5-4943-896C-DBDBD52E2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6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9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9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7C2F-D726-4A20-8BD8-307F17DA97B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4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48.bin"/><Relationship Id="rId3" Type="http://schemas.openxmlformats.org/officeDocument/2006/relationships/image" Target="../media/image81.png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8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4.png"/><Relationship Id="rId11" Type="http://schemas.openxmlformats.org/officeDocument/2006/relationships/image" Target="../media/image79.wmf"/><Relationship Id="rId5" Type="http://schemas.openxmlformats.org/officeDocument/2006/relationships/image" Target="../media/image83.png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82.png"/><Relationship Id="rId9" Type="http://schemas.openxmlformats.org/officeDocument/2006/relationships/image" Target="../media/image85.png"/><Relationship Id="rId14" Type="http://schemas.openxmlformats.org/officeDocument/2006/relationships/image" Target="../media/image8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90.wmf"/><Relationship Id="rId18" Type="http://schemas.openxmlformats.org/officeDocument/2006/relationships/image" Target="../media/image95.png"/><Relationship Id="rId3" Type="http://schemas.openxmlformats.org/officeDocument/2006/relationships/image" Target="../media/image26.png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89.wmf"/><Relationship Id="rId5" Type="http://schemas.openxmlformats.org/officeDocument/2006/relationships/image" Target="../media/image94.png"/><Relationship Id="rId15" Type="http://schemas.openxmlformats.org/officeDocument/2006/relationships/image" Target="../media/image91.wmf"/><Relationship Id="rId10" Type="http://schemas.openxmlformats.org/officeDocument/2006/relationships/oleObject" Target="../embeddings/oleObject51.bin"/><Relationship Id="rId19" Type="http://schemas.openxmlformats.org/officeDocument/2006/relationships/oleObject" Target="../embeddings/oleObject55.bin"/><Relationship Id="rId4" Type="http://schemas.openxmlformats.org/officeDocument/2006/relationships/image" Target="http://www.matrix44.net/cms/wp-content/uploads/2011/03/vector_dot_product.png" TargetMode="External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102.wmf"/><Relationship Id="rId3" Type="http://schemas.openxmlformats.org/officeDocument/2006/relationships/image" Target="../media/image45.pn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99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98.wmf"/><Relationship Id="rId4" Type="http://schemas.openxmlformats.org/officeDocument/2006/relationships/image" Target="../media/image103.png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10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3.bin"/><Relationship Id="rId7" Type="http://schemas.openxmlformats.org/officeDocument/2006/relationships/image" Target="../media/image105.wmf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6.bin"/><Relationship Id="rId5" Type="http://schemas.openxmlformats.org/officeDocument/2006/relationships/image" Target="../media/image45.png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5.bin"/><Relationship Id="rId4" Type="http://schemas.openxmlformats.org/officeDocument/2006/relationships/image" Target="../media/image104.wmf"/><Relationship Id="rId9" Type="http://schemas.openxmlformats.org/officeDocument/2006/relationships/image" Target="../media/image108.png"/><Relationship Id="rId14" Type="http://schemas.openxmlformats.org/officeDocument/2006/relationships/image" Target="../media/image10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image" Target="../media/image112.png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5.png"/><Relationship Id="rId11" Type="http://schemas.openxmlformats.org/officeDocument/2006/relationships/oleObject" Target="../embeddings/oleObject71.bin"/><Relationship Id="rId5" Type="http://schemas.openxmlformats.org/officeDocument/2006/relationships/image" Target="../media/image114.png"/><Relationship Id="rId10" Type="http://schemas.openxmlformats.org/officeDocument/2006/relationships/image" Target="../media/image110.wmf"/><Relationship Id="rId4" Type="http://schemas.openxmlformats.org/officeDocument/2006/relationships/image" Target="../media/image113.png"/><Relationship Id="rId9" Type="http://schemas.openxmlformats.org/officeDocument/2006/relationships/oleObject" Target="../embeddings/oleObject7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4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http://www.mathwarehouse.com/trigonometry/images/law-of-cosines/picture2.gif" TargetMode="External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4.png"/><Relationship Id="rId1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2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0.wmf"/><Relationship Id="rId26" Type="http://schemas.openxmlformats.org/officeDocument/2006/relationships/oleObject" Target="../embeddings/oleObject18.bin"/><Relationship Id="rId3" Type="http://schemas.openxmlformats.org/officeDocument/2006/relationships/image" Target="../media/image26.png"/><Relationship Id="rId21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.bin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27.png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19.bin"/><Relationship Id="rId10" Type="http://schemas.openxmlformats.org/officeDocument/2006/relationships/image" Target="../media/image30.png"/><Relationship Id="rId19" Type="http://schemas.openxmlformats.org/officeDocument/2006/relationships/oleObject" Target="../embeddings/oleObject14.bin"/><Relationship Id="rId4" Type="http://schemas.openxmlformats.org/officeDocument/2006/relationships/image" Target="http://www.matrix44.net/cms/wp-content/uploads/2011/03/vector_dot_product.png" TargetMode="External"/><Relationship Id="rId9" Type="http://schemas.openxmlformats.org/officeDocument/2006/relationships/image" Target="../media/image29.png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image" Target="../media/image44.png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5.png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40.wmf"/><Relationship Id="rId5" Type="http://schemas.openxmlformats.org/officeDocument/2006/relationships/image" Target="../media/image31.wmf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42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4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52.wmf"/><Relationship Id="rId3" Type="http://schemas.openxmlformats.org/officeDocument/2006/relationships/image" Target="../media/image55.png"/><Relationship Id="rId21" Type="http://schemas.openxmlformats.org/officeDocument/2006/relationships/image" Target="../media/image57.pn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58.png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54.wmf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56.pn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0.wmf"/><Relationship Id="rId22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2.png"/><Relationship Id="rId7" Type="http://schemas.openxmlformats.org/officeDocument/2006/relationships/image" Target="../media/image6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http://www.mvps.org/directx/articles/math/dot/dot1.gif" TargetMode="External"/><Relationship Id="rId10" Type="http://schemas.openxmlformats.org/officeDocument/2006/relationships/image" Target="../media/image68.png"/><Relationship Id="rId4" Type="http://schemas.openxmlformats.org/officeDocument/2006/relationships/image" Target="../media/image63.gif"/><Relationship Id="rId9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3.wmf"/><Relationship Id="rId3" Type="http://schemas.openxmlformats.org/officeDocument/2006/relationships/image" Target="../media/image74.png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0.wmf"/><Relationship Id="rId11" Type="http://schemas.openxmlformats.org/officeDocument/2006/relationships/image" Target="../media/image76.png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72.wmf"/><Relationship Id="rId4" Type="http://schemas.openxmlformats.org/officeDocument/2006/relationships/image" Target="../media/image75.png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7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5334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Precalculus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#8: Extended Trigonometry</a:t>
            </a:r>
            <a:endParaRPr lang="en-US" sz="2400" dirty="0">
              <a:effectLst/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993300"/>
                </a:solidFill>
                <a:effectLst/>
                <a:latin typeface="Comic Sans MS"/>
                <a:ea typeface="Times New Roman"/>
                <a:cs typeface="Times New Roman"/>
              </a:rPr>
              <a:t>            Lesson 7: Scalar (Dot) Products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EQ: What are </a:t>
            </a:r>
            <a:r>
              <a:rPr lang="en-US" sz="24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scalar products</a:t>
            </a:r>
            <a:r>
              <a:rPr lang="en-US" sz="2400" dirty="0">
                <a:effectLst/>
                <a:latin typeface="Comic Sans MS"/>
                <a:ea typeface="Times New Roman"/>
              </a:rPr>
              <a:t> and what do they tell us about vectors?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0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2657"/>
            <a:ext cx="4038600" cy="63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672606"/>
            <a:ext cx="8229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Used in an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alternative method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 for finding an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angle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 between </a:t>
            </a:r>
            <a:r>
              <a:rPr lang="en-US" sz="2400" dirty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two vectors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14243" y="1593502"/>
            <a:ext cx="5557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Method II: Using the Dot Product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2055167"/>
            <a:ext cx="14859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92576"/>
            <a:ext cx="3951287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29" y="3200400"/>
            <a:ext cx="4343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96849"/>
              </p:ext>
            </p:extLst>
          </p:nvPr>
        </p:nvGraphicFramePr>
        <p:xfrm>
          <a:off x="810986" y="2951757"/>
          <a:ext cx="914400" cy="118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2" name="Equation" r:id="rId7" imgW="342720" imgH="444240" progId="Equation.3">
                  <p:embed/>
                </p:oleObj>
              </mc:Choice>
              <mc:Fallback>
                <p:oleObj name="Equation" r:id="rId7" imgW="3427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986" y="2951757"/>
                        <a:ext cx="914400" cy="118533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5743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12168"/>
              </p:ext>
            </p:extLst>
          </p:nvPr>
        </p:nvGraphicFramePr>
        <p:xfrm>
          <a:off x="3100387" y="4953000"/>
          <a:ext cx="94010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3" name="Equation" r:id="rId10" imgW="342720" imgH="444240" progId="Equation.3">
                  <p:embed/>
                </p:oleObj>
              </mc:Choice>
              <mc:Fallback>
                <p:oleObj name="Equation" r:id="rId10" imgW="34272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7" y="4953000"/>
                        <a:ext cx="940106" cy="1219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34" y="2055167"/>
            <a:ext cx="3529305" cy="8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6109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4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79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"/>
            <a:ext cx="87630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SansMS"/>
              </a:rPr>
              <a:t>Ex 5. Find the </a:t>
            </a:r>
            <a:r>
              <a:rPr lang="en-US" sz="2400" dirty="0">
                <a:solidFill>
                  <a:srgbClr val="FF0000"/>
                </a:solidFill>
                <a:latin typeface="ComicSansMS"/>
              </a:rPr>
              <a:t>angle </a:t>
            </a:r>
            <a:r>
              <a:rPr lang="en-US" sz="2400" dirty="0">
                <a:solidFill>
                  <a:srgbClr val="000000"/>
                </a:solidFill>
                <a:latin typeface="ComicSansMS"/>
              </a:rPr>
              <a:t>between the vectors using the </a:t>
            </a:r>
            <a:r>
              <a:rPr lang="en-US" sz="2400" dirty="0">
                <a:solidFill>
                  <a:srgbClr val="0000FF"/>
                </a:solidFill>
                <a:latin typeface="ComicSansMS"/>
              </a:rPr>
              <a:t>dot product</a:t>
            </a:r>
            <a:r>
              <a:rPr lang="en-US" sz="2400" dirty="0">
                <a:solidFill>
                  <a:srgbClr val="000000"/>
                </a:solidFill>
                <a:latin typeface="ComicSansMS"/>
              </a:rPr>
              <a:t>.</a:t>
            </a:r>
            <a:endParaRPr lang="en-US" sz="2400" dirty="0"/>
          </a:p>
        </p:txBody>
      </p:sp>
      <p:pic>
        <p:nvPicPr>
          <p:cNvPr id="10242" name="Picture 2" descr="http://www.matrix44.net/cms/wp-content/uploads/2011/03/vector_dot_product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957943"/>
            <a:ext cx="3786187" cy="29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44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19351"/>
              </p:ext>
            </p:extLst>
          </p:nvPr>
        </p:nvGraphicFramePr>
        <p:xfrm>
          <a:off x="304800" y="2985285"/>
          <a:ext cx="128643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5" name="Equation" r:id="rId6" imgW="520560" imgH="215640" progId="Equation.3">
                  <p:embed/>
                </p:oleObj>
              </mc:Choice>
              <mc:Fallback>
                <p:oleObj name="Equation" r:id="rId6" imgW="520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2985285"/>
                        <a:ext cx="1286435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05765"/>
              </p:ext>
            </p:extLst>
          </p:nvPr>
        </p:nvGraphicFramePr>
        <p:xfrm>
          <a:off x="304800" y="2985285"/>
          <a:ext cx="3951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6" name="Equation" r:id="rId8" imgW="1600200" imgH="215640" progId="Equation.3">
                  <p:embed/>
                </p:oleObj>
              </mc:Choice>
              <mc:Fallback>
                <p:oleObj name="Equation" r:id="rId8" imgW="16002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85285"/>
                        <a:ext cx="395128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277970"/>
              </p:ext>
            </p:extLst>
          </p:nvPr>
        </p:nvGraphicFramePr>
        <p:xfrm>
          <a:off x="349205" y="3837777"/>
          <a:ext cx="16303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7" name="Equation" r:id="rId10" imgW="660240" imgH="266400" progId="Equation.3">
                  <p:embed/>
                </p:oleObj>
              </mc:Choice>
              <mc:Fallback>
                <p:oleObj name="Equation" r:id="rId10" imgW="66024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05" y="3837777"/>
                        <a:ext cx="1630363" cy="658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167054"/>
              </p:ext>
            </p:extLst>
          </p:nvPr>
        </p:nvGraphicFramePr>
        <p:xfrm>
          <a:off x="2107347" y="3827860"/>
          <a:ext cx="16621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8" name="Equation" r:id="rId12" imgW="672840" imgH="266400" progId="Equation.3">
                  <p:embed/>
                </p:oleObj>
              </mc:Choice>
              <mc:Fallback>
                <p:oleObj name="Equation" r:id="rId12" imgW="67284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347" y="3827860"/>
                        <a:ext cx="1662113" cy="658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28073"/>
              </p:ext>
            </p:extLst>
          </p:nvPr>
        </p:nvGraphicFramePr>
        <p:xfrm>
          <a:off x="377678" y="4790078"/>
          <a:ext cx="33861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9" name="Equation" r:id="rId14" imgW="1371600" imgH="457200" progId="Equation.3">
                  <p:embed/>
                </p:oleObj>
              </mc:Choice>
              <mc:Fallback>
                <p:oleObj name="Equation" r:id="rId14" imgW="1371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78" y="4790078"/>
                        <a:ext cx="3386138" cy="1128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572306"/>
              </p:ext>
            </p:extLst>
          </p:nvPr>
        </p:nvGraphicFramePr>
        <p:xfrm>
          <a:off x="457199" y="6165849"/>
          <a:ext cx="16938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0" name="Equation" r:id="rId16" imgW="685800" imgH="177480" progId="Equation.3">
                  <p:embed/>
                </p:oleObj>
              </mc:Choice>
              <mc:Fallback>
                <p:oleObj name="Equation" r:id="rId16" imgW="6858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6165849"/>
                        <a:ext cx="1693862" cy="439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630068"/>
            <a:ext cx="3600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668651"/>
              </p:ext>
            </p:extLst>
          </p:nvPr>
        </p:nvGraphicFramePr>
        <p:xfrm>
          <a:off x="609600" y="1608817"/>
          <a:ext cx="2471738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1" name="Equation" r:id="rId19" imgW="927000" imgH="444240" progId="Equation.3">
                  <p:embed/>
                </p:oleObj>
              </mc:Choice>
              <mc:Fallback>
                <p:oleObj name="Equation" r:id="rId19" imgW="927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09600" y="1608817"/>
                        <a:ext cx="2471738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7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/>
                <a:ea typeface="Times New Roman"/>
              </a:rPr>
              <a:t>Ex 6. Find the 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angle</a:t>
            </a:r>
            <a:r>
              <a:rPr lang="en-US" sz="2800" dirty="0">
                <a:latin typeface="Comic Sans MS"/>
                <a:ea typeface="Times New Roman"/>
              </a:rPr>
              <a:t> between the vectors using the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dot</a:t>
            </a:r>
            <a:r>
              <a:rPr lang="en-US" sz="2800" dirty="0"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product</a:t>
            </a:r>
            <a:r>
              <a:rPr lang="en-US" sz="2800" dirty="0">
                <a:latin typeface="Comic Sans MS"/>
                <a:ea typeface="Times New 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048250" y="1066800"/>
            <a:ext cx="37147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1295400"/>
            <a:ext cx="4543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096000" y="2363561"/>
            <a:ext cx="809625" cy="5715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05625" y="2686050"/>
            <a:ext cx="1019175" cy="285750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78181"/>
              </p:ext>
            </p:extLst>
          </p:nvPr>
        </p:nvGraphicFramePr>
        <p:xfrm>
          <a:off x="6905625" y="2444841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8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5625" y="2444841"/>
                        <a:ext cx="292100" cy="4089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33230"/>
              </p:ext>
            </p:extLst>
          </p:nvPr>
        </p:nvGraphicFramePr>
        <p:xfrm>
          <a:off x="242094" y="3256757"/>
          <a:ext cx="44529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9" name="Equation" r:id="rId7" imgW="1803240" imgH="241200" progId="Equation.3">
                  <p:embed/>
                </p:oleObj>
              </mc:Choice>
              <mc:Fallback>
                <p:oleObj name="Equation" r:id="rId7" imgW="18032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4" y="3256757"/>
                        <a:ext cx="4452938" cy="5953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628692"/>
              </p:ext>
            </p:extLst>
          </p:nvPr>
        </p:nvGraphicFramePr>
        <p:xfrm>
          <a:off x="271198" y="4010204"/>
          <a:ext cx="15367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0" name="Equation" r:id="rId9" imgW="622080" imgH="266400" progId="Equation.3">
                  <p:embed/>
                </p:oleObj>
              </mc:Choice>
              <mc:Fallback>
                <p:oleObj name="Equation" r:id="rId9" imgW="62208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98" y="4010204"/>
                        <a:ext cx="1536700" cy="658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83807"/>
              </p:ext>
            </p:extLst>
          </p:nvPr>
        </p:nvGraphicFramePr>
        <p:xfrm>
          <a:off x="2044965" y="4035028"/>
          <a:ext cx="150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1" name="Equation" r:id="rId11" imgW="609480" imgH="266400" progId="Equation.3">
                  <p:embed/>
                </p:oleObj>
              </mc:Choice>
              <mc:Fallback>
                <p:oleObj name="Equation" r:id="rId11" imgW="60948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965" y="4035028"/>
                        <a:ext cx="1504950" cy="658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83417"/>
              </p:ext>
            </p:extLst>
          </p:nvPr>
        </p:nvGraphicFramePr>
        <p:xfrm>
          <a:off x="242094" y="4876800"/>
          <a:ext cx="329088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2" name="Equation" r:id="rId13" imgW="1333440" imgH="457200" progId="Equation.3">
                  <p:embed/>
                </p:oleObj>
              </mc:Choice>
              <mc:Fallback>
                <p:oleObj name="Equation" r:id="rId13" imgW="13334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4" y="4876800"/>
                        <a:ext cx="3290888" cy="1128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491194"/>
              </p:ext>
            </p:extLst>
          </p:nvPr>
        </p:nvGraphicFramePr>
        <p:xfrm>
          <a:off x="288131" y="6213297"/>
          <a:ext cx="16621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3" name="Equation" r:id="rId15" imgW="672840" imgH="177480" progId="Equation.3">
                  <p:embed/>
                </p:oleObj>
              </mc:Choice>
              <mc:Fallback>
                <p:oleObj name="Equation" r:id="rId15" imgW="67284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" y="6213297"/>
                        <a:ext cx="1662113" cy="439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60265"/>
              </p:ext>
            </p:extLst>
          </p:nvPr>
        </p:nvGraphicFramePr>
        <p:xfrm>
          <a:off x="757194" y="1967002"/>
          <a:ext cx="2336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4" name="Equation" r:id="rId17" imgW="876240" imgH="444240" progId="Equation.3">
                  <p:embed/>
                </p:oleObj>
              </mc:Choice>
              <mc:Fallback>
                <p:oleObj name="Equation" r:id="rId17" imgW="876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7194" y="1967002"/>
                        <a:ext cx="2336800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5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3124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In Class Practice: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43953"/>
              </p:ext>
            </p:extLst>
          </p:nvPr>
        </p:nvGraphicFramePr>
        <p:xfrm>
          <a:off x="239485" y="2812491"/>
          <a:ext cx="18510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" name="Equation" r:id="rId3" imgW="749160" imgH="177480" progId="Equation.3">
                  <p:embed/>
                </p:oleObj>
              </mc:Choice>
              <mc:Fallback>
                <p:oleObj name="Equation" r:id="rId3" imgW="7491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85" y="2812491"/>
                        <a:ext cx="1851025" cy="439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921829" y="1160406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136947" y="2408181"/>
            <a:ext cx="733425" cy="72253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136947" y="1530520"/>
            <a:ext cx="399369" cy="877661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70154"/>
              </p:ext>
            </p:extLst>
          </p:nvPr>
        </p:nvGraphicFramePr>
        <p:xfrm>
          <a:off x="7329147" y="2090057"/>
          <a:ext cx="292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8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147" y="2090057"/>
                        <a:ext cx="292100" cy="409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5" y="679280"/>
            <a:ext cx="7772400" cy="47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3655956"/>
            <a:ext cx="8315326" cy="64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976257" y="4291739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V="1">
            <a:off x="7224032" y="4800600"/>
            <a:ext cx="548368" cy="73891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234918" y="5029201"/>
            <a:ext cx="842282" cy="510313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380219"/>
              </p:ext>
            </p:extLst>
          </p:nvPr>
        </p:nvGraphicFramePr>
        <p:xfrm>
          <a:off x="7536316" y="5035069"/>
          <a:ext cx="192540" cy="2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9" name="Equation" r:id="rId10" imgW="126725" imgH="177415" progId="Equation.3">
                  <p:embed/>
                </p:oleObj>
              </mc:Choice>
              <mc:Fallback>
                <p:oleObj name="Equation" r:id="rId10" imgW="126725" imgH="17741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316" y="5035069"/>
                        <a:ext cx="192540" cy="269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134323"/>
              </p:ext>
            </p:extLst>
          </p:nvPr>
        </p:nvGraphicFramePr>
        <p:xfrm>
          <a:off x="581150" y="5867400"/>
          <a:ext cx="15065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" name="Equation" r:id="rId11" imgW="609480" imgH="177480" progId="Equation.3">
                  <p:embed/>
                </p:oleObj>
              </mc:Choice>
              <mc:Fallback>
                <p:oleObj name="Equation" r:id="rId11" imgW="6094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50" y="5867400"/>
                        <a:ext cx="1506538" cy="439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564050"/>
              </p:ext>
            </p:extLst>
          </p:nvPr>
        </p:nvGraphicFramePr>
        <p:xfrm>
          <a:off x="239485" y="1321261"/>
          <a:ext cx="2336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1" name="Equation" r:id="rId13" imgW="876240" imgH="444240" progId="Equation.3">
                  <p:embed/>
                </p:oleObj>
              </mc:Choice>
              <mc:Fallback>
                <p:oleObj name="Equation" r:id="rId13" imgW="876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9485" y="1321261"/>
                        <a:ext cx="2336800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063974"/>
              </p:ext>
            </p:extLst>
          </p:nvPr>
        </p:nvGraphicFramePr>
        <p:xfrm>
          <a:off x="295274" y="4371539"/>
          <a:ext cx="2336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2" name="Equation" r:id="rId15" imgW="876240" imgH="444240" progId="Equation.3">
                  <p:embed/>
                </p:oleObj>
              </mc:Choice>
              <mc:Fallback>
                <p:oleObj name="Equation" r:id="rId15" imgW="876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5274" y="4371539"/>
                        <a:ext cx="2336800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1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2142"/>
            <a:ext cx="7162800" cy="54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295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2" y="966787"/>
            <a:ext cx="373806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3" y="2209800"/>
            <a:ext cx="45243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482583"/>
              </p:ext>
            </p:extLst>
          </p:nvPr>
        </p:nvGraphicFramePr>
        <p:xfrm>
          <a:off x="5471761" y="1956077"/>
          <a:ext cx="223678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5" name="Equation" r:id="rId7" imgW="1295280" imgH="939600" progId="Equation.3">
                  <p:embed/>
                </p:oleObj>
              </mc:Choice>
              <mc:Fallback>
                <p:oleObj name="Equation" r:id="rId7" imgW="12952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71761" y="1956077"/>
                        <a:ext cx="2236788" cy="1622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31785"/>
              </p:ext>
            </p:extLst>
          </p:nvPr>
        </p:nvGraphicFramePr>
        <p:xfrm>
          <a:off x="5522561" y="3706554"/>
          <a:ext cx="2259012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6" name="Equation" r:id="rId9" imgW="1206360" imgH="939600" progId="Equation.3">
                  <p:embed/>
                </p:oleObj>
              </mc:Choice>
              <mc:Fallback>
                <p:oleObj name="Equation" r:id="rId9" imgW="1206360" imgH="93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561" y="3706554"/>
                        <a:ext cx="2259012" cy="1757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57431"/>
              </p:ext>
            </p:extLst>
          </p:nvPr>
        </p:nvGraphicFramePr>
        <p:xfrm>
          <a:off x="5502805" y="5591968"/>
          <a:ext cx="31956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7" name="Equation" r:id="rId11" imgW="1536480" imgH="482400" progId="Equation.3">
                  <p:embed/>
                </p:oleObj>
              </mc:Choice>
              <mc:Fallback>
                <p:oleObj name="Equation" r:id="rId11" imgW="153648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805" y="5591968"/>
                        <a:ext cx="3195637" cy="1008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4900" y="6191831"/>
            <a:ext cx="365351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NEED CALCULATOR. </a:t>
            </a:r>
            <a:r>
              <a:rPr lang="en-US" sz="2800" dirty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WHY?</a:t>
            </a:r>
          </a:p>
        </p:txBody>
      </p:sp>
      <p:sp>
        <p:nvSpPr>
          <p:cNvPr id="6" name="Up Arrow 5"/>
          <p:cNvSpPr/>
          <p:nvPr/>
        </p:nvSpPr>
        <p:spPr>
          <a:xfrm>
            <a:off x="2479901" y="5410200"/>
            <a:ext cx="400730" cy="6858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772400" cy="11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0831A7E-B383-4005-9C4E-4350741B0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429000"/>
            <a:ext cx="8725301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19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>
                <a:solidFill>
                  <a:srgbClr val="0000FF"/>
                </a:solidFill>
              </a:rPr>
              <a:t>Day 84 AGENDA</a:t>
            </a:r>
            <a:r>
              <a:rPr lang="en-US" sz="3600" b="1" u="sng" dirty="0">
                <a:solidFill>
                  <a:srgbClr val="0000FF"/>
                </a:solidFill>
              </a:rPr>
              <a:t>:</a:t>
            </a:r>
            <a:endParaRPr lang="en-US" sz="4000" b="1" dirty="0">
              <a:solidFill>
                <a:srgbClr val="0000FF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0000"/>
                </a:solidFill>
              </a:rPr>
              <a:t>DG34 (LAST ONE!)---10 minutes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800" dirty="0">
              <a:solidFill>
                <a:srgbClr val="006600"/>
              </a:solidFill>
            </a:endParaRPr>
          </a:p>
        </p:txBody>
      </p:sp>
      <p:pic>
        <p:nvPicPr>
          <p:cNvPr id="14338" name="Picture 2" descr="Image result for sad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47800"/>
            <a:ext cx="3962400" cy="252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B814AAC-E405-4BFE-98F2-3FCA9C1C6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367920"/>
            <a:ext cx="8181184" cy="200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90082" y="441066"/>
            <a:ext cx="7225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Find the missing side for the given triangle.</a:t>
            </a:r>
            <a:endParaRPr lang="en-US" sz="2400" dirty="0"/>
          </a:p>
        </p:txBody>
      </p:sp>
      <p:pic>
        <p:nvPicPr>
          <p:cNvPr id="1026" name="Picture 2" descr="http://www.mathwarehouse.com/trigonometry/images/law-of-cosines/picture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000"/>
            <a:ext cx="284162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192537"/>
              </p:ext>
            </p:extLst>
          </p:nvPr>
        </p:nvGraphicFramePr>
        <p:xfrm>
          <a:off x="761999" y="1905000"/>
          <a:ext cx="482867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8" name="Equation" r:id="rId5" imgW="2184120" imgH="241200" progId="Equation.3">
                  <p:embed/>
                </p:oleObj>
              </mc:Choice>
              <mc:Fallback>
                <p:oleObj name="Equation" r:id="rId5" imgW="21841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999" y="1905000"/>
                        <a:ext cx="4828674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5257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SAS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en-US" sz="2400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 Law of Cosines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52462"/>
              </p:ext>
            </p:extLst>
          </p:nvPr>
        </p:nvGraphicFramePr>
        <p:xfrm>
          <a:off x="838200" y="2667000"/>
          <a:ext cx="257517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9" name="Equation" r:id="rId7" imgW="1104840" imgH="228600" progId="Equation.3">
                  <p:embed/>
                </p:oleObj>
              </mc:Choice>
              <mc:Fallback>
                <p:oleObj name="Equation" r:id="rId7" imgW="1104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2575172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45353"/>
              </p:ext>
            </p:extLst>
          </p:nvPr>
        </p:nvGraphicFramePr>
        <p:xfrm>
          <a:off x="914400" y="3530827"/>
          <a:ext cx="19125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name="Equation" r:id="rId9" imgW="876240" imgH="203040" progId="Equation.3">
                  <p:embed/>
                </p:oleObj>
              </mc:Choice>
              <mc:Fallback>
                <p:oleObj name="Equation" r:id="rId9" imgW="8762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30827"/>
                        <a:ext cx="1912575" cy="4429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19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3058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How can we find the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angle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 between the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given vectors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? </a:t>
            </a:r>
            <a:endParaRPr lang="en-US" sz="2400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283277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8" y="1076559"/>
            <a:ext cx="5246914" cy="80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477000" y="2460171"/>
            <a:ext cx="2057400" cy="8164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59386" y="3299500"/>
            <a:ext cx="1447800" cy="85997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00800" y="2483071"/>
            <a:ext cx="762000" cy="1676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72987"/>
              </p:ext>
            </p:extLst>
          </p:nvPr>
        </p:nvGraphicFramePr>
        <p:xfrm>
          <a:off x="6902451" y="2239270"/>
          <a:ext cx="287564" cy="40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2451" y="2239270"/>
                        <a:ext cx="287564" cy="402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6400800" y="2483071"/>
            <a:ext cx="762000" cy="1676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647513"/>
              </p:ext>
            </p:extLst>
          </p:nvPr>
        </p:nvGraphicFramePr>
        <p:xfrm>
          <a:off x="8381999" y="1851700"/>
          <a:ext cx="704751" cy="28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" name="Equation" r:id="rId7" imgW="444240" imgH="177480" progId="Equation.3">
                  <p:embed/>
                </p:oleObj>
              </mc:Choice>
              <mc:Fallback>
                <p:oleObj name="Equation" r:id="rId7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1999" y="1851700"/>
                        <a:ext cx="704751" cy="2819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" y="2057494"/>
            <a:ext cx="5323113" cy="68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" y="2866577"/>
            <a:ext cx="4942112" cy="8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743009"/>
              </p:ext>
            </p:extLst>
          </p:nvPr>
        </p:nvGraphicFramePr>
        <p:xfrm>
          <a:off x="5867400" y="3235218"/>
          <a:ext cx="7048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9" name="Equation" r:id="rId11" imgW="444240" imgH="177480" progId="Equation.3">
                  <p:embed/>
                </p:oleObj>
              </mc:Choice>
              <mc:Fallback>
                <p:oleObj name="Equation" r:id="rId11" imgW="44424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35218"/>
                        <a:ext cx="704850" cy="28257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1" y="3810001"/>
            <a:ext cx="208625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719" y="4051975"/>
            <a:ext cx="4766304" cy="719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28200" y="5410200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Magnitude =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753990"/>
              </p:ext>
            </p:extLst>
          </p:nvPr>
        </p:nvGraphicFramePr>
        <p:xfrm>
          <a:off x="2679700" y="5122863"/>
          <a:ext cx="54625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0" name="Equation" r:id="rId15" imgW="2044440" imgH="304560" progId="Equation.3">
                  <p:embed/>
                </p:oleObj>
              </mc:Choice>
              <mc:Fallback>
                <p:oleObj name="Equation" r:id="rId15" imgW="2044440" imgH="3045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5122863"/>
                        <a:ext cx="5462588" cy="81121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233718"/>
              </p:ext>
            </p:extLst>
          </p:nvPr>
        </p:nvGraphicFramePr>
        <p:xfrm>
          <a:off x="7867987" y="3843946"/>
          <a:ext cx="514011" cy="327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1" name="Equation" r:id="rId17" imgW="279360" imgH="177480" progId="Equation.3">
                  <p:embed/>
                </p:oleObj>
              </mc:Choice>
              <mc:Fallback>
                <p:oleObj name="Equation" r:id="rId17" imgW="2793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67987" y="3843946"/>
                        <a:ext cx="514011" cy="32709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11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C 0.01041 -0.00463 0.02048 -0.00972 0.03107 -0.01435 C 0.03541 -0.01621 0.03975 -0.01875 0.04409 -0.0206 C 0.04652 -0.02176 0.05121 -0.02384 0.05121 -0.02384 C 0.05382 -0.0338 0.05017 -0.02408 0.05607 -0.03009 C 0.06024 -0.03426 0.06649 -0.04259 0.07031 -0.04769 C 0.07274 -0.05672 0.08142 -0.0669 0.08819 -0.06991 C 0.09774 -0.08264 0.10399 -0.08889 0.11545 -0.09676 C 0.11666 -0.09769 0.11805 -0.09884 0.11909 -0.1 C 0.12048 -0.10139 0.12118 -0.10371 0.12274 -0.10486 C 0.13437 -0.11366 0.11875 -0.09514 0.13454 -0.10949 C 0.1375 -0.11227 0.14757 -0.11898 0.15 -0.12222 L 0.15954 -0.13009 " pathEditMode="relative" ptsTypes="fffffffffffAA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matrix44.net/cms/wp-content/uploads/2011/03/vector_dot_product.png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257800" y="1077687"/>
            <a:ext cx="3719512" cy="273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6" y="838200"/>
            <a:ext cx="4443412" cy="6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324600" y="1612518"/>
            <a:ext cx="2133600" cy="15116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87949"/>
              </p:ext>
            </p:extLst>
          </p:nvPr>
        </p:nvGraphicFramePr>
        <p:xfrm>
          <a:off x="7391400" y="2063559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9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91400" y="2063559"/>
                        <a:ext cx="762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" y="3832668"/>
            <a:ext cx="1752600" cy="5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1"/>
            <a:ext cx="3733800" cy="60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3" y="4446567"/>
            <a:ext cx="6934200" cy="87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36878"/>
              </p:ext>
            </p:extLst>
          </p:nvPr>
        </p:nvGraphicFramePr>
        <p:xfrm>
          <a:off x="479425" y="2465388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0" name="Equation" r:id="rId11" imgW="1523880" imgH="304560" progId="Equation.3">
                  <p:embed/>
                </p:oleObj>
              </mc:Choice>
              <mc:Fallback>
                <p:oleObj name="Equation" r:id="rId11" imgW="15238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9425" y="2465388"/>
                        <a:ext cx="2667000" cy="5334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906694"/>
            <a:ext cx="4572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Note these are </a:t>
            </a:r>
            <a:r>
              <a:rPr lang="en-US" sz="2400" i="1" dirty="0">
                <a:solidFill>
                  <a:srgbClr val="0000FF"/>
                </a:solidFill>
              </a:rPr>
              <a:t>position vectors</a:t>
            </a:r>
            <a:r>
              <a:rPr lang="en-US" sz="2400" dirty="0"/>
              <a:t>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088099"/>
              </p:ext>
            </p:extLst>
          </p:nvPr>
        </p:nvGraphicFramePr>
        <p:xfrm>
          <a:off x="427038" y="3157538"/>
          <a:ext cx="3400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quation" r:id="rId13" imgW="1942920" imgH="304560" progId="Equation.3">
                  <p:embed/>
                </p:oleObj>
              </mc:Choice>
              <mc:Fallback>
                <p:oleObj name="Equation" r:id="rId13" imgW="194292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157538"/>
                        <a:ext cx="3400425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62448"/>
              </p:ext>
            </p:extLst>
          </p:nvPr>
        </p:nvGraphicFramePr>
        <p:xfrm>
          <a:off x="424542" y="5426302"/>
          <a:ext cx="6038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quation" r:id="rId15" imgW="2768400" imgH="279360" progId="Equation.3">
                  <p:embed/>
                </p:oleObj>
              </mc:Choice>
              <mc:Fallback>
                <p:oleObj name="Equation" r:id="rId15" imgW="27684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4542" y="5426302"/>
                        <a:ext cx="6038850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67882"/>
              </p:ext>
            </p:extLst>
          </p:nvPr>
        </p:nvGraphicFramePr>
        <p:xfrm>
          <a:off x="1059656" y="6096000"/>
          <a:ext cx="121920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quation" r:id="rId17" imgW="507960" imgH="177480" progId="Equation.3">
                  <p:embed/>
                </p:oleObj>
              </mc:Choice>
              <mc:Fallback>
                <p:oleObj name="Equation" r:id="rId17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59656" y="6096000"/>
                        <a:ext cx="1219200" cy="4267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380930"/>
              </p:ext>
            </p:extLst>
          </p:nvPr>
        </p:nvGraphicFramePr>
        <p:xfrm>
          <a:off x="5486400" y="2043794"/>
          <a:ext cx="5556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19" imgW="317160" imgH="228600" progId="Equation.3">
                  <p:embed/>
                </p:oleObj>
              </mc:Choice>
              <mc:Fallback>
                <p:oleObj name="Equation" r:id="rId19" imgW="3171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043794"/>
                        <a:ext cx="555625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60014"/>
              </p:ext>
            </p:extLst>
          </p:nvPr>
        </p:nvGraphicFramePr>
        <p:xfrm>
          <a:off x="7075714" y="3432176"/>
          <a:ext cx="533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21" imgW="304560" imgH="215640" progId="Equation.3">
                  <p:embed/>
                </p:oleObj>
              </mc:Choice>
              <mc:Fallback>
                <p:oleObj name="Equation" r:id="rId21" imgW="3045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714" y="3432176"/>
                        <a:ext cx="533400" cy="37782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24542" y="152400"/>
            <a:ext cx="8033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Ex 1.  Find the angle between the given vectors.                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27713" y="3500226"/>
            <a:ext cx="2133600" cy="15116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0059" y="3062208"/>
            <a:ext cx="854793" cy="188984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889845"/>
              </p:ext>
            </p:extLst>
          </p:nvPr>
        </p:nvGraphicFramePr>
        <p:xfrm>
          <a:off x="5486400" y="3966933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23" imgW="444240" imgH="177480" progId="Equation.3">
                  <p:embed/>
                </p:oleObj>
              </mc:Choice>
              <mc:Fallback>
                <p:oleObj name="Equation" r:id="rId23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86400" y="3966933"/>
                        <a:ext cx="762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157042"/>
              </p:ext>
            </p:extLst>
          </p:nvPr>
        </p:nvGraphicFramePr>
        <p:xfrm>
          <a:off x="8226425" y="4035425"/>
          <a:ext cx="4794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24" imgW="279360" imgH="177480" progId="Equation.3">
                  <p:embed/>
                </p:oleObj>
              </mc:Choice>
              <mc:Fallback>
                <p:oleObj name="Equation" r:id="rId24" imgW="2793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226425" y="4035425"/>
                        <a:ext cx="479425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304036"/>
              </p:ext>
            </p:extLst>
          </p:nvPr>
        </p:nvGraphicFramePr>
        <p:xfrm>
          <a:off x="7505700" y="1606550"/>
          <a:ext cx="533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26" imgW="304560" imgH="215640" progId="Equation.3">
                  <p:embed/>
                </p:oleObj>
              </mc:Choice>
              <mc:Fallback>
                <p:oleObj name="Equation" r:id="rId26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1606550"/>
                        <a:ext cx="533400" cy="37782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87085"/>
              </p:ext>
            </p:extLst>
          </p:nvPr>
        </p:nvGraphicFramePr>
        <p:xfrm>
          <a:off x="5878513" y="2879900"/>
          <a:ext cx="6096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28" imgW="253800" imgH="177480" progId="Equation.3">
                  <p:embed/>
                </p:oleObj>
              </mc:Choice>
              <mc:Fallback>
                <p:oleObj name="Equation" r:id="rId28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878513" y="2879900"/>
                        <a:ext cx="609600" cy="427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31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07056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170193"/>
              </p:ext>
            </p:extLst>
          </p:nvPr>
        </p:nvGraphicFramePr>
        <p:xfrm>
          <a:off x="685800" y="1600200"/>
          <a:ext cx="3486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6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600200"/>
                        <a:ext cx="3486150" cy="4572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181600" y="1491343"/>
            <a:ext cx="3706456" cy="370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6172200" y="2824712"/>
            <a:ext cx="851742" cy="57561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34828" y="3112520"/>
            <a:ext cx="1042372" cy="28780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2877288"/>
            <a:ext cx="1001486" cy="23523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181600" y="3089688"/>
            <a:ext cx="1842342" cy="3106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633445"/>
              </p:ext>
            </p:extLst>
          </p:nvPr>
        </p:nvGraphicFramePr>
        <p:xfrm>
          <a:off x="5336449" y="3400328"/>
          <a:ext cx="691788" cy="3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7" name="Equation" r:id="rId7" imgW="368280" imgH="164880" progId="Equation.3">
                  <p:embed/>
                </p:oleObj>
              </mc:Choice>
              <mc:Fallback>
                <p:oleObj name="Equation" r:id="rId7" imgW="368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6449" y="3400328"/>
                        <a:ext cx="691788" cy="310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193972" y="2839980"/>
            <a:ext cx="1883228" cy="2725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315511"/>
              </p:ext>
            </p:extLst>
          </p:nvPr>
        </p:nvGraphicFramePr>
        <p:xfrm>
          <a:off x="6865451" y="2526035"/>
          <a:ext cx="69056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8" name="Equation" r:id="rId9" imgW="368280" imgH="164880" progId="Equation.3">
                  <p:embed/>
                </p:oleObj>
              </mc:Choice>
              <mc:Fallback>
                <p:oleObj name="Equation" r:id="rId9" imgW="368280" imgH="1648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451" y="2526035"/>
                        <a:ext cx="690563" cy="309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37640"/>
              </p:ext>
            </p:extLst>
          </p:nvPr>
        </p:nvGraphicFramePr>
        <p:xfrm>
          <a:off x="685800" y="2306580"/>
          <a:ext cx="2800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9" name="Equation" r:id="rId11" imgW="1600200" imgH="304560" progId="Equation.3">
                  <p:embed/>
                </p:oleObj>
              </mc:Choice>
              <mc:Fallback>
                <p:oleObj name="Equation" r:id="rId11" imgW="160020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06580"/>
                        <a:ext cx="280035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48483"/>
              </p:ext>
            </p:extLst>
          </p:nvPr>
        </p:nvGraphicFramePr>
        <p:xfrm>
          <a:off x="685800" y="3077871"/>
          <a:ext cx="2533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0" name="Equation" r:id="rId13" imgW="1447560" imgH="304560" progId="Equation.3">
                  <p:embed/>
                </p:oleObj>
              </mc:Choice>
              <mc:Fallback>
                <p:oleObj name="Equation" r:id="rId13" imgW="1447560" imgH="3045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77871"/>
                        <a:ext cx="253365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357464"/>
              </p:ext>
            </p:extLst>
          </p:nvPr>
        </p:nvGraphicFramePr>
        <p:xfrm>
          <a:off x="609600" y="3810000"/>
          <a:ext cx="3689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1" name="Equation" r:id="rId15" imgW="2108160" imgH="304560" progId="Equation.3">
                  <p:embed/>
                </p:oleObj>
              </mc:Choice>
              <mc:Fallback>
                <p:oleObj name="Equation" r:id="rId15" imgW="2108160" imgH="3045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368935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104469"/>
              </p:ext>
            </p:extLst>
          </p:nvPr>
        </p:nvGraphicFramePr>
        <p:xfrm>
          <a:off x="381000" y="5208685"/>
          <a:ext cx="5583237" cy="574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2" name="Equation" r:id="rId17" imgW="2717640" imgH="279360" progId="Equation.3">
                  <p:embed/>
                </p:oleObj>
              </mc:Choice>
              <mc:Fallback>
                <p:oleObj name="Equation" r:id="rId17" imgW="271764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08685"/>
                        <a:ext cx="5583237" cy="57417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526705"/>
              </p:ext>
            </p:extLst>
          </p:nvPr>
        </p:nvGraphicFramePr>
        <p:xfrm>
          <a:off x="846138" y="6096000"/>
          <a:ext cx="16462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3" name="Equation" r:id="rId19" imgW="685800" imgH="177480" progId="Equation.3">
                  <p:embed/>
                </p:oleObj>
              </mc:Choice>
              <mc:Fallback>
                <p:oleObj name="Equation" r:id="rId19" imgW="68580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6096000"/>
                        <a:ext cx="1646237" cy="427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028586"/>
              </p:ext>
            </p:extLst>
          </p:nvPr>
        </p:nvGraphicFramePr>
        <p:xfrm>
          <a:off x="6065125" y="3112520"/>
          <a:ext cx="511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4" name="Equation" r:id="rId21" imgW="291960" imgH="228600" progId="Equation.3">
                  <p:embed/>
                </p:oleObj>
              </mc:Choice>
              <mc:Fallback>
                <p:oleObj name="Equation" r:id="rId21" imgW="29196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125" y="3112520"/>
                        <a:ext cx="511175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103967"/>
              </p:ext>
            </p:extLst>
          </p:nvPr>
        </p:nvGraphicFramePr>
        <p:xfrm>
          <a:off x="7467600" y="3344571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5" name="Equation" r:id="rId23" imgW="304560" imgH="228600" progId="Equation.3">
                  <p:embed/>
                </p:oleObj>
              </mc:Choice>
              <mc:Fallback>
                <p:oleObj name="Equation" r:id="rId23" imgW="30456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344571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295069"/>
              </p:ext>
            </p:extLst>
          </p:nvPr>
        </p:nvGraphicFramePr>
        <p:xfrm>
          <a:off x="7038500" y="2451269"/>
          <a:ext cx="533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6" name="Equation" r:id="rId25" imgW="304560" imgH="215640" progId="Equation.3">
                  <p:embed/>
                </p:oleObj>
              </mc:Choice>
              <mc:Fallback>
                <p:oleObj name="Equation" r:id="rId25" imgW="30456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500" y="2451269"/>
                        <a:ext cx="533400" cy="37782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464108"/>
              </p:ext>
            </p:extLst>
          </p:nvPr>
        </p:nvGraphicFramePr>
        <p:xfrm>
          <a:off x="6626504" y="3059853"/>
          <a:ext cx="603886" cy="24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7" name="Equation" r:id="rId27" imgW="431640" imgH="177480" progId="Equation.3">
                  <p:embed/>
                </p:oleObj>
              </mc:Choice>
              <mc:Fallback>
                <p:oleObj name="Equation" r:id="rId27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504" y="3059853"/>
                        <a:ext cx="603886" cy="24876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850497"/>
              </p:ext>
            </p:extLst>
          </p:nvPr>
        </p:nvGraphicFramePr>
        <p:xfrm>
          <a:off x="6954990" y="2930343"/>
          <a:ext cx="295877" cy="41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08" name="Equation" r:id="rId29" imgW="126720" imgH="177480" progId="Equation.3">
                  <p:embed/>
                </p:oleObj>
              </mc:Choice>
              <mc:Fallback>
                <p:oleObj name="Equation" r:id="rId29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954990" y="2930343"/>
                        <a:ext cx="295877" cy="4142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5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1770940"/>
            <a:ext cx="3905250" cy="2971800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077731"/>
            <a:ext cx="6248400" cy="55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600953"/>
              </p:ext>
            </p:extLst>
          </p:nvPr>
        </p:nvGraphicFramePr>
        <p:xfrm>
          <a:off x="479425" y="2465388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2" name="Equation" r:id="rId5" imgW="1523880" imgH="304560" progId="Equation.3">
                  <p:embed/>
                </p:oleObj>
              </mc:Choice>
              <mc:Fallback>
                <p:oleObj name="Equation" r:id="rId5" imgW="152388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465388"/>
                        <a:ext cx="266700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68298"/>
              </p:ext>
            </p:extLst>
          </p:nvPr>
        </p:nvGraphicFramePr>
        <p:xfrm>
          <a:off x="450850" y="3200400"/>
          <a:ext cx="2733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3" name="Equation" r:id="rId7" imgW="1562040" imgH="304560" progId="Equation.3">
                  <p:embed/>
                </p:oleObj>
              </mc:Choice>
              <mc:Fallback>
                <p:oleObj name="Equation" r:id="rId7" imgW="1562040" imgH="304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3200400"/>
                        <a:ext cx="2733675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71310"/>
              </p:ext>
            </p:extLst>
          </p:nvPr>
        </p:nvGraphicFramePr>
        <p:xfrm>
          <a:off x="280988" y="4038600"/>
          <a:ext cx="3889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4" name="Equation" r:id="rId9" imgW="2222280" imgH="304560" progId="Equation.3">
                  <p:embed/>
                </p:oleObj>
              </mc:Choice>
              <mc:Fallback>
                <p:oleObj name="Equation" r:id="rId9" imgW="2222280" imgH="3045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038600"/>
                        <a:ext cx="3889375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858000" y="1981200"/>
            <a:ext cx="990600" cy="1317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490885"/>
              </p:ext>
            </p:extLst>
          </p:nvPr>
        </p:nvGraphicFramePr>
        <p:xfrm>
          <a:off x="327819" y="4850344"/>
          <a:ext cx="56372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5" name="Equation" r:id="rId11" imgW="2743200" imgH="279360" progId="Equation.3">
                  <p:embed/>
                </p:oleObj>
              </mc:Choice>
              <mc:Fallback>
                <p:oleObj name="Equation" r:id="rId11" imgW="2743200" imgH="2793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9" y="4850344"/>
                        <a:ext cx="5637212" cy="574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33317"/>
              </p:ext>
            </p:extLst>
          </p:nvPr>
        </p:nvGraphicFramePr>
        <p:xfrm>
          <a:off x="547688" y="5791200"/>
          <a:ext cx="16462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6" name="Equation" r:id="rId13" imgW="685800" imgH="177480" progId="Equation.3">
                  <p:embed/>
                </p:oleObj>
              </mc:Choice>
              <mc:Fallback>
                <p:oleObj name="Equation" r:id="rId13" imgW="68580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5791200"/>
                        <a:ext cx="1646237" cy="427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88601"/>
              </p:ext>
            </p:extLst>
          </p:nvPr>
        </p:nvGraphicFramePr>
        <p:xfrm>
          <a:off x="7218819" y="390525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7" name="Equation" r:id="rId15" imgW="304560" imgH="228600" progId="Equation.3">
                  <p:embed/>
                </p:oleObj>
              </mc:Choice>
              <mc:Fallback>
                <p:oleObj name="Equation" r:id="rId15" imgW="3045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819" y="3905250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93574"/>
              </p:ext>
            </p:extLst>
          </p:nvPr>
        </p:nvGraphicFramePr>
        <p:xfrm>
          <a:off x="5348288" y="285679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8" name="Equation" r:id="rId17" imgW="304560" imgH="228600" progId="Equation.3">
                  <p:embed/>
                </p:oleObj>
              </mc:Choice>
              <mc:Fallback>
                <p:oleObj name="Equation" r:id="rId17" imgW="3045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856790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572057"/>
              </p:ext>
            </p:extLst>
          </p:nvPr>
        </p:nvGraphicFramePr>
        <p:xfrm>
          <a:off x="7467600" y="2239718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9" name="Equation" r:id="rId19" imgW="304560" imgH="228600" progId="Equation.3">
                  <p:embed/>
                </p:oleObj>
              </mc:Choice>
              <mc:Fallback>
                <p:oleObj name="Equation" r:id="rId19" imgW="3045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239718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3834" y="1820182"/>
            <a:ext cx="4629141" cy="590795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81096"/>
              </p:ext>
            </p:extLst>
          </p:nvPr>
        </p:nvGraphicFramePr>
        <p:xfrm>
          <a:off x="6324600" y="2998788"/>
          <a:ext cx="10668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0" name="Equation" r:id="rId22" imgW="444240" imgH="177480" progId="Equation.3">
                  <p:embed/>
                </p:oleObj>
              </mc:Choice>
              <mc:Fallback>
                <p:oleObj name="Equation" r:id="rId22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98788"/>
                        <a:ext cx="1066800" cy="427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61258" y="163331"/>
            <a:ext cx="5301342" cy="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9716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010525" cy="56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440555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2133600"/>
            <a:ext cx="175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VECTOR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971800"/>
            <a:ext cx="175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VECTOR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1971" y="3886200"/>
            <a:ext cx="175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SCALAR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31971" y="4562526"/>
            <a:ext cx="150222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???????</a:t>
            </a:r>
          </a:p>
        </p:txBody>
      </p:sp>
    </p:spTree>
    <p:extLst>
      <p:ext uri="{BB962C8B-B14F-4D97-AF65-F5344CB8AC3E}">
        <p14:creationId xmlns:p14="http://schemas.microsoft.com/office/powerpoint/2010/main" val="12369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6629400" cy="139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http://www.mvps.org/directx/articles/math/dot/dot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9200"/>
            <a:ext cx="217061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6" y="2109789"/>
            <a:ext cx="5735488" cy="67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05825" cy="583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83632"/>
            <a:ext cx="2876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1"/>
            <a:ext cx="8429625" cy="68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69457"/>
            <a:ext cx="2876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8582025" cy="63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561047"/>
            <a:ext cx="1752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6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900" y="1009650"/>
            <a:ext cx="39510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6828"/>
            <a:ext cx="8077200" cy="56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058740"/>
              </p:ext>
            </p:extLst>
          </p:nvPr>
        </p:nvGraphicFramePr>
        <p:xfrm>
          <a:off x="152400" y="1009650"/>
          <a:ext cx="552994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8" name="Equation" r:id="rId5" imgW="2514600" imgH="279360" progId="Equation.3">
                  <p:embed/>
                </p:oleObj>
              </mc:Choice>
              <mc:Fallback>
                <p:oleObj name="Equation" r:id="rId5" imgW="25146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09650"/>
                        <a:ext cx="5529942" cy="6096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168848"/>
              </p:ext>
            </p:extLst>
          </p:nvPr>
        </p:nvGraphicFramePr>
        <p:xfrm>
          <a:off x="533400" y="1752600"/>
          <a:ext cx="4097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9" name="Equation" r:id="rId7" imgW="1168200" imgH="241200" progId="Equation.3">
                  <p:embed/>
                </p:oleObj>
              </mc:Choice>
              <mc:Fallback>
                <p:oleObj name="Equation" r:id="rId7" imgW="11682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4097300" cy="8382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703493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</a:rPr>
              <a:t>Therefore the result of the dot product is a </a:t>
            </a:r>
            <a:r>
              <a:rPr lang="en-US" sz="2800" b="1" i="1" dirty="0">
                <a:solidFill>
                  <a:srgbClr val="FF0000"/>
                </a:solidFill>
              </a:rPr>
              <a:t>SCALAR</a:t>
            </a:r>
            <a:r>
              <a:rPr lang="en-US" sz="2800" i="1" dirty="0"/>
              <a:t>.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91042"/>
              </p:ext>
            </p:extLst>
          </p:nvPr>
        </p:nvGraphicFramePr>
        <p:xfrm>
          <a:off x="407988" y="4554538"/>
          <a:ext cx="1801812" cy="731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0" name="Equation" r:id="rId9" imgW="977760" imgH="304560" progId="Equation.3">
                  <p:embed/>
                </p:oleObj>
              </mc:Choice>
              <mc:Fallback>
                <p:oleObj name="Equation" r:id="rId9" imgW="977760" imgH="304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4554538"/>
                        <a:ext cx="1801812" cy="7318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7211"/>
            <a:ext cx="6858000" cy="56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41" y="4704812"/>
            <a:ext cx="501611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= (4)(2) + (5)(3) = 8 + 15 =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23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81792"/>
              </p:ext>
            </p:extLst>
          </p:nvPr>
        </p:nvGraphicFramePr>
        <p:xfrm>
          <a:off x="1306512" y="6133893"/>
          <a:ext cx="6073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1" name="Equation" r:id="rId12" imgW="2514600" imgH="253800" progId="Equation.3">
                  <p:embed/>
                </p:oleObj>
              </mc:Choice>
              <mc:Fallback>
                <p:oleObj name="Equation" r:id="rId12" imgW="2514600" imgH="253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2" y="6133893"/>
                        <a:ext cx="6073775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53" name="Picture 6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3657600"/>
            <a:ext cx="7472363" cy="63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6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180</Words>
  <Application>Microsoft Office PowerPoint</Application>
  <PresentationFormat>On-screen Show (4:3)</PresentationFormat>
  <Paragraphs>26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Aharoni</vt:lpstr>
      <vt:lpstr>Arial</vt:lpstr>
      <vt:lpstr>Calibri</vt:lpstr>
      <vt:lpstr>Comic Sans MS</vt:lpstr>
      <vt:lpstr>ComicSansMS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odillon@dsfw.boe.oconee</cp:lastModifiedBy>
  <cp:revision>151</cp:revision>
  <dcterms:created xsi:type="dcterms:W3CDTF">2014-12-04T00:54:25Z</dcterms:created>
  <dcterms:modified xsi:type="dcterms:W3CDTF">2020-05-12T21:28:07Z</dcterms:modified>
</cp:coreProperties>
</file>