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3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9900CC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8.wmf"/><Relationship Id="rId2" Type="http://schemas.openxmlformats.org/officeDocument/2006/relationships/image" Target="../media/image107.wmf"/><Relationship Id="rId1" Type="http://schemas.openxmlformats.org/officeDocument/2006/relationships/image" Target="../media/image106.wmf"/><Relationship Id="rId4" Type="http://schemas.openxmlformats.org/officeDocument/2006/relationships/image" Target="../media/image10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image" Target="../media/image20.wmf"/><Relationship Id="rId7" Type="http://schemas.openxmlformats.org/officeDocument/2006/relationships/image" Target="../media/image24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23.wmf"/><Relationship Id="rId5" Type="http://schemas.openxmlformats.org/officeDocument/2006/relationships/image" Target="../media/image22.wmf"/><Relationship Id="rId10" Type="http://schemas.openxmlformats.org/officeDocument/2006/relationships/image" Target="../media/image27.wmf"/><Relationship Id="rId4" Type="http://schemas.openxmlformats.org/officeDocument/2006/relationships/image" Target="../media/image21.wmf"/><Relationship Id="rId9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image" Target="../media/image45.wmf"/><Relationship Id="rId3" Type="http://schemas.openxmlformats.org/officeDocument/2006/relationships/image" Target="../media/image35.wmf"/><Relationship Id="rId7" Type="http://schemas.openxmlformats.org/officeDocument/2006/relationships/image" Target="../media/image39.wmf"/><Relationship Id="rId12" Type="http://schemas.openxmlformats.org/officeDocument/2006/relationships/image" Target="../media/image44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6" Type="http://schemas.openxmlformats.org/officeDocument/2006/relationships/image" Target="../media/image38.wmf"/><Relationship Id="rId11" Type="http://schemas.openxmlformats.org/officeDocument/2006/relationships/image" Target="../media/image43.wmf"/><Relationship Id="rId5" Type="http://schemas.openxmlformats.org/officeDocument/2006/relationships/image" Target="../media/image37.wmf"/><Relationship Id="rId10" Type="http://schemas.openxmlformats.org/officeDocument/2006/relationships/image" Target="../media/image42.wmf"/><Relationship Id="rId4" Type="http://schemas.openxmlformats.org/officeDocument/2006/relationships/image" Target="../media/image36.wmf"/><Relationship Id="rId9" Type="http://schemas.openxmlformats.org/officeDocument/2006/relationships/image" Target="../media/image41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5.wmf"/><Relationship Id="rId3" Type="http://schemas.openxmlformats.org/officeDocument/2006/relationships/image" Target="../media/image50.wmf"/><Relationship Id="rId7" Type="http://schemas.openxmlformats.org/officeDocument/2006/relationships/image" Target="../media/image54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6" Type="http://schemas.openxmlformats.org/officeDocument/2006/relationships/image" Target="../media/image53.wmf"/><Relationship Id="rId5" Type="http://schemas.openxmlformats.org/officeDocument/2006/relationships/image" Target="../media/image52.wmf"/><Relationship Id="rId4" Type="http://schemas.openxmlformats.org/officeDocument/2006/relationships/image" Target="../media/image51.wmf"/><Relationship Id="rId9" Type="http://schemas.openxmlformats.org/officeDocument/2006/relationships/image" Target="../media/image5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74.wmf"/><Relationship Id="rId2" Type="http://schemas.openxmlformats.org/officeDocument/2006/relationships/image" Target="../media/image73.wmf"/><Relationship Id="rId1" Type="http://schemas.openxmlformats.org/officeDocument/2006/relationships/image" Target="../media/image72.wmf"/><Relationship Id="rId4" Type="http://schemas.openxmlformats.org/officeDocument/2006/relationships/image" Target="../media/image75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82.wmf"/><Relationship Id="rId2" Type="http://schemas.openxmlformats.org/officeDocument/2006/relationships/image" Target="../media/image81.wmf"/><Relationship Id="rId1" Type="http://schemas.openxmlformats.org/officeDocument/2006/relationships/image" Target="../media/image8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91.wmf"/><Relationship Id="rId7" Type="http://schemas.openxmlformats.org/officeDocument/2006/relationships/image" Target="../media/image95.wmf"/><Relationship Id="rId2" Type="http://schemas.openxmlformats.org/officeDocument/2006/relationships/image" Target="../media/image90.wmf"/><Relationship Id="rId1" Type="http://schemas.openxmlformats.org/officeDocument/2006/relationships/image" Target="../media/image89.wmf"/><Relationship Id="rId6" Type="http://schemas.openxmlformats.org/officeDocument/2006/relationships/image" Target="../media/image94.wmf"/><Relationship Id="rId5" Type="http://schemas.openxmlformats.org/officeDocument/2006/relationships/image" Target="../media/image93.wmf"/><Relationship Id="rId4" Type="http://schemas.openxmlformats.org/officeDocument/2006/relationships/image" Target="../media/image9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0.wmf"/><Relationship Id="rId7" Type="http://schemas.openxmlformats.org/officeDocument/2006/relationships/image" Target="../media/image104.wmf"/><Relationship Id="rId2" Type="http://schemas.openxmlformats.org/officeDocument/2006/relationships/image" Target="../media/image99.wmf"/><Relationship Id="rId1" Type="http://schemas.openxmlformats.org/officeDocument/2006/relationships/image" Target="../media/image98.wmf"/><Relationship Id="rId6" Type="http://schemas.openxmlformats.org/officeDocument/2006/relationships/image" Target="../media/image103.wmf"/><Relationship Id="rId5" Type="http://schemas.openxmlformats.org/officeDocument/2006/relationships/image" Target="../media/image102.wmf"/><Relationship Id="rId4" Type="http://schemas.openxmlformats.org/officeDocument/2006/relationships/image" Target="../media/image10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A07B5D-256B-4620-A36C-22A176F8D165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5A6B76-40E5-4943-896C-DBDBD52E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117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5A6B76-40E5-4943-896C-DBDBD52E2D4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598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25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64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90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104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334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799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00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0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28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48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850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7C2F-D726-4A20-8BD8-307F17DA97B4}" type="datetimeFigureOut">
              <a:rPr lang="en-US" smtClean="0"/>
              <a:t>5/8/2018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87B94-439B-4C86-B502-47190424D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647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75.wmf"/><Relationship Id="rId3" Type="http://schemas.openxmlformats.org/officeDocument/2006/relationships/image" Target="../media/image76.png"/><Relationship Id="rId7" Type="http://schemas.openxmlformats.org/officeDocument/2006/relationships/oleObject" Target="../embeddings/oleObject43.bin"/><Relationship Id="rId12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72.wmf"/><Relationship Id="rId11" Type="http://schemas.openxmlformats.org/officeDocument/2006/relationships/image" Target="../media/image78.png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74.wmf"/><Relationship Id="rId4" Type="http://schemas.openxmlformats.org/officeDocument/2006/relationships/image" Target="../media/image77.png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79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wmf"/><Relationship Id="rId13" Type="http://schemas.openxmlformats.org/officeDocument/2006/relationships/oleObject" Target="../embeddings/oleObject48.bin"/><Relationship Id="rId3" Type="http://schemas.openxmlformats.org/officeDocument/2006/relationships/image" Target="../media/image83.png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8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86.png"/><Relationship Id="rId11" Type="http://schemas.openxmlformats.org/officeDocument/2006/relationships/image" Target="../media/image81.wmf"/><Relationship Id="rId5" Type="http://schemas.openxmlformats.org/officeDocument/2006/relationships/image" Target="../media/image85.png"/><Relationship Id="rId10" Type="http://schemas.openxmlformats.org/officeDocument/2006/relationships/oleObject" Target="../embeddings/oleObject47.bin"/><Relationship Id="rId4" Type="http://schemas.openxmlformats.org/officeDocument/2006/relationships/image" Target="../media/image84.png"/><Relationship Id="rId9" Type="http://schemas.openxmlformats.org/officeDocument/2006/relationships/image" Target="../media/image87.png"/><Relationship Id="rId14" Type="http://schemas.openxmlformats.org/officeDocument/2006/relationships/image" Target="../media/image82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92.wmf"/><Relationship Id="rId18" Type="http://schemas.openxmlformats.org/officeDocument/2006/relationships/image" Target="../media/image97.png"/><Relationship Id="rId3" Type="http://schemas.openxmlformats.org/officeDocument/2006/relationships/image" Target="../media/image28.png"/><Relationship Id="rId7" Type="http://schemas.openxmlformats.org/officeDocument/2006/relationships/image" Target="../media/image89.wmf"/><Relationship Id="rId12" Type="http://schemas.openxmlformats.org/officeDocument/2006/relationships/oleObject" Target="../embeddings/oleObject52.bin"/><Relationship Id="rId17" Type="http://schemas.openxmlformats.org/officeDocument/2006/relationships/image" Target="../media/image94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54.bin"/><Relationship Id="rId20" Type="http://schemas.openxmlformats.org/officeDocument/2006/relationships/image" Target="../media/image95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91.wmf"/><Relationship Id="rId5" Type="http://schemas.openxmlformats.org/officeDocument/2006/relationships/image" Target="../media/image96.png"/><Relationship Id="rId15" Type="http://schemas.openxmlformats.org/officeDocument/2006/relationships/image" Target="../media/image93.wmf"/><Relationship Id="rId10" Type="http://schemas.openxmlformats.org/officeDocument/2006/relationships/oleObject" Target="../embeddings/oleObject51.bin"/><Relationship Id="rId19" Type="http://schemas.openxmlformats.org/officeDocument/2006/relationships/oleObject" Target="../embeddings/oleObject55.bin"/><Relationship Id="rId4" Type="http://schemas.openxmlformats.org/officeDocument/2006/relationships/image" Target="http://www.matrix44.net/cms/wp-content/uploads/2011/03/vector_dot_product.png" TargetMode="External"/><Relationship Id="rId9" Type="http://schemas.openxmlformats.org/officeDocument/2006/relationships/image" Target="../media/image90.wmf"/><Relationship Id="rId14" Type="http://schemas.openxmlformats.org/officeDocument/2006/relationships/oleObject" Target="../embeddings/oleObject5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oleObject" Target="../embeddings/oleObject60.bin"/><Relationship Id="rId18" Type="http://schemas.openxmlformats.org/officeDocument/2006/relationships/image" Target="../media/image104.wmf"/><Relationship Id="rId3" Type="http://schemas.openxmlformats.org/officeDocument/2006/relationships/image" Target="../media/image47.png"/><Relationship Id="rId7" Type="http://schemas.openxmlformats.org/officeDocument/2006/relationships/oleObject" Target="../embeddings/oleObject57.bin"/><Relationship Id="rId12" Type="http://schemas.openxmlformats.org/officeDocument/2006/relationships/image" Target="../media/image101.wmf"/><Relationship Id="rId17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3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98.wmf"/><Relationship Id="rId11" Type="http://schemas.openxmlformats.org/officeDocument/2006/relationships/oleObject" Target="../embeddings/oleObject59.bin"/><Relationship Id="rId5" Type="http://schemas.openxmlformats.org/officeDocument/2006/relationships/oleObject" Target="../embeddings/oleObject56.bin"/><Relationship Id="rId15" Type="http://schemas.openxmlformats.org/officeDocument/2006/relationships/oleObject" Target="../embeddings/oleObject61.bin"/><Relationship Id="rId10" Type="http://schemas.openxmlformats.org/officeDocument/2006/relationships/image" Target="../media/image100.wmf"/><Relationship Id="rId4" Type="http://schemas.openxmlformats.org/officeDocument/2006/relationships/image" Target="../media/image105.png"/><Relationship Id="rId9" Type="http://schemas.openxmlformats.org/officeDocument/2006/relationships/oleObject" Target="../embeddings/oleObject58.bin"/><Relationship Id="rId14" Type="http://schemas.openxmlformats.org/officeDocument/2006/relationships/image" Target="../media/image102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9.png"/><Relationship Id="rId13" Type="http://schemas.openxmlformats.org/officeDocument/2006/relationships/oleObject" Target="../embeddings/oleObject67.bin"/><Relationship Id="rId3" Type="http://schemas.openxmlformats.org/officeDocument/2006/relationships/oleObject" Target="../embeddings/oleObject63.bin"/><Relationship Id="rId7" Type="http://schemas.openxmlformats.org/officeDocument/2006/relationships/image" Target="../media/image107.wmf"/><Relationship Id="rId12" Type="http://schemas.openxmlformats.org/officeDocument/2006/relationships/image" Target="../media/image10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64.bin"/><Relationship Id="rId11" Type="http://schemas.openxmlformats.org/officeDocument/2006/relationships/oleObject" Target="../embeddings/oleObject66.bin"/><Relationship Id="rId5" Type="http://schemas.openxmlformats.org/officeDocument/2006/relationships/image" Target="../media/image47.png"/><Relationship Id="rId15" Type="http://schemas.openxmlformats.org/officeDocument/2006/relationships/oleObject" Target="../embeddings/oleObject68.bin"/><Relationship Id="rId10" Type="http://schemas.openxmlformats.org/officeDocument/2006/relationships/oleObject" Target="../embeddings/oleObject65.bin"/><Relationship Id="rId4" Type="http://schemas.openxmlformats.org/officeDocument/2006/relationships/image" Target="../media/image106.wmf"/><Relationship Id="rId9" Type="http://schemas.openxmlformats.org/officeDocument/2006/relationships/image" Target="../media/image110.png"/><Relationship Id="rId14" Type="http://schemas.openxmlformats.org/officeDocument/2006/relationships/image" Target="../media/image104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wmf"/><Relationship Id="rId3" Type="http://schemas.openxmlformats.org/officeDocument/2006/relationships/image" Target="../media/image114.png"/><Relationship Id="rId7" Type="http://schemas.openxmlformats.org/officeDocument/2006/relationships/oleObject" Target="../embeddings/oleObject69.bin"/><Relationship Id="rId12" Type="http://schemas.openxmlformats.org/officeDocument/2006/relationships/image" Target="../media/image11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17.png"/><Relationship Id="rId11" Type="http://schemas.openxmlformats.org/officeDocument/2006/relationships/oleObject" Target="../embeddings/oleObject71.bin"/><Relationship Id="rId5" Type="http://schemas.openxmlformats.org/officeDocument/2006/relationships/image" Target="../media/image116.png"/><Relationship Id="rId10" Type="http://schemas.openxmlformats.org/officeDocument/2006/relationships/image" Target="../media/image112.wmf"/><Relationship Id="rId4" Type="http://schemas.openxmlformats.org/officeDocument/2006/relationships/image" Target="../media/image115.png"/><Relationship Id="rId9" Type="http://schemas.openxmlformats.org/officeDocument/2006/relationships/oleObject" Target="../embeddings/oleObject70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image" Target="../media/image6.gif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1.bin"/><Relationship Id="rId10" Type="http://schemas.openxmlformats.org/officeDocument/2006/relationships/image" Target="../media/image5.wmf"/><Relationship Id="rId4" Type="http://schemas.openxmlformats.org/officeDocument/2006/relationships/image" Target="http://www.mathwarehouse.com/trigonometry/images/law-of-cosines/picture2.gif" TargetMode="External"/><Relationship Id="rId9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6.png"/><Relationship Id="rId18" Type="http://schemas.openxmlformats.org/officeDocument/2006/relationships/image" Target="../media/image11.wmf"/><Relationship Id="rId3" Type="http://schemas.openxmlformats.org/officeDocument/2006/relationships/image" Target="../media/image12.png"/><Relationship Id="rId7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4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22.wmf"/><Relationship Id="rId26" Type="http://schemas.openxmlformats.org/officeDocument/2006/relationships/oleObject" Target="../embeddings/oleObject18.bin"/><Relationship Id="rId3" Type="http://schemas.openxmlformats.org/officeDocument/2006/relationships/image" Target="../media/image28.png"/><Relationship Id="rId21" Type="http://schemas.openxmlformats.org/officeDocument/2006/relationships/oleObject" Target="../embeddings/oleObject15.bin"/><Relationship Id="rId7" Type="http://schemas.openxmlformats.org/officeDocument/2006/relationships/image" Target="../media/image18.wmf"/><Relationship Id="rId12" Type="http://schemas.openxmlformats.org/officeDocument/2006/relationships/image" Target="../media/image19.wmf"/><Relationship Id="rId17" Type="http://schemas.openxmlformats.org/officeDocument/2006/relationships/oleObject" Target="../embeddings/oleObject13.bin"/><Relationship Id="rId25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20" Type="http://schemas.openxmlformats.org/officeDocument/2006/relationships/image" Target="../media/image23.wmf"/><Relationship Id="rId29" Type="http://schemas.openxmlformats.org/officeDocument/2006/relationships/image" Target="../media/image27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9.bin"/><Relationship Id="rId11" Type="http://schemas.openxmlformats.org/officeDocument/2006/relationships/oleObject" Target="../embeddings/oleObject10.bin"/><Relationship Id="rId24" Type="http://schemas.openxmlformats.org/officeDocument/2006/relationships/oleObject" Target="../embeddings/oleObject17.bin"/><Relationship Id="rId5" Type="http://schemas.openxmlformats.org/officeDocument/2006/relationships/image" Target="../media/image29.png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28" Type="http://schemas.openxmlformats.org/officeDocument/2006/relationships/oleObject" Target="../embeddings/oleObject19.bin"/><Relationship Id="rId10" Type="http://schemas.openxmlformats.org/officeDocument/2006/relationships/image" Target="../media/image32.png"/><Relationship Id="rId19" Type="http://schemas.openxmlformats.org/officeDocument/2006/relationships/oleObject" Target="../embeddings/oleObject14.bin"/><Relationship Id="rId4" Type="http://schemas.openxmlformats.org/officeDocument/2006/relationships/image" Target="http://www.matrix44.net/cms/wp-content/uploads/2011/03/vector_dot_product.png" TargetMode="External"/><Relationship Id="rId9" Type="http://schemas.openxmlformats.org/officeDocument/2006/relationships/image" Target="../media/image31.png"/><Relationship Id="rId14" Type="http://schemas.openxmlformats.org/officeDocument/2006/relationships/image" Target="../media/image20.wmf"/><Relationship Id="rId22" Type="http://schemas.openxmlformats.org/officeDocument/2006/relationships/image" Target="../media/image24.wmf"/><Relationship Id="rId27" Type="http://schemas.openxmlformats.org/officeDocument/2006/relationships/image" Target="../media/image26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9.wmf"/><Relationship Id="rId26" Type="http://schemas.openxmlformats.org/officeDocument/2006/relationships/image" Target="../media/image43.wmf"/><Relationship Id="rId3" Type="http://schemas.openxmlformats.org/officeDocument/2006/relationships/image" Target="../media/image46.png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36.wmf"/><Relationship Id="rId17" Type="http://schemas.openxmlformats.org/officeDocument/2006/relationships/oleObject" Target="../embeddings/oleObject26.bin"/><Relationship Id="rId25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8.wmf"/><Relationship Id="rId20" Type="http://schemas.openxmlformats.org/officeDocument/2006/relationships/image" Target="../media/image40.wmf"/><Relationship Id="rId29" Type="http://schemas.openxmlformats.org/officeDocument/2006/relationships/oleObject" Target="../embeddings/oleObject32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47.png"/><Relationship Id="rId11" Type="http://schemas.openxmlformats.org/officeDocument/2006/relationships/oleObject" Target="../embeddings/oleObject23.bin"/><Relationship Id="rId24" Type="http://schemas.openxmlformats.org/officeDocument/2006/relationships/image" Target="../media/image42.wmf"/><Relationship Id="rId5" Type="http://schemas.openxmlformats.org/officeDocument/2006/relationships/image" Target="../media/image33.wmf"/><Relationship Id="rId15" Type="http://schemas.openxmlformats.org/officeDocument/2006/relationships/oleObject" Target="../embeddings/oleObject25.bin"/><Relationship Id="rId23" Type="http://schemas.openxmlformats.org/officeDocument/2006/relationships/oleObject" Target="../embeddings/oleObject29.bin"/><Relationship Id="rId28" Type="http://schemas.openxmlformats.org/officeDocument/2006/relationships/image" Target="../media/image44.wmf"/><Relationship Id="rId10" Type="http://schemas.openxmlformats.org/officeDocument/2006/relationships/image" Target="../media/image35.wmf"/><Relationship Id="rId19" Type="http://schemas.openxmlformats.org/officeDocument/2006/relationships/oleObject" Target="../embeddings/oleObject27.bin"/><Relationship Id="rId4" Type="http://schemas.openxmlformats.org/officeDocument/2006/relationships/oleObject" Target="../embeddings/oleObject20.bin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37.wmf"/><Relationship Id="rId22" Type="http://schemas.openxmlformats.org/officeDocument/2006/relationships/image" Target="../media/image41.wmf"/><Relationship Id="rId27" Type="http://schemas.openxmlformats.org/officeDocument/2006/relationships/oleObject" Target="../embeddings/oleObject31.bin"/><Relationship Id="rId30" Type="http://schemas.openxmlformats.org/officeDocument/2006/relationships/image" Target="../media/image4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oleObject" Target="../embeddings/oleObject37.bin"/><Relationship Id="rId18" Type="http://schemas.openxmlformats.org/officeDocument/2006/relationships/image" Target="../media/image54.wmf"/><Relationship Id="rId3" Type="http://schemas.openxmlformats.org/officeDocument/2006/relationships/image" Target="../media/image57.png"/><Relationship Id="rId21" Type="http://schemas.openxmlformats.org/officeDocument/2006/relationships/image" Target="../media/image59.png"/><Relationship Id="rId7" Type="http://schemas.openxmlformats.org/officeDocument/2006/relationships/oleObject" Target="../embeddings/oleObject34.bin"/><Relationship Id="rId12" Type="http://schemas.openxmlformats.org/officeDocument/2006/relationships/image" Target="../media/image51.wmf"/><Relationship Id="rId17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53.wmf"/><Relationship Id="rId20" Type="http://schemas.openxmlformats.org/officeDocument/2006/relationships/image" Target="../media/image5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36.bin"/><Relationship Id="rId24" Type="http://schemas.openxmlformats.org/officeDocument/2006/relationships/image" Target="../media/image60.png"/><Relationship Id="rId5" Type="http://schemas.openxmlformats.org/officeDocument/2006/relationships/oleObject" Target="../embeddings/oleObject33.bin"/><Relationship Id="rId15" Type="http://schemas.openxmlformats.org/officeDocument/2006/relationships/oleObject" Target="../embeddings/oleObject38.bin"/><Relationship Id="rId23" Type="http://schemas.openxmlformats.org/officeDocument/2006/relationships/image" Target="../media/image56.wmf"/><Relationship Id="rId10" Type="http://schemas.openxmlformats.org/officeDocument/2006/relationships/image" Target="../media/image50.wmf"/><Relationship Id="rId19" Type="http://schemas.openxmlformats.org/officeDocument/2006/relationships/oleObject" Target="../embeddings/oleObject40.bin"/><Relationship Id="rId4" Type="http://schemas.openxmlformats.org/officeDocument/2006/relationships/image" Target="../media/image58.png"/><Relationship Id="rId9" Type="http://schemas.openxmlformats.org/officeDocument/2006/relationships/oleObject" Target="../embeddings/oleObject35.bin"/><Relationship Id="rId14" Type="http://schemas.openxmlformats.org/officeDocument/2006/relationships/image" Target="../media/image52.wmf"/><Relationship Id="rId22" Type="http://schemas.openxmlformats.org/officeDocument/2006/relationships/oleObject" Target="../embeddings/oleObject4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3" Type="http://schemas.openxmlformats.org/officeDocument/2006/relationships/image" Target="../media/image64.png"/><Relationship Id="rId7" Type="http://schemas.openxmlformats.org/officeDocument/2006/relationships/image" Target="../media/image6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http://www.mvps.org/directx/articles/math/dot/dot1.gif" TargetMode="External"/><Relationship Id="rId10" Type="http://schemas.openxmlformats.org/officeDocument/2006/relationships/image" Target="../media/image70.png"/><Relationship Id="rId4" Type="http://schemas.openxmlformats.org/officeDocument/2006/relationships/image" Target="../media/image65.gif"/><Relationship Id="rId9" Type="http://schemas.openxmlformats.org/officeDocument/2006/relationships/image" Target="../media/image6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52400"/>
            <a:ext cx="8610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solidFill>
                  <a:srgbClr val="0000FF"/>
                </a:solidFill>
              </a:rPr>
              <a:t>Day 80 AGENDA:</a:t>
            </a:r>
            <a:endParaRPr lang="en-US" sz="4000" b="1" dirty="0">
              <a:solidFill>
                <a:srgbClr val="0000FF"/>
              </a:solidFill>
            </a:endParaRPr>
          </a:p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FF0000"/>
                </a:solidFill>
              </a:rPr>
              <a:t>DG34 (LAST ONE!)---10 minutes</a:t>
            </a:r>
          </a:p>
          <a:p>
            <a:pPr marL="571500" indent="-571500" algn="ctr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FF0000"/>
              </a:solidFill>
            </a:endParaRPr>
          </a:p>
          <a:p>
            <a:pPr algn="ctr"/>
            <a:endParaRPr lang="en-US" sz="800" dirty="0" smtClean="0">
              <a:solidFill>
                <a:srgbClr val="006600"/>
              </a:solidFill>
            </a:endParaRPr>
          </a:p>
        </p:txBody>
      </p:sp>
      <p:pic>
        <p:nvPicPr>
          <p:cNvPr id="14338" name="Picture 2" descr="Image result for sad fa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447800"/>
            <a:ext cx="3962400" cy="2529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4572000"/>
            <a:ext cx="87439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134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2900" y="1009650"/>
            <a:ext cx="3951075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06828"/>
            <a:ext cx="8077200" cy="566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4058740"/>
              </p:ext>
            </p:extLst>
          </p:nvPr>
        </p:nvGraphicFramePr>
        <p:xfrm>
          <a:off x="152400" y="1009650"/>
          <a:ext cx="5529942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6" name="Equation" r:id="rId5" imgW="2514600" imgH="279360" progId="Equation.3">
                  <p:embed/>
                </p:oleObj>
              </mc:Choice>
              <mc:Fallback>
                <p:oleObj name="Equation" r:id="rId5" imgW="2514600" imgH="27936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009650"/>
                        <a:ext cx="5529942" cy="6096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1168848"/>
              </p:ext>
            </p:extLst>
          </p:nvPr>
        </p:nvGraphicFramePr>
        <p:xfrm>
          <a:off x="533400" y="1752600"/>
          <a:ext cx="40973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7" name="Equation" r:id="rId7" imgW="1168200" imgH="241200" progId="Equation.3">
                  <p:embed/>
                </p:oleObj>
              </mc:Choice>
              <mc:Fallback>
                <p:oleObj name="Equation" r:id="rId7" imgW="1168200" imgH="241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752600"/>
                        <a:ext cx="4097300" cy="838200"/>
                      </a:xfrm>
                      <a:prstGeom prst="rect">
                        <a:avLst/>
                      </a:prstGeom>
                      <a:solidFill>
                        <a:schemeClr val="bg2">
                          <a:lumMod val="90000"/>
                        </a:schemeClr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2400" y="2703493"/>
            <a:ext cx="5486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 smtClean="0">
                <a:solidFill>
                  <a:srgbClr val="006600"/>
                </a:solidFill>
              </a:rPr>
              <a:t>Therefore the result of the dot product is a </a:t>
            </a:r>
            <a:r>
              <a:rPr lang="en-US" sz="2800" b="1" i="1" dirty="0" smtClean="0">
                <a:solidFill>
                  <a:srgbClr val="FF0000"/>
                </a:solidFill>
              </a:rPr>
              <a:t>SCALAR</a:t>
            </a:r>
            <a:r>
              <a:rPr lang="en-US" sz="2800" i="1" dirty="0" smtClean="0"/>
              <a:t>.</a:t>
            </a:r>
            <a:endParaRPr lang="en-US" sz="2800" i="1" dirty="0"/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5591042"/>
              </p:ext>
            </p:extLst>
          </p:nvPr>
        </p:nvGraphicFramePr>
        <p:xfrm>
          <a:off x="407988" y="4554538"/>
          <a:ext cx="1801812" cy="731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8" name="Equation" r:id="rId9" imgW="977760" imgH="304560" progId="Equation.3">
                  <p:embed/>
                </p:oleObj>
              </mc:Choice>
              <mc:Fallback>
                <p:oleObj name="Equation" r:id="rId9" imgW="977760" imgH="30456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988" y="4554538"/>
                        <a:ext cx="1801812" cy="7318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427211"/>
            <a:ext cx="6858000" cy="5628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2484841" y="4704812"/>
            <a:ext cx="5016117" cy="523220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= (4)(2) + (5)(3) = 8 + 15 =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23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081792"/>
              </p:ext>
            </p:extLst>
          </p:nvPr>
        </p:nvGraphicFramePr>
        <p:xfrm>
          <a:off x="1306512" y="6133893"/>
          <a:ext cx="607377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89" name="Equation" r:id="rId12" imgW="2514600" imgH="253800" progId="Equation.3">
                  <p:embed/>
                </p:oleObj>
              </mc:Choice>
              <mc:Fallback>
                <p:oleObj name="Equation" r:id="rId12" imgW="2514600" imgH="2538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6512" y="6133893"/>
                        <a:ext cx="6073775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253" name="Picture 61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37" y="3657600"/>
            <a:ext cx="7472363" cy="630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863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32657"/>
            <a:ext cx="4038600" cy="639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672606"/>
            <a:ext cx="8229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Used in an </a:t>
            </a:r>
            <a:r>
              <a:rPr lang="en-US" sz="2400" dirty="0">
                <a:solidFill>
                  <a:srgbClr val="000000"/>
                </a:solidFill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alternative method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 for finding an </a:t>
            </a: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  <a:cs typeface="Times New Roman"/>
              </a:rPr>
              <a:t>angle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 between </a:t>
            </a:r>
            <a:r>
              <a:rPr lang="en-US" sz="2400" dirty="0">
                <a:solidFill>
                  <a:srgbClr val="E36C0A"/>
                </a:solidFill>
                <a:latin typeface="Comic Sans MS"/>
                <a:ea typeface="Times New Roman"/>
                <a:cs typeface="Times New Roman"/>
              </a:rPr>
              <a:t>two vectors</a:t>
            </a:r>
            <a:r>
              <a:rPr lang="en-US" sz="2400" dirty="0">
                <a:solidFill>
                  <a:srgbClr val="000000"/>
                </a:solidFill>
                <a:latin typeface="Comic Sans MS"/>
                <a:ea typeface="Times New Roman"/>
                <a:cs typeface="Times New Roman"/>
              </a:rPr>
              <a:t>.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414243" y="1593502"/>
            <a:ext cx="5557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Method II: Using the Dot Product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143" y="2055167"/>
            <a:ext cx="1485900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92576"/>
            <a:ext cx="3951287" cy="264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729" y="3200400"/>
            <a:ext cx="4343400" cy="96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496849"/>
              </p:ext>
            </p:extLst>
          </p:nvPr>
        </p:nvGraphicFramePr>
        <p:xfrm>
          <a:off x="810986" y="2951757"/>
          <a:ext cx="914400" cy="1185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8" name="Equation" r:id="rId7" imgW="342720" imgH="444240" progId="Equation.3">
                  <p:embed/>
                </p:oleObj>
              </mc:Choice>
              <mc:Fallback>
                <p:oleObj name="Equation" r:id="rId7" imgW="34272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0986" y="2951757"/>
                        <a:ext cx="914400" cy="118533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57435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5712168"/>
              </p:ext>
            </p:extLst>
          </p:nvPr>
        </p:nvGraphicFramePr>
        <p:xfrm>
          <a:off x="3100387" y="4953000"/>
          <a:ext cx="940106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9" name="Equation" r:id="rId10" imgW="342720" imgH="444240" progId="Equation.3">
                  <p:embed/>
                </p:oleObj>
              </mc:Choice>
              <mc:Fallback>
                <p:oleObj name="Equation" r:id="rId10" imgW="342720" imgH="4442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0387" y="4953000"/>
                        <a:ext cx="940106" cy="1219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34" y="2055167"/>
            <a:ext cx="3529305" cy="8965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7361096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90" name="Equation" r:id="rId13" imgW="114120" imgH="215640" progId="Equation.3">
                  <p:embed/>
                </p:oleObj>
              </mc:Choice>
              <mc:Fallback>
                <p:oleObj name="Equation" r:id="rId1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7973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52400"/>
            <a:ext cx="87630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omicSansMS"/>
              </a:rPr>
              <a:t>Ex </a:t>
            </a:r>
            <a:r>
              <a:rPr lang="en-US" sz="2400" dirty="0" smtClean="0">
                <a:solidFill>
                  <a:srgbClr val="000000"/>
                </a:solidFill>
                <a:latin typeface="ComicSansMS"/>
              </a:rPr>
              <a:t>5. </a:t>
            </a:r>
            <a:r>
              <a:rPr lang="en-US" sz="2400" dirty="0">
                <a:solidFill>
                  <a:srgbClr val="000000"/>
                </a:solidFill>
                <a:latin typeface="ComicSansMS"/>
              </a:rPr>
              <a:t>Find the </a:t>
            </a:r>
            <a:r>
              <a:rPr lang="en-US" sz="2400" dirty="0">
                <a:solidFill>
                  <a:srgbClr val="FF0000"/>
                </a:solidFill>
                <a:latin typeface="ComicSansMS"/>
              </a:rPr>
              <a:t>angle </a:t>
            </a:r>
            <a:r>
              <a:rPr lang="en-US" sz="2400" dirty="0">
                <a:solidFill>
                  <a:srgbClr val="000000"/>
                </a:solidFill>
                <a:latin typeface="ComicSansMS"/>
              </a:rPr>
              <a:t>between the vectors using the </a:t>
            </a:r>
            <a:r>
              <a:rPr lang="en-US" sz="2400" dirty="0" smtClean="0">
                <a:solidFill>
                  <a:srgbClr val="0000FF"/>
                </a:solidFill>
                <a:latin typeface="ComicSansMS"/>
              </a:rPr>
              <a:t>dot product</a:t>
            </a:r>
            <a:r>
              <a:rPr lang="en-US" sz="2400" dirty="0">
                <a:solidFill>
                  <a:srgbClr val="000000"/>
                </a:solidFill>
                <a:latin typeface="ComicSansMS"/>
              </a:rPr>
              <a:t>.</a:t>
            </a:r>
            <a:endParaRPr lang="en-US" sz="2400" dirty="0"/>
          </a:p>
        </p:txBody>
      </p:sp>
      <p:pic>
        <p:nvPicPr>
          <p:cNvPr id="10242" name="Picture 2" descr="http://www.matrix44.net/cms/wp-content/uploads/2011/03/vector_dot_product.png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9213" y="957943"/>
            <a:ext cx="3786187" cy="29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914400"/>
            <a:ext cx="4445000" cy="63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9319351"/>
              </p:ext>
            </p:extLst>
          </p:nvPr>
        </p:nvGraphicFramePr>
        <p:xfrm>
          <a:off x="304800" y="2985285"/>
          <a:ext cx="128643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9" name="Equation" r:id="rId6" imgW="520560" imgH="215640" progId="Equation.3">
                  <p:embed/>
                </p:oleObj>
              </mc:Choice>
              <mc:Fallback>
                <p:oleObj name="Equation" r:id="rId6" imgW="52056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04800" y="2985285"/>
                        <a:ext cx="1286435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05765"/>
              </p:ext>
            </p:extLst>
          </p:nvPr>
        </p:nvGraphicFramePr>
        <p:xfrm>
          <a:off x="304800" y="2985285"/>
          <a:ext cx="3951288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0" name="Equation" r:id="rId8" imgW="1600200" imgH="215640" progId="Equation.3">
                  <p:embed/>
                </p:oleObj>
              </mc:Choice>
              <mc:Fallback>
                <p:oleObj name="Equation" r:id="rId8" imgW="160020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985285"/>
                        <a:ext cx="3951288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6277970"/>
              </p:ext>
            </p:extLst>
          </p:nvPr>
        </p:nvGraphicFramePr>
        <p:xfrm>
          <a:off x="349205" y="3837777"/>
          <a:ext cx="1630363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1" name="Equation" r:id="rId10" imgW="660240" imgH="266400" progId="Equation.3">
                  <p:embed/>
                </p:oleObj>
              </mc:Choice>
              <mc:Fallback>
                <p:oleObj name="Equation" r:id="rId10" imgW="660240" imgH="266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205" y="3837777"/>
                        <a:ext cx="1630363" cy="658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167054"/>
              </p:ext>
            </p:extLst>
          </p:nvPr>
        </p:nvGraphicFramePr>
        <p:xfrm>
          <a:off x="2107347" y="3827860"/>
          <a:ext cx="1662113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2" name="Equation" r:id="rId12" imgW="672840" imgH="266400" progId="Equation.3">
                  <p:embed/>
                </p:oleObj>
              </mc:Choice>
              <mc:Fallback>
                <p:oleObj name="Equation" r:id="rId12" imgW="67284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347" y="3827860"/>
                        <a:ext cx="1662113" cy="658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9028073"/>
              </p:ext>
            </p:extLst>
          </p:nvPr>
        </p:nvGraphicFramePr>
        <p:xfrm>
          <a:off x="377678" y="4790078"/>
          <a:ext cx="338613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3" name="Equation" r:id="rId14" imgW="1371600" imgH="457200" progId="Equation.3">
                  <p:embed/>
                </p:oleObj>
              </mc:Choice>
              <mc:Fallback>
                <p:oleObj name="Equation" r:id="rId14" imgW="1371600" imgH="45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678" y="4790078"/>
                        <a:ext cx="3386138" cy="112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5572306"/>
              </p:ext>
            </p:extLst>
          </p:nvPr>
        </p:nvGraphicFramePr>
        <p:xfrm>
          <a:off x="457199" y="6165849"/>
          <a:ext cx="1693862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4" name="Equation" r:id="rId16" imgW="685800" imgH="177480" progId="Equation.3">
                  <p:embed/>
                </p:oleObj>
              </mc:Choice>
              <mc:Fallback>
                <p:oleObj name="Equation" r:id="rId16" imgW="685800" imgH="1774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199" y="6165849"/>
                        <a:ext cx="1693862" cy="4397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0254" name="Picture 14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5630068"/>
            <a:ext cx="3600450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668651"/>
              </p:ext>
            </p:extLst>
          </p:nvPr>
        </p:nvGraphicFramePr>
        <p:xfrm>
          <a:off x="609600" y="1608817"/>
          <a:ext cx="2471738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5" name="Equation" r:id="rId19" imgW="927000" imgH="444240" progId="Equation.3">
                  <p:embed/>
                </p:oleObj>
              </mc:Choice>
              <mc:Fallback>
                <p:oleObj name="Equation" r:id="rId19" imgW="92700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09600" y="1608817"/>
                        <a:ext cx="2471738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735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228600"/>
            <a:ext cx="838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omic Sans MS"/>
                <a:ea typeface="Times New Roman"/>
              </a:rPr>
              <a:t>Ex 6. Find the </a:t>
            </a:r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</a:rPr>
              <a:t>angle</a:t>
            </a:r>
            <a:r>
              <a:rPr lang="en-US" sz="2800" dirty="0">
                <a:latin typeface="Comic Sans MS"/>
                <a:ea typeface="Times New Roman"/>
              </a:rPr>
              <a:t> between the vectors using the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dot</a:t>
            </a:r>
            <a:r>
              <a:rPr lang="en-US" sz="2800" dirty="0">
                <a:latin typeface="Comic Sans MS"/>
                <a:ea typeface="Times New Roman"/>
              </a:rPr>
              <a:t> </a:t>
            </a:r>
            <a:r>
              <a:rPr lang="en-US" sz="2800" dirty="0">
                <a:solidFill>
                  <a:srgbClr val="0000FF"/>
                </a:solidFill>
                <a:latin typeface="Comic Sans MS"/>
                <a:ea typeface="Times New Roman"/>
              </a:rPr>
              <a:t>product</a:t>
            </a:r>
            <a:r>
              <a:rPr lang="en-US" sz="2800" dirty="0">
                <a:latin typeface="Comic Sans MS"/>
                <a:ea typeface="Times New Roman"/>
              </a:rPr>
              <a:t>.</a:t>
            </a:r>
            <a:endParaRPr lang="en-US" sz="2800" dirty="0">
              <a:effectLst/>
              <a:latin typeface="Times New Roman"/>
              <a:ea typeface="Times New Roman"/>
            </a:endParaRPr>
          </a:p>
        </p:txBody>
      </p:sp>
      <p:pic>
        <p:nvPicPr>
          <p:cNvPr id="11268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048250" y="1066800"/>
            <a:ext cx="371475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1295400"/>
            <a:ext cx="45434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 flipV="1">
            <a:off x="6096000" y="2363561"/>
            <a:ext cx="809625" cy="571500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6905625" y="2686050"/>
            <a:ext cx="1019175" cy="285750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378181"/>
              </p:ext>
            </p:extLst>
          </p:nvPr>
        </p:nvGraphicFramePr>
        <p:xfrm>
          <a:off x="6905625" y="2444841"/>
          <a:ext cx="292100" cy="4089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2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5625" y="2444841"/>
                        <a:ext cx="292100" cy="40894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6733230"/>
              </p:ext>
            </p:extLst>
          </p:nvPr>
        </p:nvGraphicFramePr>
        <p:xfrm>
          <a:off x="242094" y="3256757"/>
          <a:ext cx="4452938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3" name="Equation" r:id="rId7" imgW="1803240" imgH="241200" progId="Equation.3">
                  <p:embed/>
                </p:oleObj>
              </mc:Choice>
              <mc:Fallback>
                <p:oleObj name="Equation" r:id="rId7" imgW="18032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4" y="3256757"/>
                        <a:ext cx="4452938" cy="5953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9628692"/>
              </p:ext>
            </p:extLst>
          </p:nvPr>
        </p:nvGraphicFramePr>
        <p:xfrm>
          <a:off x="271198" y="4010204"/>
          <a:ext cx="1536700" cy="658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4" name="Equation" r:id="rId9" imgW="622080" imgH="266400" progId="Equation.3">
                  <p:embed/>
                </p:oleObj>
              </mc:Choice>
              <mc:Fallback>
                <p:oleObj name="Equation" r:id="rId9" imgW="622080" imgH="266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198" y="4010204"/>
                        <a:ext cx="1536700" cy="6588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0383807"/>
              </p:ext>
            </p:extLst>
          </p:nvPr>
        </p:nvGraphicFramePr>
        <p:xfrm>
          <a:off x="2044965" y="4035028"/>
          <a:ext cx="1504950" cy="658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5" name="Equation" r:id="rId11" imgW="609480" imgH="266400" progId="Equation.3">
                  <p:embed/>
                </p:oleObj>
              </mc:Choice>
              <mc:Fallback>
                <p:oleObj name="Equation" r:id="rId11" imgW="609480" imgH="2664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4965" y="4035028"/>
                        <a:ext cx="1504950" cy="6588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83417"/>
              </p:ext>
            </p:extLst>
          </p:nvPr>
        </p:nvGraphicFramePr>
        <p:xfrm>
          <a:off x="242094" y="4876800"/>
          <a:ext cx="3290888" cy="1128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6" name="Equation" r:id="rId13" imgW="1333440" imgH="457200" progId="Equation.3">
                  <p:embed/>
                </p:oleObj>
              </mc:Choice>
              <mc:Fallback>
                <p:oleObj name="Equation" r:id="rId13" imgW="133344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094" y="4876800"/>
                        <a:ext cx="3290888" cy="112871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2491194"/>
              </p:ext>
            </p:extLst>
          </p:nvPr>
        </p:nvGraphicFramePr>
        <p:xfrm>
          <a:off x="288131" y="6213297"/>
          <a:ext cx="1662113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7" name="Equation" r:id="rId15" imgW="672840" imgH="177480" progId="Equation.3">
                  <p:embed/>
                </p:oleObj>
              </mc:Choice>
              <mc:Fallback>
                <p:oleObj name="Equation" r:id="rId15" imgW="672840" imgH="177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131" y="6213297"/>
                        <a:ext cx="1662113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1360265"/>
              </p:ext>
            </p:extLst>
          </p:nvPr>
        </p:nvGraphicFramePr>
        <p:xfrm>
          <a:off x="757194" y="1967002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98" name="Equation" r:id="rId17" imgW="876240" imgH="444240" progId="Equation.3">
                  <p:embed/>
                </p:oleObj>
              </mc:Choice>
              <mc:Fallback>
                <p:oleObj name="Equation" r:id="rId17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57194" y="1967002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36555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76200"/>
            <a:ext cx="31242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</a:rPr>
              <a:t>In Class Practice:</a:t>
            </a:r>
            <a:endParaRPr lang="en-US" sz="3200" b="1" dirty="0">
              <a:solidFill>
                <a:srgbClr val="0000FF"/>
              </a:solidFill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43953"/>
              </p:ext>
            </p:extLst>
          </p:nvPr>
        </p:nvGraphicFramePr>
        <p:xfrm>
          <a:off x="239485" y="2812491"/>
          <a:ext cx="1851025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59" name="Equation" r:id="rId3" imgW="749160" imgH="177480" progId="Equation.3">
                  <p:embed/>
                </p:oleObj>
              </mc:Choice>
              <mc:Fallback>
                <p:oleObj name="Equation" r:id="rId3" imgW="749160" imgH="177480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485" y="2812491"/>
                        <a:ext cx="1851025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921829" y="1160406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>
            <a:off x="7136947" y="2408181"/>
            <a:ext cx="733425" cy="722539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7136947" y="1530520"/>
            <a:ext cx="399369" cy="877661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6970154"/>
              </p:ext>
            </p:extLst>
          </p:nvPr>
        </p:nvGraphicFramePr>
        <p:xfrm>
          <a:off x="7329147" y="2090057"/>
          <a:ext cx="2921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0" name="Equation" r:id="rId6" imgW="126720" imgH="177480" progId="Equation.3">
                  <p:embed/>
                </p:oleObj>
              </mc:Choice>
              <mc:Fallback>
                <p:oleObj name="Equation" r:id="rId6" imgW="126720" imgH="17748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29147" y="2090057"/>
                        <a:ext cx="292100" cy="4095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297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5" y="679280"/>
            <a:ext cx="7772400" cy="47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00" name="Picture 1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486" y="3655956"/>
            <a:ext cx="8315326" cy="6466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Picture 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976257" y="4291739"/>
            <a:ext cx="2495550" cy="249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" name="Straight Arrow Connector 19"/>
          <p:cNvCxnSpPr/>
          <p:nvPr/>
        </p:nvCxnSpPr>
        <p:spPr>
          <a:xfrm flipV="1">
            <a:off x="7224032" y="4800600"/>
            <a:ext cx="548368" cy="73891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7234918" y="5029201"/>
            <a:ext cx="842282" cy="510313"/>
          </a:xfrm>
          <a:prstGeom prst="straightConnector1">
            <a:avLst/>
          </a:prstGeom>
          <a:ln w="381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380219"/>
              </p:ext>
            </p:extLst>
          </p:nvPr>
        </p:nvGraphicFramePr>
        <p:xfrm>
          <a:off x="7536316" y="5035069"/>
          <a:ext cx="192540" cy="2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1" name="Equation" r:id="rId10" imgW="126725" imgH="177415" progId="Equation.3">
                  <p:embed/>
                </p:oleObj>
              </mc:Choice>
              <mc:Fallback>
                <p:oleObj name="Equation" r:id="rId10" imgW="126725" imgH="177415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316" y="5035069"/>
                        <a:ext cx="192540" cy="269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134323"/>
              </p:ext>
            </p:extLst>
          </p:nvPr>
        </p:nvGraphicFramePr>
        <p:xfrm>
          <a:off x="581150" y="5867400"/>
          <a:ext cx="15065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2" name="Equation" r:id="rId11" imgW="609480" imgH="177480" progId="Equation.3">
                  <p:embed/>
                </p:oleObj>
              </mc:Choice>
              <mc:Fallback>
                <p:oleObj name="Equation" r:id="rId11" imgW="609480" imgH="1774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150" y="5867400"/>
                        <a:ext cx="1506538" cy="4397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8564050"/>
              </p:ext>
            </p:extLst>
          </p:nvPr>
        </p:nvGraphicFramePr>
        <p:xfrm>
          <a:off x="239485" y="1321261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3" name="Equation" r:id="rId13" imgW="876240" imgH="444240" progId="Equation.3">
                  <p:embed/>
                </p:oleObj>
              </mc:Choice>
              <mc:Fallback>
                <p:oleObj name="Equation" r:id="rId13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39485" y="1321261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2063974"/>
              </p:ext>
            </p:extLst>
          </p:nvPr>
        </p:nvGraphicFramePr>
        <p:xfrm>
          <a:off x="295274" y="4371539"/>
          <a:ext cx="2336800" cy="1185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64" name="Equation" r:id="rId15" imgW="876240" imgH="444240" progId="Equation.3">
                  <p:embed/>
                </p:oleObj>
              </mc:Choice>
              <mc:Fallback>
                <p:oleObj name="Equation" r:id="rId15" imgW="876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95274" y="4371539"/>
                        <a:ext cx="2336800" cy="11858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01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3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72142"/>
            <a:ext cx="7162800" cy="54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3000"/>
            <a:ext cx="129540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8362" y="966787"/>
            <a:ext cx="3738067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3" y="2209800"/>
            <a:ext cx="45243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3482583"/>
              </p:ext>
            </p:extLst>
          </p:nvPr>
        </p:nvGraphicFramePr>
        <p:xfrm>
          <a:off x="5471761" y="1956077"/>
          <a:ext cx="2236788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1" name="Equation" r:id="rId7" imgW="1295280" imgH="939600" progId="Equation.3">
                  <p:embed/>
                </p:oleObj>
              </mc:Choice>
              <mc:Fallback>
                <p:oleObj name="Equation" r:id="rId7" imgW="129528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1761" y="1956077"/>
                        <a:ext cx="2236788" cy="162242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731785"/>
              </p:ext>
            </p:extLst>
          </p:nvPr>
        </p:nvGraphicFramePr>
        <p:xfrm>
          <a:off x="5522561" y="3706554"/>
          <a:ext cx="2259012" cy="175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2" name="Equation" r:id="rId9" imgW="1206360" imgH="939600" progId="Equation.3">
                  <p:embed/>
                </p:oleObj>
              </mc:Choice>
              <mc:Fallback>
                <p:oleObj name="Equation" r:id="rId9" imgW="1206360" imgH="9396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2561" y="3706554"/>
                        <a:ext cx="2259012" cy="17573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557431"/>
              </p:ext>
            </p:extLst>
          </p:nvPr>
        </p:nvGraphicFramePr>
        <p:xfrm>
          <a:off x="5502805" y="5591968"/>
          <a:ext cx="3195637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43" name="Equation" r:id="rId11" imgW="1536480" imgH="482400" progId="Equation.3">
                  <p:embed/>
                </p:oleObj>
              </mc:Choice>
              <mc:Fallback>
                <p:oleObj name="Equation" r:id="rId11" imgW="1536480" imgH="48240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2805" y="5591968"/>
                        <a:ext cx="3195637" cy="10080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04900" y="6191831"/>
            <a:ext cx="3653518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NEED </a:t>
            </a:r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CALCULATOR. </a:t>
            </a:r>
            <a:r>
              <a:rPr lang="en-US" sz="2800" dirty="0" smtClean="0">
                <a:solidFill>
                  <a:srgbClr val="0000FF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WHY?</a:t>
            </a:r>
            <a:endParaRPr lang="en-US" sz="2800" dirty="0">
              <a:solidFill>
                <a:srgbClr val="0000FF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2479901" y="5410200"/>
            <a:ext cx="400730" cy="685800"/>
          </a:xfrm>
          <a:prstGeom prst="up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68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066800"/>
            <a:ext cx="7772400" cy="11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200400"/>
            <a:ext cx="8743950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11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00200" y="533400"/>
            <a:ext cx="647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rgbClr val="0000FF"/>
                </a:solidFill>
                <a:effectLst/>
                <a:latin typeface="Comic Sans MS"/>
                <a:ea typeface="Times New Roman"/>
              </a:rPr>
              <a:t>Accel Precalculus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algn="ctr"/>
            <a:r>
              <a:rPr lang="en-US" sz="2400" dirty="0" smtClean="0">
                <a:solidFill>
                  <a:srgbClr val="008000"/>
                </a:solidFill>
                <a:effectLst/>
                <a:latin typeface="Comic Sans MS"/>
                <a:ea typeface="Times New Roman"/>
              </a:rPr>
              <a:t>Unit #8: Extended Trigonometry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r>
              <a:rPr lang="en-US" sz="2400" dirty="0" smtClean="0">
                <a:solidFill>
                  <a:srgbClr val="993300"/>
                </a:solidFill>
                <a:effectLst/>
                <a:latin typeface="Comic Sans MS"/>
                <a:ea typeface="Times New Roman"/>
                <a:cs typeface="Times New Roman"/>
              </a:rPr>
              <a:t>            Lesson 7: Scalar (Dot) Products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762000" y="2286000"/>
            <a:ext cx="7315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effectLst/>
                <a:latin typeface="Comic Sans MS"/>
                <a:ea typeface="Times New Roman"/>
              </a:rPr>
              <a:t>EQ: What are </a:t>
            </a:r>
            <a:r>
              <a:rPr lang="en-US" sz="2400" dirty="0" smtClean="0">
                <a:solidFill>
                  <a:srgbClr val="FF0000"/>
                </a:solidFill>
                <a:effectLst/>
                <a:latin typeface="Comic Sans MS"/>
                <a:ea typeface="Times New Roman"/>
              </a:rPr>
              <a:t>scalar products</a:t>
            </a:r>
            <a:r>
              <a:rPr lang="en-US" sz="2400" dirty="0" smtClean="0">
                <a:effectLst/>
                <a:latin typeface="Comic Sans MS"/>
                <a:ea typeface="Times New Roman"/>
              </a:rPr>
              <a:t> and what do they tell us about vectors? </a:t>
            </a:r>
            <a:endParaRPr lang="en-US" sz="24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44034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533400"/>
            <a:ext cx="11240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highlight>
                  <a:srgbClr val="FFFF00"/>
                </a:highlight>
                <a:latin typeface="Comic Sans MS"/>
                <a:ea typeface="Times New Roman"/>
                <a:cs typeface="Times New Roman"/>
              </a:rPr>
              <a:t>Recall:</a:t>
            </a:r>
            <a:endParaRPr lang="en-US" sz="2400" dirty="0"/>
          </a:p>
        </p:txBody>
      </p:sp>
      <p:sp>
        <p:nvSpPr>
          <p:cNvPr id="3" name="Rectangle 2"/>
          <p:cNvSpPr/>
          <p:nvPr/>
        </p:nvSpPr>
        <p:spPr>
          <a:xfrm>
            <a:off x="1690082" y="441066"/>
            <a:ext cx="72253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Find the missing side for the given triangle.</a:t>
            </a:r>
            <a:endParaRPr lang="en-US" sz="2400" dirty="0"/>
          </a:p>
        </p:txBody>
      </p:sp>
      <p:pic>
        <p:nvPicPr>
          <p:cNvPr id="1026" name="Picture 2" descr="http://www.mathwarehouse.com/trigonometry/images/law-of-cosines/picture2.gif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1143000"/>
            <a:ext cx="2841625" cy="284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192537"/>
              </p:ext>
            </p:extLst>
          </p:nvPr>
        </p:nvGraphicFramePr>
        <p:xfrm>
          <a:off x="761999" y="1905000"/>
          <a:ext cx="4828674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4" name="Equation" r:id="rId5" imgW="2184120" imgH="241200" progId="Equation.3">
                  <p:embed/>
                </p:oleObj>
              </mc:Choice>
              <mc:Fallback>
                <p:oleObj name="Equation" r:id="rId5" imgW="218412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61999" y="1905000"/>
                        <a:ext cx="4828674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1143000"/>
            <a:ext cx="5257800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SAS</a:t>
            </a:r>
            <a:r>
              <a:rPr lang="en-US" sz="2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   </a:t>
            </a:r>
            <a:r>
              <a:rPr lang="en-US" sz="2400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Use Law of Cosines</a:t>
            </a:r>
            <a:endParaRPr lang="en-US" sz="2400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8152462"/>
              </p:ext>
            </p:extLst>
          </p:nvPr>
        </p:nvGraphicFramePr>
        <p:xfrm>
          <a:off x="838200" y="2667000"/>
          <a:ext cx="257517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5" name="Equation" r:id="rId7" imgW="1104840" imgH="228600" progId="Equation.3">
                  <p:embed/>
                </p:oleObj>
              </mc:Choice>
              <mc:Fallback>
                <p:oleObj name="Equation" r:id="rId7" imgW="11048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667000"/>
                        <a:ext cx="2575172" cy="5334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545353"/>
              </p:ext>
            </p:extLst>
          </p:nvPr>
        </p:nvGraphicFramePr>
        <p:xfrm>
          <a:off x="914400" y="3530827"/>
          <a:ext cx="19125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6" name="Equation" r:id="rId9" imgW="876240" imgH="203040" progId="Equation.3">
                  <p:embed/>
                </p:oleObj>
              </mc:Choice>
              <mc:Fallback>
                <p:oleObj name="Equation" r:id="rId9" imgW="87624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530827"/>
                        <a:ext cx="1912575" cy="4429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7195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457200"/>
            <a:ext cx="8305800" cy="4616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How can we find the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angle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 between the </a:t>
            </a:r>
            <a:r>
              <a:rPr lang="en-US" sz="2400" dirty="0">
                <a:solidFill>
                  <a:srgbClr val="0033CC"/>
                </a:solidFill>
                <a:latin typeface="Comic Sans MS"/>
                <a:ea typeface="Times New Roman"/>
                <a:cs typeface="Times New Roman"/>
              </a:rPr>
              <a:t>given vectors</a:t>
            </a:r>
            <a:r>
              <a:rPr lang="en-US" sz="2400" dirty="0">
                <a:solidFill>
                  <a:srgbClr val="C00000"/>
                </a:solidFill>
                <a:latin typeface="Comic Sans MS"/>
                <a:ea typeface="Times New Roman"/>
                <a:cs typeface="Times New Roman"/>
              </a:rPr>
              <a:t>? </a:t>
            </a:r>
            <a:endParaRPr lang="en-US" sz="2400" dirty="0"/>
          </a:p>
        </p:txBody>
      </p:sp>
      <p:pic>
        <p:nvPicPr>
          <p:cNvPr id="2050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219200"/>
            <a:ext cx="2832776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88" y="1076559"/>
            <a:ext cx="5246914" cy="80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477000" y="2460171"/>
            <a:ext cx="2057400" cy="81642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7059386" y="3299500"/>
            <a:ext cx="1447800" cy="859971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6400800" y="2483071"/>
            <a:ext cx="7620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3672987"/>
              </p:ext>
            </p:extLst>
          </p:nvPr>
        </p:nvGraphicFramePr>
        <p:xfrm>
          <a:off x="6902451" y="2239270"/>
          <a:ext cx="287564" cy="4025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7" name="Equation" r:id="rId5" imgW="126720" imgH="177480" progId="Equation.3">
                  <p:embed/>
                </p:oleObj>
              </mc:Choice>
              <mc:Fallback>
                <p:oleObj name="Equation" r:id="rId5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02451" y="2239270"/>
                        <a:ext cx="287564" cy="4025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Arrow Connector 15"/>
          <p:cNvCxnSpPr/>
          <p:nvPr/>
        </p:nvCxnSpPr>
        <p:spPr>
          <a:xfrm>
            <a:off x="6400800" y="2483071"/>
            <a:ext cx="762000" cy="1676400"/>
          </a:xfrm>
          <a:prstGeom prst="straightConnector1">
            <a:avLst/>
          </a:prstGeom>
          <a:ln w="571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9647513"/>
              </p:ext>
            </p:extLst>
          </p:nvPr>
        </p:nvGraphicFramePr>
        <p:xfrm>
          <a:off x="8381999" y="1851700"/>
          <a:ext cx="704751" cy="281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8" name="Equation" r:id="rId7" imgW="444240" imgH="177480" progId="Equation.3">
                  <p:embed/>
                </p:oleObj>
              </mc:Choice>
              <mc:Fallback>
                <p:oleObj name="Equation" r:id="rId7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381999" y="1851700"/>
                        <a:ext cx="704751" cy="2819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" y="2057494"/>
            <a:ext cx="5323113" cy="6856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9" y="2866577"/>
            <a:ext cx="4942112" cy="8629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8743009"/>
              </p:ext>
            </p:extLst>
          </p:nvPr>
        </p:nvGraphicFramePr>
        <p:xfrm>
          <a:off x="5867400" y="3235218"/>
          <a:ext cx="704850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49" name="Equation" r:id="rId11" imgW="444240" imgH="177480" progId="Equation.3">
                  <p:embed/>
                </p:oleObj>
              </mc:Choice>
              <mc:Fallback>
                <p:oleObj name="Equation" r:id="rId11" imgW="44424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3235218"/>
                        <a:ext cx="704850" cy="28257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631" y="3810001"/>
            <a:ext cx="2086252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6719" y="4051975"/>
            <a:ext cx="4766304" cy="719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428200" y="5410200"/>
            <a:ext cx="22204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  <a:latin typeface="Comic Sans MS"/>
                <a:ea typeface="Times New Roman"/>
                <a:cs typeface="Times New Roman"/>
              </a:rPr>
              <a:t>Magnitude =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9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753990"/>
              </p:ext>
            </p:extLst>
          </p:nvPr>
        </p:nvGraphicFramePr>
        <p:xfrm>
          <a:off x="2679700" y="5122863"/>
          <a:ext cx="5462588" cy="81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0" name="Equation" r:id="rId15" imgW="2044440" imgH="304560" progId="Equation.3">
                  <p:embed/>
                </p:oleObj>
              </mc:Choice>
              <mc:Fallback>
                <p:oleObj name="Equation" r:id="rId15" imgW="2044440" imgH="3045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9700" y="5122863"/>
                        <a:ext cx="5462588" cy="811212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233718"/>
              </p:ext>
            </p:extLst>
          </p:nvPr>
        </p:nvGraphicFramePr>
        <p:xfrm>
          <a:off x="7867987" y="3843946"/>
          <a:ext cx="514011" cy="3270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51" name="Equation" r:id="rId17" imgW="279360" imgH="177480" progId="Equation.3">
                  <p:embed/>
                </p:oleObj>
              </mc:Choice>
              <mc:Fallback>
                <p:oleObj name="Equation" r:id="rId17" imgW="279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867987" y="3843946"/>
                        <a:ext cx="514011" cy="32709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26110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C 0.01041 -0.00463 0.02048 -0.00972 0.03107 -0.01435 C 0.03541 -0.01621 0.03975 -0.01875 0.04409 -0.0206 C 0.04652 -0.02176 0.05121 -0.02384 0.05121 -0.02384 C 0.05382 -0.0338 0.05017 -0.02408 0.05607 -0.03009 C 0.06024 -0.03426 0.06649 -0.04259 0.07031 -0.04769 C 0.07274 -0.05672 0.08142 -0.0669 0.08819 -0.06991 C 0.09774 -0.08264 0.10399 -0.08889 0.11545 -0.09676 C 0.11666 -0.09769 0.11805 -0.09884 0.11909 -0.1 C 0.12048 -0.10139 0.12118 -0.10371 0.12274 -0.10486 C 0.13437 -0.11366 0.11875 -0.09514 0.13454 -0.10949 C 0.1375 -0.11227 0.14757 -0.11898 0.15 -0.12222 L 0.15954 -0.13009 " pathEditMode="relative" ptsTypes="fffffffffffAA">
                                      <p:cBhvr>
                                        <p:cTn id="6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matrix44.net/cms/wp-content/uploads/2011/03/vector_dot_product.png"/>
          <p:cNvPicPr/>
          <p:nvPr/>
        </p:nvPicPr>
        <p:blipFill>
          <a:blip r:embed="rId3" r:link="rId4" cstate="print"/>
          <a:srcRect/>
          <a:stretch>
            <a:fillRect/>
          </a:stretch>
        </p:blipFill>
        <p:spPr bwMode="auto">
          <a:xfrm>
            <a:off x="5257800" y="1077687"/>
            <a:ext cx="3719512" cy="2732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656" y="838200"/>
            <a:ext cx="4443412" cy="643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6324600" y="1612518"/>
            <a:ext cx="2133600" cy="15116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6487949"/>
              </p:ext>
            </p:extLst>
          </p:nvPr>
        </p:nvGraphicFramePr>
        <p:xfrm>
          <a:off x="7391400" y="2063559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3" name="Equation" r:id="rId6" imgW="444240" imgH="177480" progId="Equation.3">
                  <p:embed/>
                </p:oleObj>
              </mc:Choice>
              <mc:Fallback>
                <p:oleObj name="Equation" r:id="rId6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91400" y="2063559"/>
                        <a:ext cx="762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" y="3832668"/>
            <a:ext cx="1752600" cy="579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3810001"/>
            <a:ext cx="3733800" cy="60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613" y="4446567"/>
            <a:ext cx="6934200" cy="8704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436878"/>
              </p:ext>
            </p:extLst>
          </p:nvPr>
        </p:nvGraphicFramePr>
        <p:xfrm>
          <a:off x="479425" y="2465388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4" name="Equation" r:id="rId11" imgW="1523880" imgH="304560" progId="Equation.3">
                  <p:embed/>
                </p:oleObj>
              </mc:Choice>
              <mc:Fallback>
                <p:oleObj name="Equation" r:id="rId11" imgW="1523880" imgH="304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79425" y="2465388"/>
                        <a:ext cx="2667000" cy="533400"/>
                      </a:xfrm>
                      <a:prstGeom prst="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57200" y="1906694"/>
            <a:ext cx="4572000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these are </a:t>
            </a:r>
            <a:r>
              <a:rPr lang="en-US" sz="2400" i="1" dirty="0" smtClean="0">
                <a:solidFill>
                  <a:srgbClr val="0000FF"/>
                </a:solidFill>
              </a:rPr>
              <a:t>position vectors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9088099"/>
              </p:ext>
            </p:extLst>
          </p:nvPr>
        </p:nvGraphicFramePr>
        <p:xfrm>
          <a:off x="427038" y="3157538"/>
          <a:ext cx="34004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5" name="Equation" r:id="rId13" imgW="1942920" imgH="304560" progId="Equation.3">
                  <p:embed/>
                </p:oleObj>
              </mc:Choice>
              <mc:Fallback>
                <p:oleObj name="Equation" r:id="rId13" imgW="194292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8" y="3157538"/>
                        <a:ext cx="340042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262448"/>
              </p:ext>
            </p:extLst>
          </p:nvPr>
        </p:nvGraphicFramePr>
        <p:xfrm>
          <a:off x="424542" y="5426302"/>
          <a:ext cx="60388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6" name="Equation" r:id="rId15" imgW="2768400" imgH="279360" progId="Equation.3">
                  <p:embed/>
                </p:oleObj>
              </mc:Choice>
              <mc:Fallback>
                <p:oleObj name="Equation" r:id="rId15" imgW="276840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424542" y="5426302"/>
                        <a:ext cx="6038850" cy="609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0667882"/>
              </p:ext>
            </p:extLst>
          </p:nvPr>
        </p:nvGraphicFramePr>
        <p:xfrm>
          <a:off x="1059656" y="6096000"/>
          <a:ext cx="1219200" cy="4267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7" name="Equation" r:id="rId17" imgW="507960" imgH="177480" progId="Equation.3">
                  <p:embed/>
                </p:oleObj>
              </mc:Choice>
              <mc:Fallback>
                <p:oleObj name="Equation" r:id="rId17" imgW="5079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059656" y="6096000"/>
                        <a:ext cx="1219200" cy="42672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380930"/>
              </p:ext>
            </p:extLst>
          </p:nvPr>
        </p:nvGraphicFramePr>
        <p:xfrm>
          <a:off x="5486400" y="2043794"/>
          <a:ext cx="55562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8" name="Equation" r:id="rId19" imgW="317160" imgH="228600" progId="Equation.3">
                  <p:embed/>
                </p:oleObj>
              </mc:Choice>
              <mc:Fallback>
                <p:oleObj name="Equation" r:id="rId19" imgW="317160" imgH="2286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6400" y="2043794"/>
                        <a:ext cx="555625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860014"/>
              </p:ext>
            </p:extLst>
          </p:nvPr>
        </p:nvGraphicFramePr>
        <p:xfrm>
          <a:off x="7075714" y="3432176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69" name="Equation" r:id="rId21" imgW="304560" imgH="215640" progId="Equation.3">
                  <p:embed/>
                </p:oleObj>
              </mc:Choice>
              <mc:Fallback>
                <p:oleObj name="Equation" r:id="rId21" imgW="3045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714" y="3432176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Rectangle 16"/>
          <p:cNvSpPr/>
          <p:nvPr/>
        </p:nvSpPr>
        <p:spPr>
          <a:xfrm>
            <a:off x="424542" y="152400"/>
            <a:ext cx="803365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Comic Sans MS"/>
                <a:ea typeface="Times New Roman"/>
              </a:rPr>
              <a:t>Ex 1.  Find the angle between the given vectors.                </a:t>
            </a:r>
            <a:endParaRPr lang="en-US" sz="2400" dirty="0">
              <a:solidFill>
                <a:srgbClr val="0000FF"/>
              </a:solidFill>
              <a:effectLst/>
              <a:latin typeface="Times New Roman"/>
              <a:ea typeface="Times New Roman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5527713" y="3500226"/>
            <a:ext cx="2133600" cy="151168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7540059" y="3062208"/>
            <a:ext cx="854793" cy="1889845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6889845"/>
              </p:ext>
            </p:extLst>
          </p:nvPr>
        </p:nvGraphicFramePr>
        <p:xfrm>
          <a:off x="5486400" y="3966933"/>
          <a:ext cx="7620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0" name="Equation" r:id="rId23" imgW="444240" imgH="177480" progId="Equation.3">
                  <p:embed/>
                </p:oleObj>
              </mc:Choice>
              <mc:Fallback>
                <p:oleObj name="Equation" r:id="rId23" imgW="44424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86400" y="3966933"/>
                        <a:ext cx="762000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3157042"/>
              </p:ext>
            </p:extLst>
          </p:nvPr>
        </p:nvGraphicFramePr>
        <p:xfrm>
          <a:off x="8226425" y="4035425"/>
          <a:ext cx="479425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1" name="Equation" r:id="rId24" imgW="279360" imgH="177480" progId="Equation.3">
                  <p:embed/>
                </p:oleObj>
              </mc:Choice>
              <mc:Fallback>
                <p:oleObj name="Equation" r:id="rId24" imgW="27936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8226425" y="4035425"/>
                        <a:ext cx="479425" cy="304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304036"/>
              </p:ext>
            </p:extLst>
          </p:nvPr>
        </p:nvGraphicFramePr>
        <p:xfrm>
          <a:off x="7505700" y="1606550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2" name="Equation" r:id="rId26" imgW="304560" imgH="215640" progId="Equation.3">
                  <p:embed/>
                </p:oleObj>
              </mc:Choice>
              <mc:Fallback>
                <p:oleObj name="Equation" r:id="rId26" imgW="3045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5700" y="1606550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687085"/>
              </p:ext>
            </p:extLst>
          </p:nvPr>
        </p:nvGraphicFramePr>
        <p:xfrm>
          <a:off x="5878513" y="2879900"/>
          <a:ext cx="609600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73" name="Equation" r:id="rId28" imgW="253800" imgH="177480" progId="Equation.3">
                  <p:embed/>
                </p:oleObj>
              </mc:Choice>
              <mc:Fallback>
                <p:oleObj name="Equation" r:id="rId28" imgW="2538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5878513" y="2879900"/>
                        <a:ext cx="609600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0310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81000"/>
            <a:ext cx="8507056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170193"/>
              </p:ext>
            </p:extLst>
          </p:nvPr>
        </p:nvGraphicFramePr>
        <p:xfrm>
          <a:off x="685800" y="1600200"/>
          <a:ext cx="34861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2" name="Equation" r:id="rId4" imgW="1549080" imgH="203040" progId="Equation.3">
                  <p:embed/>
                </p:oleObj>
              </mc:Choice>
              <mc:Fallback>
                <p:oleObj name="Equation" r:id="rId4" imgW="1549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85800" y="1600200"/>
                        <a:ext cx="3486150" cy="457200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099" name="Picture 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" t="2454" r="3117"/>
          <a:stretch>
            <a:fillRect/>
          </a:stretch>
        </p:blipFill>
        <p:spPr bwMode="auto">
          <a:xfrm>
            <a:off x="5181600" y="1491343"/>
            <a:ext cx="3706456" cy="3706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 flipH="1" flipV="1">
            <a:off x="6172200" y="2824712"/>
            <a:ext cx="851742" cy="575616"/>
          </a:xfrm>
          <a:prstGeom prst="straightConnector1">
            <a:avLst/>
          </a:prstGeom>
          <a:ln w="285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034828" y="3112520"/>
            <a:ext cx="1042372" cy="287808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5181600" y="2877288"/>
            <a:ext cx="1001486" cy="235232"/>
          </a:xfrm>
          <a:prstGeom prst="straightConnector1">
            <a:avLst/>
          </a:prstGeom>
          <a:ln w="28575">
            <a:solidFill>
              <a:srgbClr val="FFC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 flipV="1">
            <a:off x="5181600" y="3089688"/>
            <a:ext cx="1842342" cy="3106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633445"/>
              </p:ext>
            </p:extLst>
          </p:nvPr>
        </p:nvGraphicFramePr>
        <p:xfrm>
          <a:off x="5336449" y="3400328"/>
          <a:ext cx="691788" cy="310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3" name="Equation" r:id="rId7" imgW="368280" imgH="164880" progId="Equation.3">
                  <p:embed/>
                </p:oleObj>
              </mc:Choice>
              <mc:Fallback>
                <p:oleObj name="Equation" r:id="rId7" imgW="368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336449" y="3400328"/>
                        <a:ext cx="691788" cy="31011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0" name="Straight Arrow Connector 19"/>
          <p:cNvCxnSpPr/>
          <p:nvPr/>
        </p:nvCxnSpPr>
        <p:spPr>
          <a:xfrm flipH="1" flipV="1">
            <a:off x="6193972" y="2839980"/>
            <a:ext cx="1883228" cy="27254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4315511"/>
              </p:ext>
            </p:extLst>
          </p:nvPr>
        </p:nvGraphicFramePr>
        <p:xfrm>
          <a:off x="6865451" y="2526035"/>
          <a:ext cx="690563" cy="309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4" name="Equation" r:id="rId9" imgW="368280" imgH="164880" progId="Equation.3">
                  <p:embed/>
                </p:oleObj>
              </mc:Choice>
              <mc:Fallback>
                <p:oleObj name="Equation" r:id="rId9" imgW="368280" imgH="16488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65451" y="2526035"/>
                        <a:ext cx="690563" cy="3095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9337640"/>
              </p:ext>
            </p:extLst>
          </p:nvPr>
        </p:nvGraphicFramePr>
        <p:xfrm>
          <a:off x="685800" y="2306580"/>
          <a:ext cx="2800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5" name="Equation" r:id="rId11" imgW="1600200" imgH="304560" progId="Equation.3">
                  <p:embed/>
                </p:oleObj>
              </mc:Choice>
              <mc:Fallback>
                <p:oleObj name="Equation" r:id="rId11" imgW="160020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306580"/>
                        <a:ext cx="28003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448483"/>
              </p:ext>
            </p:extLst>
          </p:nvPr>
        </p:nvGraphicFramePr>
        <p:xfrm>
          <a:off x="685800" y="3077871"/>
          <a:ext cx="2533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6" name="Equation" r:id="rId13" imgW="1447560" imgH="304560" progId="Equation.3">
                  <p:embed/>
                </p:oleObj>
              </mc:Choice>
              <mc:Fallback>
                <p:oleObj name="Equation" r:id="rId13" imgW="1447560" imgH="30456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77871"/>
                        <a:ext cx="25336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5357464"/>
              </p:ext>
            </p:extLst>
          </p:nvPr>
        </p:nvGraphicFramePr>
        <p:xfrm>
          <a:off x="609600" y="3810000"/>
          <a:ext cx="36893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7" name="Equation" r:id="rId15" imgW="2108160" imgH="304560" progId="Equation.3">
                  <p:embed/>
                </p:oleObj>
              </mc:Choice>
              <mc:Fallback>
                <p:oleObj name="Equation" r:id="rId15" imgW="2108160" imgH="30456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810000"/>
                        <a:ext cx="368935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6104469"/>
              </p:ext>
            </p:extLst>
          </p:nvPr>
        </p:nvGraphicFramePr>
        <p:xfrm>
          <a:off x="381000" y="5208685"/>
          <a:ext cx="5583237" cy="574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8" name="Equation" r:id="rId17" imgW="2717640" imgH="279360" progId="Equation.3">
                  <p:embed/>
                </p:oleObj>
              </mc:Choice>
              <mc:Fallback>
                <p:oleObj name="Equation" r:id="rId17" imgW="2717640" imgH="2793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5208685"/>
                        <a:ext cx="5583237" cy="57417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7526705"/>
              </p:ext>
            </p:extLst>
          </p:nvPr>
        </p:nvGraphicFramePr>
        <p:xfrm>
          <a:off x="846138" y="6096000"/>
          <a:ext cx="16462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99" name="Equation" r:id="rId19" imgW="685800" imgH="177480" progId="Equation.3">
                  <p:embed/>
                </p:oleObj>
              </mc:Choice>
              <mc:Fallback>
                <p:oleObj name="Equation" r:id="rId19" imgW="685800" imgH="177480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6096000"/>
                        <a:ext cx="1646237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7028586"/>
              </p:ext>
            </p:extLst>
          </p:nvPr>
        </p:nvGraphicFramePr>
        <p:xfrm>
          <a:off x="6065125" y="3112520"/>
          <a:ext cx="511175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0" name="Equation" r:id="rId21" imgW="291960" imgH="228600" progId="Equation.3">
                  <p:embed/>
                </p:oleObj>
              </mc:Choice>
              <mc:Fallback>
                <p:oleObj name="Equation" r:id="rId21" imgW="29196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65125" y="3112520"/>
                        <a:ext cx="511175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5103967"/>
              </p:ext>
            </p:extLst>
          </p:nvPr>
        </p:nvGraphicFramePr>
        <p:xfrm>
          <a:off x="7467600" y="3344571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1" name="Equation" r:id="rId23" imgW="304560" imgH="228600" progId="Equation.3">
                  <p:embed/>
                </p:oleObj>
              </mc:Choice>
              <mc:Fallback>
                <p:oleObj name="Equation" r:id="rId23" imgW="304560" imgH="2286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3344571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1295069"/>
              </p:ext>
            </p:extLst>
          </p:nvPr>
        </p:nvGraphicFramePr>
        <p:xfrm>
          <a:off x="7038500" y="2451269"/>
          <a:ext cx="533400" cy="37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2" name="Equation" r:id="rId25" imgW="304560" imgH="215640" progId="Equation.3">
                  <p:embed/>
                </p:oleObj>
              </mc:Choice>
              <mc:Fallback>
                <p:oleObj name="Equation" r:id="rId25" imgW="304560" imgH="21564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8500" y="2451269"/>
                        <a:ext cx="533400" cy="377825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464108"/>
              </p:ext>
            </p:extLst>
          </p:nvPr>
        </p:nvGraphicFramePr>
        <p:xfrm>
          <a:off x="6626504" y="3059853"/>
          <a:ext cx="603886" cy="248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3" name="Equation" r:id="rId27" imgW="431640" imgH="177480" progId="Equation.3">
                  <p:embed/>
                </p:oleObj>
              </mc:Choice>
              <mc:Fallback>
                <p:oleObj name="Equation" r:id="rId27" imgW="4316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6504" y="3059853"/>
                        <a:ext cx="603886" cy="24876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0850497"/>
              </p:ext>
            </p:extLst>
          </p:nvPr>
        </p:nvGraphicFramePr>
        <p:xfrm>
          <a:off x="6954990" y="2930343"/>
          <a:ext cx="295877" cy="4142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704" name="Equation" r:id="rId29" imgW="126720" imgH="177480" progId="Equation.3">
                  <p:embed/>
                </p:oleObj>
              </mc:Choice>
              <mc:Fallback>
                <p:oleObj name="Equation" r:id="rId29" imgW="126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6954990" y="2930343"/>
                        <a:ext cx="295877" cy="41422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60563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5375" y="1770940"/>
            <a:ext cx="3905250" cy="2971800"/>
          </a:xfrm>
          <a:prstGeom prst="rect">
            <a:avLst/>
          </a:prstGeom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58" y="1077731"/>
            <a:ext cx="6248400" cy="555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8600953"/>
              </p:ext>
            </p:extLst>
          </p:nvPr>
        </p:nvGraphicFramePr>
        <p:xfrm>
          <a:off x="479425" y="2465388"/>
          <a:ext cx="26670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0" name="Equation" r:id="rId5" imgW="1523880" imgH="304560" progId="Equation.3">
                  <p:embed/>
                </p:oleObj>
              </mc:Choice>
              <mc:Fallback>
                <p:oleObj name="Equation" r:id="rId5" imgW="1523880" imgH="30456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425" y="2465388"/>
                        <a:ext cx="2667000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5868298"/>
              </p:ext>
            </p:extLst>
          </p:nvPr>
        </p:nvGraphicFramePr>
        <p:xfrm>
          <a:off x="450850" y="3200400"/>
          <a:ext cx="2733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1" name="Equation" r:id="rId7" imgW="1562040" imgH="304560" progId="Equation.3">
                  <p:embed/>
                </p:oleObj>
              </mc:Choice>
              <mc:Fallback>
                <p:oleObj name="Equation" r:id="rId7" imgW="1562040" imgH="30456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850" y="3200400"/>
                        <a:ext cx="273367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171310"/>
              </p:ext>
            </p:extLst>
          </p:nvPr>
        </p:nvGraphicFramePr>
        <p:xfrm>
          <a:off x="280988" y="4038600"/>
          <a:ext cx="38893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2" name="Equation" r:id="rId9" imgW="2222280" imgH="304560" progId="Equation.3">
                  <p:embed/>
                </p:oleObj>
              </mc:Choice>
              <mc:Fallback>
                <p:oleObj name="Equation" r:id="rId9" imgW="2222280" imgH="30456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988" y="4038600"/>
                        <a:ext cx="3889375" cy="53340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6858000" y="1981200"/>
            <a:ext cx="990600" cy="131713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490885"/>
              </p:ext>
            </p:extLst>
          </p:nvPr>
        </p:nvGraphicFramePr>
        <p:xfrm>
          <a:off x="327819" y="4850344"/>
          <a:ext cx="563721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3" name="Equation" r:id="rId11" imgW="2743200" imgH="279360" progId="Equation.3">
                  <p:embed/>
                </p:oleObj>
              </mc:Choice>
              <mc:Fallback>
                <p:oleObj name="Equation" r:id="rId11" imgW="2743200" imgH="279360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819" y="4850344"/>
                        <a:ext cx="5637212" cy="5746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7533317"/>
              </p:ext>
            </p:extLst>
          </p:nvPr>
        </p:nvGraphicFramePr>
        <p:xfrm>
          <a:off x="547688" y="5791200"/>
          <a:ext cx="1646237" cy="427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4" name="Equation" r:id="rId13" imgW="685800" imgH="177480" progId="Equation.3">
                  <p:embed/>
                </p:oleObj>
              </mc:Choice>
              <mc:Fallback>
                <p:oleObj name="Equation" r:id="rId13" imgW="685800" imgH="177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688" y="5791200"/>
                        <a:ext cx="1646237" cy="42703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488601"/>
              </p:ext>
            </p:extLst>
          </p:nvPr>
        </p:nvGraphicFramePr>
        <p:xfrm>
          <a:off x="7218819" y="390525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" name="Equation" r:id="rId15" imgW="304560" imgH="228600" progId="Equation.3">
                  <p:embed/>
                </p:oleObj>
              </mc:Choice>
              <mc:Fallback>
                <p:oleObj name="Equation" r:id="rId15" imgW="304560" imgH="2286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18819" y="3905250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5393574"/>
              </p:ext>
            </p:extLst>
          </p:nvPr>
        </p:nvGraphicFramePr>
        <p:xfrm>
          <a:off x="5348288" y="2856790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6" name="Equation" r:id="rId17" imgW="304560" imgH="228600" progId="Equation.3">
                  <p:embed/>
                </p:oleObj>
              </mc:Choice>
              <mc:Fallback>
                <p:oleObj name="Equation" r:id="rId17" imgW="30456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2856790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9572057"/>
              </p:ext>
            </p:extLst>
          </p:nvPr>
        </p:nvGraphicFramePr>
        <p:xfrm>
          <a:off x="7467600" y="2239718"/>
          <a:ext cx="5334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7" name="Equation" r:id="rId19" imgW="304560" imgH="228600" progId="Equation.3">
                  <p:embed/>
                </p:oleObj>
              </mc:Choice>
              <mc:Fallback>
                <p:oleObj name="Equation" r:id="rId19" imgW="304560" imgH="2286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7600" y="2239718"/>
                        <a:ext cx="533400" cy="400050"/>
                      </a:xfrm>
                      <a:prstGeom prst="rect">
                        <a:avLst/>
                      </a:prstGeom>
                      <a:solidFill>
                        <a:srgbClr val="DBEEF4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123834" y="1820182"/>
            <a:ext cx="4629141" cy="590795"/>
          </a:xfrm>
          <a:prstGeom prst="rect">
            <a:avLst/>
          </a:prstGeom>
        </p:spPr>
      </p:pic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2581096"/>
              </p:ext>
            </p:extLst>
          </p:nvPr>
        </p:nvGraphicFramePr>
        <p:xfrm>
          <a:off x="6324600" y="2998788"/>
          <a:ext cx="1066800" cy="427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8" name="Equation" r:id="rId22" imgW="444240" imgH="177480" progId="Equation.3">
                  <p:embed/>
                </p:oleObj>
              </mc:Choice>
              <mc:Fallback>
                <p:oleObj name="Equation" r:id="rId22" imgW="4442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2998788"/>
                        <a:ext cx="1066800" cy="427037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61258" y="163331"/>
            <a:ext cx="5301342" cy="777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260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04800"/>
            <a:ext cx="1971675" cy="54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66800"/>
            <a:ext cx="8010525" cy="56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4405554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10200" y="21336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9718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VECTOR</a:t>
            </a:r>
            <a:endParaRPr lang="en-US" sz="28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31971" y="3886200"/>
            <a:ext cx="175260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Comic Sans MS" panose="030F0702030302020204" pitchFamily="66" charset="0"/>
              </a:rPr>
              <a:t>SCALAR</a:t>
            </a:r>
            <a:endParaRPr lang="en-US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31971" y="4562526"/>
            <a:ext cx="1502229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omic Sans MS" panose="030F0702030302020204" pitchFamily="66" charset="0"/>
              </a:rPr>
              <a:t>???????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69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304800"/>
            <a:ext cx="6629400" cy="13906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 descr="http://www.mvps.org/directx/articles/math/dot/dot1.gif"/>
          <p:cNvPicPr>
            <a:picLocks noChangeAspect="1" noChangeArrowheads="1"/>
          </p:cNvPicPr>
          <p:nvPr/>
        </p:nvPicPr>
        <p:blipFill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219200"/>
            <a:ext cx="2170614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156" y="2109789"/>
            <a:ext cx="5735488" cy="67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86200"/>
            <a:ext cx="8505825" cy="583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3583632"/>
            <a:ext cx="2876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648201"/>
            <a:ext cx="8429625" cy="6808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4469457"/>
            <a:ext cx="2876550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715000"/>
            <a:ext cx="8582025" cy="632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5561047"/>
            <a:ext cx="17526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669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1947</TotalTime>
  <Words>180</Words>
  <Application>Microsoft Office PowerPoint</Application>
  <PresentationFormat>On-screen Show (4:3)</PresentationFormat>
  <Paragraphs>26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Aharoni</vt:lpstr>
      <vt:lpstr>Arial</vt:lpstr>
      <vt:lpstr>Calibri</vt:lpstr>
      <vt:lpstr>Comic Sans MS</vt:lpstr>
      <vt:lpstr>ComicSansMS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temp</cp:lastModifiedBy>
  <cp:revision>143</cp:revision>
  <dcterms:created xsi:type="dcterms:W3CDTF">2014-12-04T00:54:25Z</dcterms:created>
  <dcterms:modified xsi:type="dcterms:W3CDTF">2018-05-08T13:43:29Z</dcterms:modified>
</cp:coreProperties>
</file>