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8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80" r:id="rId15"/>
    <p:sldId id="268" r:id="rId16"/>
    <p:sldId id="281" r:id="rId17"/>
    <p:sldId id="269" r:id="rId18"/>
    <p:sldId id="282" r:id="rId19"/>
    <p:sldId id="283" r:id="rId20"/>
    <p:sldId id="271" r:id="rId21"/>
    <p:sldId id="272" r:id="rId22"/>
    <p:sldId id="278" r:id="rId23"/>
    <p:sldId id="297" r:id="rId24"/>
    <p:sldId id="273" r:id="rId25"/>
    <p:sldId id="276" r:id="rId26"/>
    <p:sldId id="274" r:id="rId27"/>
    <p:sldId id="294" r:id="rId28"/>
    <p:sldId id="288" r:id="rId29"/>
    <p:sldId id="289" r:id="rId30"/>
    <p:sldId id="296" r:id="rId31"/>
    <p:sldId id="295" r:id="rId32"/>
    <p:sldId id="290" r:id="rId33"/>
    <p:sldId id="292" r:id="rId34"/>
    <p:sldId id="291" r:id="rId35"/>
    <p:sldId id="293" r:id="rId36"/>
    <p:sldId id="277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33FF"/>
    <a:srgbClr val="CCFF33"/>
    <a:srgbClr val="FF0066"/>
    <a:srgbClr val="CC99FF"/>
    <a:srgbClr val="FFFF66"/>
    <a:srgbClr val="009900"/>
    <a:srgbClr val="996633"/>
    <a:srgbClr val="FF6699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75ED1-BE83-4D59-9553-E009CAE015AA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6D160-DD8F-498D-A333-AA0696287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06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D6D160-DD8F-498D-A333-AA0696287F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12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D6D160-DD8F-498D-A333-AA0696287F9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199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D6D160-DD8F-498D-A333-AA0696287F9F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819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8425-9340-4624-AB5E-9531F6A37250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AB11-35BE-4029-ABDD-954F956C5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313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8425-9340-4624-AB5E-9531F6A37250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AB11-35BE-4029-ABDD-954F956C5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22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8425-9340-4624-AB5E-9531F6A37250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AB11-35BE-4029-ABDD-954F956C5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15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8425-9340-4624-AB5E-9531F6A37250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AB11-35BE-4029-ABDD-954F956C5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28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8425-9340-4624-AB5E-9531F6A37250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AB11-35BE-4029-ABDD-954F956C5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669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8425-9340-4624-AB5E-9531F6A37250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AB11-35BE-4029-ABDD-954F956C5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59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8425-9340-4624-AB5E-9531F6A37250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AB11-35BE-4029-ABDD-954F956C5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18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8425-9340-4624-AB5E-9531F6A37250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AB11-35BE-4029-ABDD-954F956C5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99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8425-9340-4624-AB5E-9531F6A37250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AB11-35BE-4029-ABDD-954F956C5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502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8425-9340-4624-AB5E-9531F6A37250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AB11-35BE-4029-ABDD-954F956C5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78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8425-9340-4624-AB5E-9531F6A37250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AB11-35BE-4029-ABDD-954F956C5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24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B8425-9340-4624-AB5E-9531F6A37250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4AB11-35BE-4029-ABDD-954F956C5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675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28.wmf"/><Relationship Id="rId4" Type="http://schemas.openxmlformats.org/officeDocument/2006/relationships/image" Target="../media/image29.png"/><Relationship Id="rId9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3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3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4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43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45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0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6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8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40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53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54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55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8.pn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28520" y="152400"/>
            <a:ext cx="431393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u="sng" dirty="0" smtClean="0"/>
              <a:t>DAY 8 AGENDA</a:t>
            </a:r>
            <a:endParaRPr lang="en-US" sz="3600" dirty="0">
              <a:solidFill>
                <a:srgbClr val="9933FF"/>
              </a:solidFill>
            </a:endParaRP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FF0000"/>
                </a:solidFill>
              </a:rPr>
              <a:t>DG4 --- 10 minutes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00FF"/>
                </a:solidFill>
              </a:rPr>
              <a:t>Begin U1 L7</a:t>
            </a:r>
            <a:endParaRPr lang="en-US" sz="3600" dirty="0">
              <a:solidFill>
                <a:srgbClr val="0000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014" y="2057400"/>
            <a:ext cx="8362950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21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945" y="199746"/>
            <a:ext cx="721995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3095" y="2425551"/>
            <a:ext cx="75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srgbClr val="00B050"/>
                </a:solidFill>
              </a:rPr>
              <a:t>S</a:t>
            </a:r>
            <a:r>
              <a:rPr lang="en-US" sz="3200" i="1" dirty="0" smtClean="0"/>
              <a:t> = ________________________________</a:t>
            </a:r>
            <a:endParaRPr lang="en-US" sz="32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044766" y="2364210"/>
            <a:ext cx="82296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{HHH, TTT, HHT, TTH, THT, HTH,HTT, THH}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1979" y="4438621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P(exactly two heads on 3 coins) =</a:t>
            </a:r>
            <a:endParaRPr lang="en-US" sz="2800" dirty="0">
              <a:solidFill>
                <a:srgbClr val="0000FF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6510472"/>
              </p:ext>
            </p:extLst>
          </p:nvPr>
        </p:nvGraphicFramePr>
        <p:xfrm>
          <a:off x="5295900" y="4161453"/>
          <a:ext cx="381000" cy="12884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" name="Equation" r:id="rId4" imgW="139680" imgH="393480" progId="Equation.3">
                  <p:embed/>
                </p:oleObj>
              </mc:Choice>
              <mc:Fallback>
                <p:oleObj name="Equation" r:id="rId4" imgW="1396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295900" y="4161453"/>
                        <a:ext cx="381000" cy="1288473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100" y="5513576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P(X = 2) =</a:t>
            </a:r>
            <a:endParaRPr lang="en-US" sz="2800" dirty="0">
              <a:solidFill>
                <a:srgbClr val="0000FF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8051133"/>
              </p:ext>
            </p:extLst>
          </p:nvPr>
        </p:nvGraphicFramePr>
        <p:xfrm>
          <a:off x="2057400" y="5088874"/>
          <a:ext cx="381000" cy="12884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" name="Equation" r:id="rId6" imgW="139680" imgH="393480" progId="Equation.3">
                  <p:embed/>
                </p:oleObj>
              </mc:Choice>
              <mc:Fallback>
                <p:oleObj name="Equation" r:id="rId6" imgW="1396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57400" y="5088874"/>
                        <a:ext cx="381000" cy="1288473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85750" y="3489978"/>
            <a:ext cx="75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srgbClr val="9933FF"/>
                </a:solidFill>
              </a:rPr>
              <a:t>X</a:t>
            </a:r>
            <a:r>
              <a:rPr lang="en-US" sz="3200" i="1" dirty="0" smtClean="0"/>
              <a:t>=  ________________________________</a:t>
            </a:r>
            <a:endParaRPr lang="en-US" sz="32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1066800" y="3398643"/>
            <a:ext cx="61722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# of heads on 3 tosses of a coin</a:t>
            </a:r>
            <a:endParaRPr lang="en-US" sz="3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79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/>
      <p:bldP spid="7" grpId="0"/>
      <p:bldP spid="9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9600"/>
            <a:ext cx="8239125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85668" y="1740262"/>
            <a:ext cx="70725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66"/>
                </a:solidFill>
                <a:latin typeface="Comic Sans MS" panose="030F0702030302020204" pitchFamily="66" charset="0"/>
              </a:rPr>
              <a:t>f</a:t>
            </a:r>
            <a:r>
              <a:rPr lang="en-US" sz="3000" dirty="0" smtClean="0">
                <a:solidFill>
                  <a:srgbClr val="FF0066"/>
                </a:solidFill>
                <a:latin typeface="Comic Sans MS" panose="030F0702030302020204" pitchFamily="66" charset="0"/>
              </a:rPr>
              <a:t>ixed # of observations   n = 3</a:t>
            </a:r>
            <a:endParaRPr lang="en-US" sz="3000" dirty="0">
              <a:solidFill>
                <a:srgbClr val="FF0066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05243" y="2666226"/>
            <a:ext cx="6629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3366FF"/>
                </a:solidFill>
                <a:latin typeface="Comic Sans MS" panose="030F0702030302020204" pitchFamily="66" charset="0"/>
              </a:rPr>
              <a:t>Success – Heads    Failure - Tails</a:t>
            </a:r>
            <a:endParaRPr lang="en-US" sz="3000" dirty="0">
              <a:solidFill>
                <a:srgbClr val="3366FF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9861" y="3581400"/>
            <a:ext cx="71863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009900"/>
                </a:solidFill>
                <a:latin typeface="Comic Sans MS" panose="030F0702030302020204" pitchFamily="66" charset="0"/>
              </a:rPr>
              <a:t>e</a:t>
            </a:r>
            <a:r>
              <a:rPr lang="en-US" sz="3000" dirty="0" smtClean="0">
                <a:solidFill>
                  <a:srgbClr val="009900"/>
                </a:solidFill>
                <a:latin typeface="Comic Sans MS" panose="030F0702030302020204" pitchFamily="66" charset="0"/>
              </a:rPr>
              <a:t>ach toss independent of other tosses</a:t>
            </a:r>
            <a:endParaRPr lang="en-US" sz="3000" dirty="0">
              <a:solidFill>
                <a:srgbClr val="0099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5242" y="4572000"/>
            <a:ext cx="76387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7030A0"/>
                </a:solidFill>
                <a:latin typeface="Comic Sans MS" panose="030F0702030302020204" pitchFamily="66" charset="0"/>
              </a:rPr>
              <a:t>p</a:t>
            </a:r>
            <a:r>
              <a:rPr lang="en-US" sz="3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= ½ remains the same from trial to trial</a:t>
            </a:r>
            <a:endParaRPr lang="en-US" sz="30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33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457200"/>
            <a:ext cx="779145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28800" y="10668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endParaRPr lang="en-US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94992" y="1017489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62600" y="1029286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1/2</a:t>
            </a:r>
            <a:endParaRPr lang="en-US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62800" y="1029286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1/2</a:t>
            </a:r>
            <a:endParaRPr lang="en-US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5622840"/>
              </p:ext>
            </p:extLst>
          </p:nvPr>
        </p:nvGraphicFramePr>
        <p:xfrm>
          <a:off x="1676400" y="2890808"/>
          <a:ext cx="5362575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4" name="Equation" r:id="rId5" imgW="1511280" imgH="253800" progId="Equation.3">
                  <p:embed/>
                </p:oleObj>
              </mc:Choice>
              <mc:Fallback>
                <p:oleObj name="Equation" r:id="rId5" imgW="151128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76400" y="2890808"/>
                        <a:ext cx="5362575" cy="901700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6275" y="2145102"/>
            <a:ext cx="5477027" cy="6831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6901" y="4556596"/>
            <a:ext cx="7701571" cy="756515"/>
          </a:xfrm>
          <a:prstGeom prst="rect">
            <a:avLst/>
          </a:prstGeom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37431"/>
              </p:ext>
            </p:extLst>
          </p:nvPr>
        </p:nvGraphicFramePr>
        <p:xfrm>
          <a:off x="3048536" y="4114737"/>
          <a:ext cx="3990439" cy="1162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5" name="Equation" r:id="rId9" imgW="1612800" imgH="469800" progId="Equation.3">
                  <p:embed/>
                </p:oleObj>
              </mc:Choice>
              <mc:Fallback>
                <p:oleObj name="Equation" r:id="rId9" imgW="161280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48536" y="4114737"/>
                        <a:ext cx="3990439" cy="1162569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701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"/>
            <a:ext cx="80200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01337" y="1534099"/>
            <a:ext cx="798195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Ex 2.  A survey found that one out of five Americans say </a:t>
            </a:r>
            <a:r>
              <a:rPr lang="en-US" sz="2400" dirty="0" smtClean="0">
                <a:latin typeface="Comic Sans MS" panose="030F0702030302020204" pitchFamily="66" charset="0"/>
              </a:rPr>
              <a:t>he </a:t>
            </a:r>
            <a:r>
              <a:rPr lang="en-US" sz="2400" dirty="0">
                <a:latin typeface="Comic Sans MS" panose="030F0702030302020204" pitchFamily="66" charset="0"/>
              </a:rPr>
              <a:t>or she has visited a doctor in any given month.  If 10 people are selected at random, find the probability that exactly 3 will have visited a doctor last month.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2958454"/>
            <a:ext cx="3076575" cy="4667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337" y="3657600"/>
            <a:ext cx="606094" cy="26890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07431" y="3510732"/>
            <a:ext cx="70725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66"/>
                </a:solidFill>
                <a:latin typeface="Comic Sans MS" panose="030F0702030302020204" pitchFamily="66" charset="0"/>
              </a:rPr>
              <a:t>f</a:t>
            </a:r>
            <a:r>
              <a:rPr lang="en-US" sz="3000" dirty="0" smtClean="0">
                <a:solidFill>
                  <a:srgbClr val="FF0066"/>
                </a:solidFill>
                <a:latin typeface="Comic Sans MS" panose="030F0702030302020204" pitchFamily="66" charset="0"/>
              </a:rPr>
              <a:t>ixed # of observations   n = 10</a:t>
            </a:r>
            <a:endParaRPr lang="en-US" sz="3000" dirty="0">
              <a:solidFill>
                <a:srgbClr val="FF0066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07431" y="4321253"/>
            <a:ext cx="73758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3366FF"/>
                </a:solidFill>
                <a:latin typeface="Comic Sans MS" panose="030F0702030302020204" pitchFamily="66" charset="0"/>
              </a:rPr>
              <a:t>Success – visit </a:t>
            </a:r>
            <a:r>
              <a:rPr lang="en-US" sz="3000" dirty="0" err="1" smtClean="0">
                <a:solidFill>
                  <a:srgbClr val="3366FF"/>
                </a:solidFill>
                <a:latin typeface="Comic Sans MS" panose="030F0702030302020204" pitchFamily="66" charset="0"/>
              </a:rPr>
              <a:t>dr</a:t>
            </a:r>
            <a:r>
              <a:rPr lang="en-US" sz="3000" dirty="0" smtClean="0">
                <a:solidFill>
                  <a:srgbClr val="3366FF"/>
                </a:solidFill>
                <a:latin typeface="Comic Sans MS" panose="030F0702030302020204" pitchFamily="66" charset="0"/>
              </a:rPr>
              <a:t>    Failure – not visit </a:t>
            </a:r>
            <a:r>
              <a:rPr lang="en-US" sz="3000" dirty="0" err="1" smtClean="0">
                <a:solidFill>
                  <a:srgbClr val="3366FF"/>
                </a:solidFill>
                <a:latin typeface="Comic Sans MS" panose="030F0702030302020204" pitchFamily="66" charset="0"/>
              </a:rPr>
              <a:t>dr</a:t>
            </a:r>
            <a:endParaRPr lang="en-US" sz="3000" dirty="0">
              <a:solidFill>
                <a:srgbClr val="3366FF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95496" y="5124853"/>
            <a:ext cx="71863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009900"/>
                </a:solidFill>
                <a:latin typeface="Comic Sans MS" panose="030F0702030302020204" pitchFamily="66" charset="0"/>
              </a:rPr>
              <a:t>e</a:t>
            </a:r>
            <a:r>
              <a:rPr lang="en-US" sz="3000" dirty="0" smtClean="0">
                <a:solidFill>
                  <a:srgbClr val="009900"/>
                </a:solidFill>
                <a:latin typeface="Comic Sans MS" panose="030F0702030302020204" pitchFamily="66" charset="0"/>
              </a:rPr>
              <a:t>ach visit independent of other visits</a:t>
            </a:r>
            <a:endParaRPr lang="en-US" sz="3000" dirty="0">
              <a:solidFill>
                <a:srgbClr val="0099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95496" y="5788506"/>
            <a:ext cx="78723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7030A0"/>
                </a:solidFill>
                <a:latin typeface="Comic Sans MS" panose="030F0702030302020204" pitchFamily="66" charset="0"/>
              </a:rPr>
              <a:t>p</a:t>
            </a:r>
            <a:r>
              <a:rPr lang="en-US" sz="3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= 1/5 remains the same from trial to trial</a:t>
            </a:r>
            <a:endParaRPr lang="en-US" sz="30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284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"/>
            <a:ext cx="80200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01337" y="1534099"/>
            <a:ext cx="798195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Ex 2.  A survey found that one out of five Americans say </a:t>
            </a:r>
            <a:r>
              <a:rPr lang="en-US" sz="2400" dirty="0" smtClean="0">
                <a:latin typeface="Comic Sans MS" panose="030F0702030302020204" pitchFamily="66" charset="0"/>
              </a:rPr>
              <a:t>he </a:t>
            </a:r>
            <a:r>
              <a:rPr lang="en-US" sz="2400" dirty="0">
                <a:latin typeface="Comic Sans MS" panose="030F0702030302020204" pitchFamily="66" charset="0"/>
              </a:rPr>
              <a:t>or she has visited a doctor in any given month.  If 10 people are selected at random, find the probability that exactly 3 will have visited a doctor last month.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7891520"/>
              </p:ext>
            </p:extLst>
          </p:nvPr>
        </p:nvGraphicFramePr>
        <p:xfrm>
          <a:off x="717550" y="3427413"/>
          <a:ext cx="5453063" cy="166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8" name="Equation" r:id="rId4" imgW="1536480" imgH="469800" progId="Equation.3">
                  <p:embed/>
                </p:oleObj>
              </mc:Choice>
              <mc:Fallback>
                <p:oleObj name="Equation" r:id="rId4" imgW="153648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17550" y="3427413"/>
                        <a:ext cx="5453063" cy="1668462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942810"/>
              </p:ext>
            </p:extLst>
          </p:nvPr>
        </p:nvGraphicFramePr>
        <p:xfrm>
          <a:off x="723194" y="5095875"/>
          <a:ext cx="7210426" cy="166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9" name="Equation" r:id="rId6" imgW="2031840" imgH="469800" progId="Equation.3">
                  <p:embed/>
                </p:oleObj>
              </mc:Choice>
              <mc:Fallback>
                <p:oleObj name="Equation" r:id="rId6" imgW="203184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23194" y="5095875"/>
                        <a:ext cx="7210426" cy="1668463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0618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28600"/>
            <a:ext cx="8305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effectLst/>
                <a:latin typeface="Comic Sans MS"/>
                <a:ea typeface="Times New Roman"/>
              </a:rPr>
              <a:t>Ex 3.  A survey from Teenage Research Unlimited found that 30% of teenage consumers receive their spending money from part-time jobs.  If 5 teenagers are selected at random, find the probability that at 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effectLst/>
                <a:latin typeface="Comic Sans MS"/>
                <a:ea typeface="Times New Roman"/>
              </a:rPr>
              <a:t>least 3 of them will have part-time jobs.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2286000"/>
            <a:ext cx="3076575" cy="4667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056329"/>
            <a:ext cx="606094" cy="26890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3294" y="3056329"/>
            <a:ext cx="7072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66"/>
                </a:solidFill>
                <a:latin typeface="Comic Sans MS" panose="030F0702030302020204" pitchFamily="66" charset="0"/>
              </a:rPr>
              <a:t>f</a:t>
            </a:r>
            <a:r>
              <a:rPr lang="en-US" sz="2400" dirty="0" smtClean="0">
                <a:solidFill>
                  <a:srgbClr val="FF0066"/>
                </a:solidFill>
                <a:latin typeface="Comic Sans MS" panose="030F0702030302020204" pitchFamily="66" charset="0"/>
              </a:rPr>
              <a:t>ixed # of observations   n = 5</a:t>
            </a:r>
            <a:endParaRPr lang="en-US" sz="2400" dirty="0">
              <a:solidFill>
                <a:srgbClr val="FF0066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6344" y="3821598"/>
            <a:ext cx="7819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  <a:latin typeface="Comic Sans MS" panose="030F0702030302020204" pitchFamily="66" charset="0"/>
              </a:rPr>
              <a:t>Success – part-time job   Failure – not part time job</a:t>
            </a:r>
            <a:endParaRPr lang="en-US" sz="2400" dirty="0">
              <a:solidFill>
                <a:srgbClr val="3366FF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4461469"/>
            <a:ext cx="7186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9900"/>
                </a:solidFill>
                <a:latin typeface="Comic Sans MS" panose="030F0702030302020204" pitchFamily="66" charset="0"/>
              </a:rPr>
              <a:t>e</a:t>
            </a:r>
            <a:r>
              <a:rPr lang="en-US" sz="2400" dirty="0" smtClean="0">
                <a:solidFill>
                  <a:srgbClr val="009900"/>
                </a:solidFill>
                <a:latin typeface="Comic Sans MS" panose="030F0702030302020204" pitchFamily="66" charset="0"/>
              </a:rPr>
              <a:t>ach employment status independent of other employment status</a:t>
            </a:r>
            <a:endParaRPr lang="en-US" sz="2400" dirty="0">
              <a:solidFill>
                <a:srgbClr val="0099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52181" y="5292466"/>
            <a:ext cx="7872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p</a:t>
            </a:r>
            <a:r>
              <a:rPr lang="en-US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= 0.30 remains the same from trial to trial</a:t>
            </a:r>
            <a:endParaRPr lang="en-US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55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28600"/>
            <a:ext cx="8305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effectLst/>
                <a:latin typeface="Comic Sans MS"/>
                <a:ea typeface="Times New Roman"/>
              </a:rPr>
              <a:t>Ex 3.  A survey from Teenage Research Unlimited found that 30% of teenage consumers receive their spending money from part-time jobs.  If 5 teenagers are selected at random, find the probability that at 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effectLst/>
                <a:latin typeface="Comic Sans MS"/>
                <a:ea typeface="Times New Roman"/>
              </a:rPr>
              <a:t>least 3 of them will have part-time jobs.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2080983"/>
              </p:ext>
            </p:extLst>
          </p:nvPr>
        </p:nvGraphicFramePr>
        <p:xfrm>
          <a:off x="362743" y="2438400"/>
          <a:ext cx="8494713" cy="7052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4" name="Equation" r:id="rId3" imgW="3060360" imgH="253800" progId="Equation.3">
                  <p:embed/>
                </p:oleObj>
              </mc:Choice>
              <mc:Fallback>
                <p:oleObj name="Equation" r:id="rId3" imgW="306036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2743" y="2438400"/>
                        <a:ext cx="8494713" cy="705203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0787913"/>
              </p:ext>
            </p:extLst>
          </p:nvPr>
        </p:nvGraphicFramePr>
        <p:xfrm>
          <a:off x="362744" y="3505200"/>
          <a:ext cx="8494712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5" name="Equation" r:id="rId5" imgW="3060360" imgH="482400" progId="Equation.3">
                  <p:embed/>
                </p:oleObj>
              </mc:Choice>
              <mc:Fallback>
                <p:oleObj name="Equation" r:id="rId5" imgW="306036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2744" y="3505200"/>
                        <a:ext cx="8494712" cy="1339850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6051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52400"/>
            <a:ext cx="8305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effectLst/>
                <a:latin typeface="Comic Sans MS"/>
                <a:ea typeface="Times New Roman"/>
              </a:rPr>
              <a:t>Ex 4.  It has been reported that 5% of Americans are afraid of being alone in a house at night.  If a random sample of 20 Americans are selected, find the following probabilities: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effectLst/>
                <a:latin typeface="Comic Sans MS"/>
                <a:ea typeface="Times New Roman"/>
              </a:rPr>
              <a:t> 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685800" algn="l"/>
              </a:tabLst>
            </a:pPr>
            <a:r>
              <a:rPr lang="en-US" sz="2400" dirty="0" smtClean="0">
                <a:effectLst/>
                <a:latin typeface="Comic Sans MS"/>
                <a:ea typeface="Times New Roman"/>
              </a:rPr>
              <a:t>a)   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exactly 5 people </a:t>
            </a:r>
            <a:r>
              <a:rPr lang="en-US" sz="2400" dirty="0" smtClean="0">
                <a:effectLst/>
                <a:latin typeface="Comic Sans MS"/>
                <a:ea typeface="Times New Roman"/>
              </a:rPr>
              <a:t>in the sample are afraid of being alone at night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r>
              <a:rPr lang="en-US" sz="2400" dirty="0" smtClean="0">
                <a:effectLst/>
                <a:latin typeface="Comic Sans MS"/>
                <a:ea typeface="Times New Roman"/>
              </a:rPr>
              <a:t> 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2732663"/>
            <a:ext cx="3076575" cy="4667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3429000"/>
            <a:ext cx="606094" cy="26890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7634" y="3429000"/>
            <a:ext cx="7072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66"/>
                </a:solidFill>
                <a:latin typeface="Comic Sans MS" panose="030F0702030302020204" pitchFamily="66" charset="0"/>
              </a:rPr>
              <a:t>f</a:t>
            </a:r>
            <a:r>
              <a:rPr lang="en-US" sz="2400" dirty="0" smtClean="0">
                <a:solidFill>
                  <a:srgbClr val="FF0066"/>
                </a:solidFill>
                <a:latin typeface="Comic Sans MS" panose="030F0702030302020204" pitchFamily="66" charset="0"/>
              </a:rPr>
              <a:t>ixed # of observations   n = 20</a:t>
            </a:r>
            <a:endParaRPr lang="en-US" sz="2400" dirty="0">
              <a:solidFill>
                <a:srgbClr val="FF0066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2051" y="4120277"/>
            <a:ext cx="7819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  <a:latin typeface="Comic Sans MS" panose="030F0702030302020204" pitchFamily="66" charset="0"/>
              </a:rPr>
              <a:t>Success – afraid     Failure – not afraid</a:t>
            </a:r>
            <a:endParaRPr lang="en-US" sz="2400" dirty="0">
              <a:solidFill>
                <a:srgbClr val="3366FF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2050" y="4934477"/>
            <a:ext cx="7869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9900"/>
                </a:solidFill>
                <a:latin typeface="Comic Sans MS" panose="030F0702030302020204" pitchFamily="66" charset="0"/>
              </a:rPr>
              <a:t>e</a:t>
            </a:r>
            <a:r>
              <a:rPr lang="en-US" sz="2400" dirty="0" smtClean="0">
                <a:solidFill>
                  <a:srgbClr val="009900"/>
                </a:solidFill>
                <a:latin typeface="Comic Sans MS" panose="030F0702030302020204" pitchFamily="66" charset="0"/>
              </a:rPr>
              <a:t>ach person’s fear independent of other person’s fear</a:t>
            </a:r>
            <a:endParaRPr lang="en-US" sz="2400" dirty="0">
              <a:solidFill>
                <a:srgbClr val="0099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67954" y="5656345"/>
            <a:ext cx="7872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p</a:t>
            </a:r>
            <a:r>
              <a:rPr lang="en-US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= 0.05 remains the same from trial to trial</a:t>
            </a:r>
            <a:endParaRPr lang="en-US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252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52400"/>
            <a:ext cx="8305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effectLst/>
                <a:latin typeface="Comic Sans MS"/>
                <a:ea typeface="Times New Roman"/>
              </a:rPr>
              <a:t>Ex 4.  It has been reported that 5% of Americans are afraid of being alone in a house at night.  If a random sample of 20 Americans are selected, find the following probabilities: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effectLst/>
                <a:latin typeface="Comic Sans MS"/>
                <a:ea typeface="Times New Roman"/>
              </a:rPr>
              <a:t> 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685800" algn="l"/>
              </a:tabLst>
            </a:pPr>
            <a:r>
              <a:rPr lang="en-US" sz="2400" dirty="0" smtClean="0">
                <a:effectLst/>
                <a:latin typeface="Comic Sans MS"/>
                <a:ea typeface="Times New Roman"/>
              </a:rPr>
              <a:t>a)   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exactly 5 people </a:t>
            </a:r>
            <a:r>
              <a:rPr lang="en-US" sz="2400" dirty="0" smtClean="0">
                <a:effectLst/>
                <a:latin typeface="Comic Sans MS"/>
                <a:ea typeface="Times New Roman"/>
              </a:rPr>
              <a:t>in the sample are afraid of being alone at night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r>
              <a:rPr lang="en-US" sz="2400" dirty="0" smtClean="0">
                <a:effectLst/>
                <a:latin typeface="Comic Sans MS"/>
                <a:ea typeface="Times New Roman"/>
              </a:rPr>
              <a:t> 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8508280"/>
              </p:ext>
            </p:extLst>
          </p:nvPr>
        </p:nvGraphicFramePr>
        <p:xfrm>
          <a:off x="355294" y="2971800"/>
          <a:ext cx="6443663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2" name="Equation" r:id="rId3" imgW="1815840" imgH="253800" progId="Equation.3">
                  <p:embed/>
                </p:oleObj>
              </mc:Choice>
              <mc:Fallback>
                <p:oleObj name="Equation" r:id="rId3" imgW="181584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5294" y="2971800"/>
                        <a:ext cx="6443663" cy="901700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4275994"/>
              </p:ext>
            </p:extLst>
          </p:nvPr>
        </p:nvGraphicFramePr>
        <p:xfrm>
          <a:off x="275431" y="4343400"/>
          <a:ext cx="8516938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3" name="Equation" r:id="rId5" imgW="2400120" imgH="253800" progId="Equation.3">
                  <p:embed/>
                </p:oleObj>
              </mc:Choice>
              <mc:Fallback>
                <p:oleObj name="Equation" r:id="rId5" imgW="240012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5431" y="4343400"/>
                        <a:ext cx="8516938" cy="901700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3531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38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effectLst/>
                <a:latin typeface="Comic Sans MS"/>
                <a:ea typeface="Times New Roman"/>
              </a:rPr>
              <a:t>Ex 4.  It has been reported that 5% of Americans are afraid of being alone in a house at night.  If a random sample of 20 Americans are selected, find the following probabilities: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2057400"/>
            <a:ext cx="7924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effectLst/>
                <a:latin typeface="Comic Sans MS"/>
                <a:ea typeface="Times New Roman"/>
                <a:cs typeface="Times New Roman"/>
              </a:rPr>
              <a:t>b)  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at most 3 people </a:t>
            </a:r>
            <a:r>
              <a:rPr lang="en-US" sz="2400" dirty="0" smtClean="0">
                <a:effectLst/>
                <a:latin typeface="Comic Sans MS"/>
                <a:ea typeface="Times New Roman"/>
                <a:cs typeface="Times New Roman"/>
              </a:rPr>
              <a:t>in the sample are afraid of being alone at night</a:t>
            </a:r>
            <a:endParaRPr lang="en-US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502934"/>
              </p:ext>
            </p:extLst>
          </p:nvPr>
        </p:nvGraphicFramePr>
        <p:xfrm>
          <a:off x="302241" y="3200400"/>
          <a:ext cx="849630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3" name="Equation" r:id="rId3" imgW="4838400" imgH="253800" progId="Equation.3">
                  <p:embed/>
                </p:oleObj>
              </mc:Choice>
              <mc:Fallback>
                <p:oleObj name="Equation" r:id="rId3" imgW="483840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2241" y="3200400"/>
                        <a:ext cx="8496300" cy="446088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2133838"/>
              </p:ext>
            </p:extLst>
          </p:nvPr>
        </p:nvGraphicFramePr>
        <p:xfrm>
          <a:off x="390525" y="4495800"/>
          <a:ext cx="849630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4" name="Equation" r:id="rId5" imgW="4838400" imgH="482400" progId="Equation.3">
                  <p:embed/>
                </p:oleObj>
              </mc:Choice>
              <mc:Fallback>
                <p:oleObj name="Equation" r:id="rId5" imgW="483840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0525" y="4495800"/>
                        <a:ext cx="8496300" cy="847725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8805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2743200"/>
            <a:ext cx="8001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0" i="0" u="none" strike="noStrike" baseline="0" dirty="0" smtClean="0">
                <a:solidFill>
                  <a:srgbClr val="800080"/>
                </a:solidFill>
                <a:latin typeface="Comic Sans MS" panose="030F0702030302020204" pitchFamily="66" charset="0"/>
              </a:rPr>
              <a:t>EQ: </a:t>
            </a:r>
            <a:r>
              <a:rPr lang="en-US" sz="3200" b="0" i="0" u="none" strike="noStrike" baseline="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What are the characteristics of a</a:t>
            </a:r>
          </a:p>
          <a:p>
            <a:r>
              <a:rPr lang="en-US" sz="3200" b="0" i="0" u="none" strike="noStrike" baseline="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binomial distribution </a:t>
            </a:r>
            <a:r>
              <a:rPr lang="en-US" sz="3200" b="0" i="0" u="none" strike="noStrike" baseline="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and how do you </a:t>
            </a:r>
            <a:r>
              <a:rPr lang="en-US" sz="3200" b="0" i="0" u="none" strike="noStrike" baseline="0" dirty="0" smtClean="0">
                <a:solidFill>
                  <a:srgbClr val="9933FF"/>
                </a:solidFill>
                <a:latin typeface="Comic Sans MS" panose="030F0702030302020204" pitchFamily="66" charset="0"/>
              </a:rPr>
              <a:t>calculate the probability </a:t>
            </a:r>
            <a:r>
              <a:rPr lang="en-US" sz="3200" b="0" i="0" u="none" strike="noStrike" baseline="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of a specific </a:t>
            </a:r>
            <a:r>
              <a:rPr lang="en-US" sz="3200" b="0" i="0" u="none" strike="noStrike" baseline="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event in this type of distribution</a:t>
            </a:r>
            <a:r>
              <a:rPr lang="en-US" sz="3200" b="0" i="0" u="none" strike="noStrike" baseline="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?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3900" y="533400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00FF"/>
                </a:solidFill>
                <a:latin typeface="Comic Sans MS" panose="030F0702030302020204" pitchFamily="66" charset="0"/>
              </a:rPr>
              <a:t>Accel</a:t>
            </a:r>
            <a:r>
              <a:rPr lang="en-US" sz="32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Comic Sans MS" panose="030F0702030302020204" pitchFamily="66" charset="0"/>
              </a:rPr>
              <a:t>Precalc</a:t>
            </a:r>
            <a:endParaRPr lang="en-US" sz="3200" dirty="0" smtClean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3200" dirty="0" smtClean="0">
                <a:solidFill>
                  <a:srgbClr val="009900"/>
                </a:solidFill>
                <a:latin typeface="Comic Sans MS" panose="030F0702030302020204" pitchFamily="66" charset="0"/>
              </a:rPr>
              <a:t>Unit #1:  Data Analysis</a:t>
            </a:r>
          </a:p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Lesson #7:  Binomial Distribution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10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04800"/>
            <a:ext cx="8077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effectLst/>
                <a:latin typeface="Comic Sans MS"/>
                <a:ea typeface="Times New Roman"/>
              </a:rPr>
              <a:t>Ex 4.  It has been reported that 5% of Americans are afraid of being alone in a house at night.  If a random sample of 20 Americans are selected, find the following probabilities: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1196" y="2057400"/>
            <a:ext cx="80432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685800" algn="l"/>
              </a:tabLst>
            </a:pPr>
            <a:r>
              <a:rPr lang="en-US" sz="2400" dirty="0" smtClean="0">
                <a:effectLst/>
                <a:latin typeface="Comic Sans MS"/>
                <a:ea typeface="Times New Roman"/>
              </a:rPr>
              <a:t>c)  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at least 3 people </a:t>
            </a:r>
            <a:r>
              <a:rPr lang="en-US" sz="2400" dirty="0" smtClean="0">
                <a:effectLst/>
                <a:latin typeface="Comic Sans MS"/>
                <a:ea typeface="Times New Roman"/>
              </a:rPr>
              <a:t>in the sample are afraid of being alone at night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8389840"/>
              </p:ext>
            </p:extLst>
          </p:nvPr>
        </p:nvGraphicFramePr>
        <p:xfrm>
          <a:off x="152400" y="3021045"/>
          <a:ext cx="8991600" cy="5603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9" name="Equation" r:id="rId3" imgW="4076640" imgH="253800" progId="Equation.3">
                  <p:embed/>
                </p:oleObj>
              </mc:Choice>
              <mc:Fallback>
                <p:oleObj name="Equation" r:id="rId3" imgW="407664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3021045"/>
                        <a:ext cx="8991600" cy="560355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17497" y="3808104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OR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2649245"/>
              </p:ext>
            </p:extLst>
          </p:nvPr>
        </p:nvGraphicFramePr>
        <p:xfrm>
          <a:off x="343466" y="4313238"/>
          <a:ext cx="8343334" cy="1477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0" name="Equation" r:id="rId5" imgW="4012920" imgH="711000" progId="Equation.3">
                  <p:embed/>
                </p:oleObj>
              </mc:Choice>
              <mc:Fallback>
                <p:oleObj name="Equation" r:id="rId5" imgW="4012920" imgH="71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3466" y="4313238"/>
                        <a:ext cx="8343334" cy="1477962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4695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219200"/>
            <a:ext cx="8305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effectLst/>
                <a:latin typeface="Comic Sans MS"/>
                <a:ea typeface="Times New Roman"/>
              </a:rPr>
              <a:t>Ex 5.  A report from the Secretary of Health and Human Services stated that 70% of single-vehicle traffic fatalities that occur at night on weekends involve an intoxicated driver. If a sample of 15 single-vehicle traffic fatalities that occur at night on weekends is selected, find the probability that exactly 12 involve a driver who is intoxicated.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effectLst/>
                <a:latin typeface="Comic Sans MS"/>
                <a:ea typeface="Times New Roman"/>
              </a:rPr>
              <a:t> 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57178" y="380999"/>
            <a:ext cx="56294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6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Try This One on Your Own</a:t>
            </a:r>
            <a:endParaRPr lang="en-US" sz="3200" dirty="0">
              <a:solidFill>
                <a:srgbClr val="FF0066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3254977"/>
              </p:ext>
            </p:extLst>
          </p:nvPr>
        </p:nvGraphicFramePr>
        <p:xfrm>
          <a:off x="555625" y="4068763"/>
          <a:ext cx="621665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8" name="Equation" r:id="rId3" imgW="1752480" imgH="253800" progId="Equation.3">
                  <p:embed/>
                </p:oleObj>
              </mc:Choice>
              <mc:Fallback>
                <p:oleObj name="Equation" r:id="rId3" imgW="175248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5625" y="4068763"/>
                        <a:ext cx="6216650" cy="901700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9843315"/>
              </p:ext>
            </p:extLst>
          </p:nvPr>
        </p:nvGraphicFramePr>
        <p:xfrm>
          <a:off x="381000" y="5257800"/>
          <a:ext cx="7748588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9" name="Equation" r:id="rId5" imgW="2184120" imgH="253800" progId="Equation.3">
                  <p:embed/>
                </p:oleObj>
              </mc:Choice>
              <mc:Fallback>
                <p:oleObj name="Equation" r:id="rId5" imgW="218412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1000" y="5257800"/>
                        <a:ext cx="7748588" cy="901700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533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7924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ASSIGNMENT:  </a:t>
            </a:r>
            <a:r>
              <a:rPr lang="en-US" sz="3600" dirty="0" smtClean="0">
                <a:solidFill>
                  <a:srgbClr val="0000FF"/>
                </a:solidFill>
              </a:rPr>
              <a:t>PW Binomial Distributions</a:t>
            </a:r>
          </a:p>
          <a:p>
            <a:endParaRPr lang="en-US" sz="3600" dirty="0">
              <a:solidFill>
                <a:srgbClr val="0000FF"/>
              </a:solidFill>
            </a:endParaRPr>
          </a:p>
          <a:p>
            <a:r>
              <a:rPr lang="en-US" sz="3600" dirty="0" smtClean="0">
                <a:solidFill>
                  <a:srgbClr val="0000FF"/>
                </a:solidFill>
              </a:rPr>
              <a:t>                          #1, #2, #4a, #4b</a:t>
            </a:r>
            <a:endParaRPr lang="en-US" sz="3600" dirty="0">
              <a:solidFill>
                <a:srgbClr val="0000F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946" y="2819400"/>
            <a:ext cx="8401050" cy="322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36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533400"/>
            <a:ext cx="541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Day 9 Agenda: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FF0000"/>
                </a:solidFill>
              </a:rPr>
              <a:t>DG5 --- 20 minutes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362200"/>
            <a:ext cx="8401050" cy="322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110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57200"/>
            <a:ext cx="7924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2800" u="sng" dirty="0" smtClean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Two Commands On the Graphing Calculator</a:t>
            </a:r>
            <a:endParaRPr lang="en-US" sz="2800" dirty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219198"/>
            <a:ext cx="8915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effectLst/>
                <a:latin typeface="Comic Sans MS"/>
                <a:ea typeface="Times New Roman"/>
                <a:cs typeface="Times New Roman"/>
              </a:rPr>
              <a:t>1. 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binomialpdf</a:t>
            </a:r>
            <a:r>
              <a:rPr lang="en-US" sz="2800" dirty="0" smtClean="0">
                <a:effectLst/>
                <a:latin typeface="Comic Sans MS"/>
                <a:ea typeface="Times New Roman"/>
                <a:cs typeface="Times New Roman"/>
              </a:rPr>
              <a:t> --- for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particular</a:t>
            </a:r>
            <a:r>
              <a:rPr lang="en-US" sz="2800" dirty="0" smtClean="0">
                <a:effectLst/>
                <a:latin typeface="Comic Sans MS"/>
                <a:ea typeface="Times New Roman"/>
                <a:cs typeface="Times New Roman"/>
              </a:rPr>
              <a:t> values of X;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equals</a:t>
            </a:r>
          </a:p>
          <a:p>
            <a:pPr marL="514350" indent="-514350">
              <a:buAutoNum type="arabicPeriod"/>
            </a:pPr>
            <a:endParaRPr lang="en-US" sz="2800" dirty="0">
              <a:solidFill>
                <a:srgbClr val="FF0000"/>
              </a:solidFill>
              <a:latin typeface="Comic Sans MS"/>
              <a:cs typeface="Times New Roman"/>
            </a:endParaRPr>
          </a:p>
          <a:p>
            <a:r>
              <a:rPr lang="en-US" sz="2800" dirty="0" smtClean="0">
                <a:effectLst/>
                <a:latin typeface="Comic Sans MS"/>
                <a:ea typeface="Times New Roman"/>
              </a:rPr>
              <a:t>Arguments: </a:t>
            </a:r>
            <a:r>
              <a:rPr lang="en-US" sz="2800" b="1" i="1" dirty="0" smtClean="0">
                <a:effectLst/>
                <a:latin typeface="Comic Sans MS"/>
                <a:ea typeface="Times New Roman"/>
              </a:rPr>
              <a:t>binomialpdf(</a:t>
            </a:r>
            <a:r>
              <a:rPr lang="en-US" sz="2800" b="1" i="1" dirty="0" smtClean="0">
                <a:solidFill>
                  <a:srgbClr val="C00000"/>
                </a:solidFill>
                <a:effectLst/>
                <a:latin typeface="Comic Sans MS"/>
                <a:ea typeface="Times New Roman"/>
              </a:rPr>
              <a:t>n</a:t>
            </a:r>
            <a:r>
              <a:rPr lang="en-US" sz="2800" b="1" i="1" dirty="0" smtClean="0">
                <a:effectLst/>
                <a:latin typeface="Comic Sans MS"/>
                <a:ea typeface="Times New Roman"/>
              </a:rPr>
              <a:t>, </a:t>
            </a:r>
            <a:r>
              <a:rPr lang="en-US" sz="2800" b="1" i="1" dirty="0" smtClean="0">
                <a:solidFill>
                  <a:srgbClr val="FF0066"/>
                </a:solidFill>
                <a:effectLst/>
                <a:latin typeface="Comic Sans MS"/>
                <a:ea typeface="Times New Roman"/>
              </a:rPr>
              <a:t>p</a:t>
            </a:r>
            <a:r>
              <a:rPr lang="en-US" sz="2800" b="1" i="1" dirty="0" smtClean="0">
                <a:effectLst/>
                <a:latin typeface="Comic Sans MS"/>
                <a:ea typeface="Times New Roman"/>
              </a:rPr>
              <a:t>, </a:t>
            </a:r>
            <a:r>
              <a:rPr lang="en-US" sz="2800" b="1" i="1" dirty="0" smtClean="0">
                <a:solidFill>
                  <a:srgbClr val="009900"/>
                </a:solidFill>
                <a:effectLst/>
                <a:latin typeface="Comic Sans MS"/>
                <a:ea typeface="Times New Roman"/>
              </a:rPr>
              <a:t>x</a:t>
            </a:r>
            <a:r>
              <a:rPr lang="en-US" sz="2800" b="1" i="1" dirty="0" smtClean="0">
                <a:effectLst/>
                <a:latin typeface="Comic Sans MS"/>
                <a:ea typeface="Times New Roman"/>
              </a:rPr>
              <a:t>)</a:t>
            </a:r>
            <a:endParaRPr lang="en-US" sz="2800" b="1" i="1" dirty="0" smtClean="0">
              <a:effectLst/>
              <a:latin typeface="Times New Roman"/>
              <a:ea typeface="Times New Roman"/>
            </a:endParaRPr>
          </a:p>
          <a:p>
            <a:pPr marL="514350" indent="-514350">
              <a:buAutoNum type="arabicPeriod"/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6413" y="3069102"/>
            <a:ext cx="8763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effectLst/>
                <a:latin typeface="Comic Sans MS"/>
                <a:ea typeface="Times New Roman"/>
              </a:rPr>
              <a:t>2.   </a:t>
            </a:r>
            <a:r>
              <a:rPr lang="en-US" sz="2800" dirty="0" err="1" smtClean="0">
                <a:solidFill>
                  <a:srgbClr val="7030A0"/>
                </a:solidFill>
                <a:effectLst/>
                <a:latin typeface="Comic Sans MS"/>
                <a:ea typeface="Times New Roman"/>
              </a:rPr>
              <a:t>binomialcdf</a:t>
            </a:r>
            <a:r>
              <a:rPr lang="en-US" sz="2800" dirty="0" smtClean="0">
                <a:effectLst/>
                <a:latin typeface="Comic Sans MS"/>
                <a:ea typeface="Times New Roman"/>
              </a:rPr>
              <a:t> --- </a:t>
            </a:r>
            <a:r>
              <a:rPr lang="en-US" sz="2800" dirty="0" smtClean="0">
                <a:solidFill>
                  <a:srgbClr val="7030A0"/>
                </a:solidFill>
                <a:effectLst/>
                <a:latin typeface="Comic Sans MS"/>
                <a:ea typeface="Times New Roman"/>
              </a:rPr>
              <a:t>range</a:t>
            </a:r>
            <a:r>
              <a:rPr lang="en-US" sz="2800" dirty="0" smtClean="0">
                <a:effectLst/>
                <a:latin typeface="Comic Sans MS"/>
                <a:ea typeface="Times New Roman"/>
              </a:rPr>
              <a:t> of values of X; </a:t>
            </a:r>
            <a:r>
              <a:rPr lang="en-US" sz="2800" dirty="0" smtClean="0">
                <a:solidFill>
                  <a:srgbClr val="7030A0"/>
                </a:solidFill>
                <a:effectLst/>
                <a:latin typeface="Comic Sans MS"/>
                <a:ea typeface="Times New Roman"/>
              </a:rPr>
              <a:t>inequality</a:t>
            </a:r>
            <a:endParaRPr lang="en-US" sz="2800" dirty="0" smtClean="0">
              <a:solidFill>
                <a:srgbClr val="7030A0"/>
              </a:solidFill>
              <a:effectLst/>
              <a:latin typeface="Times New Roman"/>
              <a:ea typeface="Times New Roman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effectLst/>
                <a:latin typeface="Comic Sans MS"/>
                <a:ea typeface="Times New Roman"/>
              </a:rPr>
              <a:t> </a:t>
            </a:r>
          </a:p>
          <a:p>
            <a:pPr marL="228600"/>
            <a:r>
              <a:rPr lang="en-US" sz="2800" dirty="0" smtClean="0">
                <a:effectLst/>
                <a:latin typeface="Comic Sans MS"/>
                <a:ea typeface="Times New Roman"/>
              </a:rPr>
              <a:t>Arguments: </a:t>
            </a:r>
            <a:r>
              <a:rPr lang="en-US" sz="2800" b="1" i="1" dirty="0" err="1" smtClean="0">
                <a:effectLst/>
                <a:latin typeface="Comic Sans MS"/>
                <a:ea typeface="Times New Roman"/>
              </a:rPr>
              <a:t>binomialcdf</a:t>
            </a:r>
            <a:r>
              <a:rPr lang="en-US" sz="2800" b="1" i="1" dirty="0" smtClean="0">
                <a:effectLst/>
                <a:latin typeface="Comic Sans MS"/>
                <a:ea typeface="Times New Roman"/>
              </a:rPr>
              <a:t>(</a:t>
            </a:r>
            <a:r>
              <a:rPr lang="en-US" sz="2800" b="1" i="1" dirty="0" smtClean="0">
                <a:solidFill>
                  <a:srgbClr val="C00000"/>
                </a:solidFill>
                <a:effectLst/>
                <a:latin typeface="Comic Sans MS"/>
                <a:ea typeface="Times New Roman"/>
              </a:rPr>
              <a:t>n</a:t>
            </a:r>
            <a:r>
              <a:rPr lang="en-US" sz="2800" b="1" i="1" dirty="0" smtClean="0">
                <a:effectLst/>
                <a:latin typeface="Comic Sans MS"/>
                <a:ea typeface="Times New Roman"/>
              </a:rPr>
              <a:t>, </a:t>
            </a:r>
            <a:r>
              <a:rPr lang="en-US" sz="2800" b="1" i="1" dirty="0" smtClean="0">
                <a:solidFill>
                  <a:srgbClr val="FF0066"/>
                </a:solidFill>
                <a:effectLst/>
                <a:latin typeface="Comic Sans MS"/>
                <a:ea typeface="Times New Roman"/>
              </a:rPr>
              <a:t>p</a:t>
            </a:r>
            <a:r>
              <a:rPr lang="en-US" sz="2800" b="1" i="1" dirty="0" smtClean="0">
                <a:effectLst/>
                <a:latin typeface="Comic Sans MS"/>
                <a:ea typeface="Times New Roman"/>
              </a:rPr>
              <a:t>, </a:t>
            </a:r>
            <a:r>
              <a:rPr lang="en-US" sz="2800" b="1" i="1" dirty="0" smtClean="0">
                <a:solidFill>
                  <a:srgbClr val="009900"/>
                </a:solidFill>
                <a:effectLst/>
                <a:latin typeface="Comic Sans MS"/>
                <a:ea typeface="Times New Roman"/>
              </a:rPr>
              <a:t>x</a:t>
            </a:r>
            <a:r>
              <a:rPr lang="en-US" sz="2800" b="1" i="1" dirty="0" smtClean="0">
                <a:effectLst/>
                <a:latin typeface="Comic Sans MS"/>
                <a:ea typeface="Times New Roman"/>
              </a:rPr>
              <a:t>)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endParaRPr lang="en-US" sz="2800" dirty="0" smtClean="0">
              <a:effectLst/>
              <a:latin typeface="Times New Roman"/>
              <a:ea typeface="Times New Roman"/>
            </a:endParaRPr>
          </a:p>
        </p:txBody>
      </p:sp>
      <p:sp>
        <p:nvSpPr>
          <p:cNvPr id="5" name="Bent-Up Arrow 4"/>
          <p:cNvSpPr/>
          <p:nvPr/>
        </p:nvSpPr>
        <p:spPr>
          <a:xfrm>
            <a:off x="4724400" y="4495800"/>
            <a:ext cx="990600" cy="685800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28700" y="4838114"/>
            <a:ext cx="35814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9900"/>
                </a:solidFill>
                <a:latin typeface="Comic Sans MS" panose="030F0702030302020204" pitchFamily="66" charset="0"/>
              </a:rPr>
              <a:t>i</a:t>
            </a:r>
            <a:r>
              <a:rPr lang="en-US" sz="2800" b="1" dirty="0" smtClean="0">
                <a:solidFill>
                  <a:srgbClr val="009900"/>
                </a:solidFill>
                <a:latin typeface="Comic Sans MS" panose="030F0702030302020204" pitchFamily="66" charset="0"/>
              </a:rPr>
              <a:t>ncludes that value</a:t>
            </a:r>
            <a:endParaRPr lang="en-US" sz="2800" b="1" dirty="0">
              <a:solidFill>
                <a:srgbClr val="0099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67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5814" y="495085"/>
            <a:ext cx="83233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en-US" sz="3600" b="1" dirty="0" smtClean="0">
                <a:solidFill>
                  <a:srgbClr val="FF0000"/>
                </a:solidFill>
              </a:rPr>
              <a:t>BINOMIALCDF FUNCTION WORKS FOR LESS THAN (LESS THAN or EQUAL TO)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4178" y="2209800"/>
            <a:ext cx="867742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FF"/>
                </a:solidFill>
              </a:rPr>
              <a:t>GREATER THAN (GREATER THAN or EQUAL TO) USE:</a:t>
            </a:r>
          </a:p>
          <a:p>
            <a:r>
              <a:rPr lang="en-US" sz="3200" dirty="0" smtClean="0">
                <a:solidFill>
                  <a:srgbClr val="0000FF"/>
                </a:solidFill>
              </a:rPr>
              <a:t>			</a:t>
            </a:r>
            <a:r>
              <a:rPr lang="en-US" sz="5400" dirty="0" smtClean="0"/>
              <a:t>1 – </a:t>
            </a:r>
            <a:r>
              <a:rPr lang="en-US" sz="5400" i="1" dirty="0" smtClean="0"/>
              <a:t>function</a:t>
            </a:r>
            <a:r>
              <a:rPr lang="en-US" sz="5400" dirty="0" smtClean="0"/>
              <a:t>  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4733778"/>
            <a:ext cx="8991600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PAY ATTENTION TO WHICH </a:t>
            </a:r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VALUES</a:t>
            </a:r>
            <a:r>
              <a:rPr lang="en-US" sz="3200" dirty="0" smtClean="0">
                <a:solidFill>
                  <a:srgbClr val="FF0066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smtClean="0">
                <a:latin typeface="Comic Sans MS" panose="030F0702030302020204" pitchFamily="66" charset="0"/>
              </a:rPr>
              <a:t>SHOULD BE </a:t>
            </a:r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INCLUDED</a:t>
            </a:r>
            <a:r>
              <a:rPr lang="en-US" sz="3200" dirty="0" smtClean="0">
                <a:latin typeface="Comic Sans MS" panose="030F0702030302020204" pitchFamily="66" charset="0"/>
              </a:rPr>
              <a:t> IN THE PROBABILITY!!</a:t>
            </a:r>
            <a:endParaRPr lang="en-US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79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0323" y="381000"/>
            <a:ext cx="8458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FF"/>
                </a:solidFill>
              </a:rPr>
              <a:t>Use your graphing calculator and rework </a:t>
            </a:r>
            <a:r>
              <a:rPr lang="en-US" sz="2800" dirty="0" smtClean="0">
                <a:solidFill>
                  <a:srgbClr val="0000FF"/>
                </a:solidFill>
              </a:rPr>
              <a:t>Ex #1 </a:t>
            </a:r>
            <a:r>
              <a:rPr lang="en-US" sz="2800" dirty="0">
                <a:solidFill>
                  <a:srgbClr val="0000FF"/>
                </a:solidFill>
              </a:rPr>
              <a:t>– 5. Write the commands you used below.</a:t>
            </a:r>
          </a:p>
          <a:p>
            <a:r>
              <a:rPr lang="en-US" sz="2800" dirty="0"/>
              <a:t> </a:t>
            </a:r>
          </a:p>
          <a:p>
            <a:pPr lvl="0"/>
            <a:endParaRPr lang="en-US" sz="2800" dirty="0" smtClean="0"/>
          </a:p>
          <a:p>
            <a:pPr lvl="0"/>
            <a:endParaRPr lang="en-US" sz="2800" dirty="0"/>
          </a:p>
          <a:p>
            <a:pPr lvl="0"/>
            <a:endParaRPr lang="en-US" sz="2800" dirty="0" smtClean="0"/>
          </a:p>
          <a:p>
            <a:pPr lvl="0"/>
            <a:r>
              <a:rPr lang="en-US" sz="2800" dirty="0" smtClean="0"/>
              <a:t>1.	_______________________________________</a:t>
            </a:r>
            <a:endParaRPr lang="en-US" sz="2800" dirty="0"/>
          </a:p>
          <a:p>
            <a:r>
              <a:rPr lang="en-US" sz="2800" dirty="0"/>
              <a:t>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0323" y="3702797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9933FF"/>
                </a:solidFill>
              </a:rPr>
              <a:t>STEP 1: 2</a:t>
            </a:r>
            <a:r>
              <a:rPr lang="en-US" sz="3600" b="1" baseline="30000" dirty="0" smtClean="0">
                <a:solidFill>
                  <a:srgbClr val="9933FF"/>
                </a:solidFill>
              </a:rPr>
              <a:t>nd</a:t>
            </a:r>
            <a:r>
              <a:rPr lang="en-US" sz="3600" b="1" dirty="0" smtClean="0">
                <a:solidFill>
                  <a:srgbClr val="9933FF"/>
                </a:solidFill>
              </a:rPr>
              <a:t> VARS </a:t>
            </a:r>
            <a:endParaRPr lang="en-US" sz="3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9973" y="1358034"/>
            <a:ext cx="6438900" cy="11144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2798017"/>
            <a:ext cx="2838450" cy="35814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40323" y="4399299"/>
            <a:ext cx="518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9933FF"/>
                </a:solidFill>
              </a:rPr>
              <a:t>STEP 2: scroll down to </a:t>
            </a:r>
          </a:p>
          <a:p>
            <a:r>
              <a:rPr lang="en-US" sz="3600" b="1" dirty="0">
                <a:solidFill>
                  <a:srgbClr val="9933FF"/>
                </a:solidFill>
              </a:rPr>
              <a:t> </a:t>
            </a:r>
            <a:r>
              <a:rPr lang="en-US" sz="3600" b="1" dirty="0" smtClean="0">
                <a:solidFill>
                  <a:srgbClr val="9933FF"/>
                </a:solidFill>
              </a:rPr>
              <a:t>               </a:t>
            </a:r>
            <a:r>
              <a:rPr lang="en-US" sz="3600" b="1" dirty="0" smtClean="0">
                <a:solidFill>
                  <a:srgbClr val="FF0000"/>
                </a:solidFill>
              </a:rPr>
              <a:t>A:binomialpdf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8037" y="2722899"/>
            <a:ext cx="276225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338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0323" y="381000"/>
            <a:ext cx="8458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FF"/>
                </a:solidFill>
              </a:rPr>
              <a:t>Use your graphing calculator and rework </a:t>
            </a:r>
            <a:r>
              <a:rPr lang="en-US" sz="2800" dirty="0" smtClean="0">
                <a:solidFill>
                  <a:srgbClr val="0000FF"/>
                </a:solidFill>
              </a:rPr>
              <a:t>Ex #1 </a:t>
            </a:r>
            <a:r>
              <a:rPr lang="en-US" sz="2800" dirty="0">
                <a:solidFill>
                  <a:srgbClr val="0000FF"/>
                </a:solidFill>
              </a:rPr>
              <a:t>– 5. Write the commands you used below.</a:t>
            </a:r>
          </a:p>
          <a:p>
            <a:r>
              <a:rPr lang="en-US" sz="2800" dirty="0"/>
              <a:t> </a:t>
            </a:r>
          </a:p>
          <a:p>
            <a:pPr lvl="0"/>
            <a:endParaRPr lang="en-US" sz="2800" dirty="0" smtClean="0"/>
          </a:p>
          <a:p>
            <a:pPr lvl="0"/>
            <a:endParaRPr lang="en-US" sz="2800" dirty="0"/>
          </a:p>
          <a:p>
            <a:pPr lvl="0"/>
            <a:endParaRPr lang="en-US" sz="2800" dirty="0" smtClean="0"/>
          </a:p>
          <a:p>
            <a:pPr lvl="0"/>
            <a:r>
              <a:rPr lang="en-US" sz="2800" dirty="0" smtClean="0"/>
              <a:t>1.	_______________________________________</a:t>
            </a:r>
            <a:endParaRPr lang="en-US" sz="2800" dirty="0"/>
          </a:p>
          <a:p>
            <a:r>
              <a:rPr lang="en-US" sz="2800" dirty="0"/>
              <a:t> 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93902" y="3818716"/>
            <a:ext cx="5178349" cy="646331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en-US" sz="3600" i="1" dirty="0" err="1">
                <a:solidFill>
                  <a:srgbClr val="FF0000"/>
                </a:solidFill>
              </a:rPr>
              <a:t>b</a:t>
            </a:r>
            <a:r>
              <a:rPr lang="en-US" sz="3600" i="1" dirty="0" err="1" smtClean="0">
                <a:solidFill>
                  <a:srgbClr val="FF0000"/>
                </a:solidFill>
              </a:rPr>
              <a:t>inomialpdf</a:t>
            </a:r>
            <a:r>
              <a:rPr lang="en-US" sz="3600" i="1" dirty="0" smtClean="0">
                <a:solidFill>
                  <a:srgbClr val="FF0000"/>
                </a:solidFill>
              </a:rPr>
              <a:t>(___, ___, ___)</a:t>
            </a:r>
            <a:endParaRPr lang="en-US" sz="3600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5455" y="4588717"/>
            <a:ext cx="518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9933FF"/>
                </a:solidFill>
              </a:rPr>
              <a:t>CALCULATOR JARGON </a:t>
            </a:r>
            <a:r>
              <a:rPr lang="en-US" sz="3600" dirty="0" smtClean="0"/>
              <a:t>IS</a:t>
            </a:r>
          </a:p>
          <a:p>
            <a:r>
              <a:rPr lang="en-US" sz="3600" u="sng" dirty="0" smtClean="0">
                <a:solidFill>
                  <a:srgbClr val="FF0000"/>
                </a:solidFill>
              </a:rPr>
              <a:t>NOT</a:t>
            </a:r>
            <a:r>
              <a:rPr lang="en-US" sz="3600" u="sng" dirty="0" smtClean="0">
                <a:solidFill>
                  <a:srgbClr val="FF0066"/>
                </a:solidFill>
              </a:rPr>
              <a:t> </a:t>
            </a:r>
            <a:r>
              <a:rPr lang="en-US" sz="3600" u="sng" dirty="0" smtClean="0">
                <a:solidFill>
                  <a:srgbClr val="FF0000"/>
                </a:solidFill>
              </a:rPr>
              <a:t>CONSIDERED</a:t>
            </a:r>
            <a:r>
              <a:rPr lang="en-US" sz="3600" dirty="0" smtClean="0">
                <a:solidFill>
                  <a:srgbClr val="FF0000"/>
                </a:solidFill>
              </a:rPr>
              <a:t> WORK</a:t>
            </a:r>
            <a:r>
              <a:rPr lang="en-US" sz="3600" dirty="0" smtClean="0"/>
              <a:t>!!</a:t>
            </a:r>
            <a:endParaRPr lang="en-US" sz="3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9973" y="1358034"/>
            <a:ext cx="6438900" cy="11144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75642" y="3818716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3</a:t>
            </a:r>
            <a:endParaRPr lang="en-US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698613" y="3809596"/>
            <a:ext cx="8455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0.5</a:t>
            </a:r>
            <a:endParaRPr lang="en-US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726724" y="3838993"/>
            <a:ext cx="8455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 2</a:t>
            </a:r>
            <a:endParaRPr lang="en-US" sz="3200" b="1" dirty="0"/>
          </a:p>
        </p:txBody>
      </p:sp>
      <p:sp>
        <p:nvSpPr>
          <p:cNvPr id="13" name="Bent-Up Arrow 12"/>
          <p:cNvSpPr/>
          <p:nvPr/>
        </p:nvSpPr>
        <p:spPr>
          <a:xfrm rot="18937432">
            <a:off x="6718640" y="2417076"/>
            <a:ext cx="1066799" cy="20574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455492" y="4588717"/>
            <a:ext cx="2459908" cy="2062103"/>
          </a:xfrm>
          <a:prstGeom prst="rect">
            <a:avLst/>
          </a:prstGeom>
          <a:solidFill>
            <a:srgbClr val="CCFF33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THIS IS STILL THE </a:t>
            </a:r>
            <a:r>
              <a:rPr lang="en-US" sz="3200" b="1" dirty="0" smtClean="0">
                <a:solidFill>
                  <a:srgbClr val="FF0066"/>
                </a:solidFill>
              </a:rPr>
              <a:t>WORK</a:t>
            </a:r>
            <a:r>
              <a:rPr lang="en-US" sz="3200" dirty="0" smtClean="0">
                <a:solidFill>
                  <a:srgbClr val="0000FF"/>
                </a:solidFill>
              </a:rPr>
              <a:t> FOR THE PROBLEM!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471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10" grpId="0"/>
      <p:bldP spid="11" grpId="0"/>
      <p:bldP spid="12" grpId="0"/>
      <p:bldP spid="13" grpId="0" animBg="1"/>
      <p:bldP spid="1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99217"/>
            <a:ext cx="8458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FF"/>
                </a:solidFill>
              </a:rPr>
              <a:t>Use your graphing calculator and rework </a:t>
            </a:r>
            <a:r>
              <a:rPr lang="en-US" sz="2800" dirty="0" smtClean="0">
                <a:solidFill>
                  <a:srgbClr val="0000FF"/>
                </a:solidFill>
              </a:rPr>
              <a:t>Ex #1 </a:t>
            </a:r>
            <a:r>
              <a:rPr lang="en-US" sz="2800" dirty="0">
                <a:solidFill>
                  <a:srgbClr val="0000FF"/>
                </a:solidFill>
              </a:rPr>
              <a:t>– 5. Write the commands you used below.</a:t>
            </a:r>
          </a:p>
          <a:p>
            <a:r>
              <a:rPr lang="en-US" sz="2800" dirty="0"/>
              <a:t> </a:t>
            </a:r>
          </a:p>
          <a:p>
            <a:pPr lvl="0"/>
            <a:endParaRPr lang="en-US" sz="2800" dirty="0"/>
          </a:p>
          <a:p>
            <a:pPr lvl="0"/>
            <a:r>
              <a:rPr lang="en-US" sz="2800" dirty="0" smtClean="0"/>
              <a:t>2.	_______________________________________</a:t>
            </a:r>
            <a:endParaRPr lang="en-US" sz="2800" dirty="0"/>
          </a:p>
          <a:p>
            <a:r>
              <a:rPr lang="en-US" sz="2800" dirty="0"/>
              <a:t> 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5317799"/>
              </p:ext>
            </p:extLst>
          </p:nvPr>
        </p:nvGraphicFramePr>
        <p:xfrm>
          <a:off x="1066800" y="1371600"/>
          <a:ext cx="7210426" cy="166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0" name="Equation" r:id="rId3" imgW="2031840" imgH="469800" progId="Equation.3">
                  <p:embed/>
                </p:oleObj>
              </mc:Choice>
              <mc:Fallback>
                <p:oleObj name="Equation" r:id="rId3" imgW="203184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1371600"/>
                        <a:ext cx="7210426" cy="1668463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57400" y="3484700"/>
            <a:ext cx="525780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i="1" dirty="0" err="1" smtClean="0">
                <a:solidFill>
                  <a:srgbClr val="FF0000"/>
                </a:solidFill>
              </a:rPr>
              <a:t>binomialpdf</a:t>
            </a:r>
            <a:r>
              <a:rPr lang="en-US" sz="3600" i="1" dirty="0" smtClean="0">
                <a:solidFill>
                  <a:srgbClr val="FF0000"/>
                </a:solidFill>
              </a:rPr>
              <a:t>(___, ___, ___)</a:t>
            </a:r>
            <a:endParaRPr lang="en-US" sz="3600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4267200"/>
            <a:ext cx="518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9933FF"/>
                </a:solidFill>
              </a:rPr>
              <a:t>CALCULATOR JARGON </a:t>
            </a:r>
            <a:r>
              <a:rPr lang="en-US" sz="3600" dirty="0" smtClean="0"/>
              <a:t>IS</a:t>
            </a:r>
          </a:p>
          <a:p>
            <a:r>
              <a:rPr lang="en-US" sz="3600" u="sng" dirty="0" smtClean="0">
                <a:solidFill>
                  <a:srgbClr val="FF0000"/>
                </a:solidFill>
              </a:rPr>
              <a:t>NOT</a:t>
            </a:r>
            <a:r>
              <a:rPr lang="en-US" sz="3600" u="sng" dirty="0" smtClean="0">
                <a:solidFill>
                  <a:srgbClr val="FF0066"/>
                </a:solidFill>
              </a:rPr>
              <a:t> </a:t>
            </a:r>
            <a:r>
              <a:rPr lang="en-US" sz="3600" u="sng" dirty="0" smtClean="0">
                <a:solidFill>
                  <a:srgbClr val="FF0000"/>
                </a:solidFill>
              </a:rPr>
              <a:t>CONSIDERED</a:t>
            </a:r>
            <a:r>
              <a:rPr lang="en-US" sz="3600" dirty="0" smtClean="0">
                <a:solidFill>
                  <a:srgbClr val="FF0000"/>
                </a:solidFill>
              </a:rPr>
              <a:t> WORK</a:t>
            </a:r>
            <a:r>
              <a:rPr lang="en-US" sz="3600" dirty="0" smtClean="0"/>
              <a:t>!!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4672013" y="3468198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10</a:t>
            </a:r>
            <a:endParaRPr 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486400" y="3456822"/>
            <a:ext cx="850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0.2</a:t>
            </a:r>
            <a:endParaRPr lang="en-U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248400" y="3464481"/>
            <a:ext cx="850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3</a:t>
            </a:r>
            <a:endParaRPr lang="en-US" sz="3200" b="1" dirty="0"/>
          </a:p>
        </p:txBody>
      </p:sp>
      <p:sp>
        <p:nvSpPr>
          <p:cNvPr id="11" name="Bent-Up Arrow 10"/>
          <p:cNvSpPr/>
          <p:nvPr/>
        </p:nvSpPr>
        <p:spPr>
          <a:xfrm rot="18937432">
            <a:off x="7371795" y="2779166"/>
            <a:ext cx="1066799" cy="20574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455492" y="4588717"/>
            <a:ext cx="2459908" cy="2062103"/>
          </a:xfrm>
          <a:prstGeom prst="rect">
            <a:avLst/>
          </a:prstGeom>
          <a:solidFill>
            <a:srgbClr val="CCFF33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THIS IS STILL THE </a:t>
            </a:r>
            <a:r>
              <a:rPr lang="en-US" sz="3200" b="1" dirty="0" smtClean="0">
                <a:solidFill>
                  <a:srgbClr val="FF0066"/>
                </a:solidFill>
              </a:rPr>
              <a:t>WORK</a:t>
            </a:r>
            <a:r>
              <a:rPr lang="en-US" sz="3200" dirty="0" smtClean="0">
                <a:solidFill>
                  <a:srgbClr val="0000FF"/>
                </a:solidFill>
              </a:rPr>
              <a:t> FOR THE PROBLEM!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83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0" grpId="0"/>
      <p:bldP spid="11" grpId="0" animBg="1"/>
      <p:bldP spid="1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0323" y="381000"/>
            <a:ext cx="8458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FF"/>
                </a:solidFill>
              </a:rPr>
              <a:t>Use your graphing calculator and rework </a:t>
            </a:r>
            <a:r>
              <a:rPr lang="en-US" sz="2800" dirty="0" smtClean="0">
                <a:solidFill>
                  <a:srgbClr val="0000FF"/>
                </a:solidFill>
              </a:rPr>
              <a:t>Ex #1 </a:t>
            </a:r>
            <a:r>
              <a:rPr lang="en-US" sz="2800" dirty="0">
                <a:solidFill>
                  <a:srgbClr val="0000FF"/>
                </a:solidFill>
              </a:rPr>
              <a:t>– 5. Write the commands you used below.</a:t>
            </a:r>
          </a:p>
          <a:p>
            <a:r>
              <a:rPr lang="en-US" sz="2800" dirty="0"/>
              <a:t> </a:t>
            </a:r>
          </a:p>
          <a:p>
            <a:pPr lvl="0"/>
            <a:endParaRPr lang="en-US" sz="2800" dirty="0"/>
          </a:p>
          <a:p>
            <a:pPr lvl="0"/>
            <a:r>
              <a:rPr lang="en-US" sz="2800" dirty="0" smtClean="0"/>
              <a:t>3.	_______________________________________</a:t>
            </a:r>
            <a:endParaRPr lang="en-US" sz="2800" dirty="0"/>
          </a:p>
          <a:p>
            <a:r>
              <a:rPr lang="en-US" sz="2800" dirty="0"/>
              <a:t> 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6693131"/>
              </p:ext>
            </p:extLst>
          </p:nvPr>
        </p:nvGraphicFramePr>
        <p:xfrm>
          <a:off x="1066800" y="1600200"/>
          <a:ext cx="7882467" cy="1243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4" name="Equation" r:id="rId3" imgW="3060360" imgH="482400" progId="Equation.3">
                  <p:embed/>
                </p:oleObj>
              </mc:Choice>
              <mc:Fallback>
                <p:oleObj name="Equation" r:id="rId3" imgW="306036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1600200"/>
                        <a:ext cx="7882467" cy="1243282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600092" y="3090565"/>
            <a:ext cx="34959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0    1    2    3    4    5  </a:t>
            </a:r>
            <a:endParaRPr lang="en-US" sz="3200" dirty="0"/>
          </a:p>
        </p:txBody>
      </p:sp>
      <p:sp>
        <p:nvSpPr>
          <p:cNvPr id="3" name="Oval 2"/>
          <p:cNvSpPr/>
          <p:nvPr/>
        </p:nvSpPr>
        <p:spPr>
          <a:xfrm>
            <a:off x="4152900" y="2904470"/>
            <a:ext cx="19431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2316666" y="2823165"/>
            <a:ext cx="2057400" cy="1201460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54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185" y="304800"/>
            <a:ext cx="64008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0"/>
            <a:ext cx="5130457" cy="71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4" y="2671763"/>
            <a:ext cx="4848226" cy="550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056" y="3762374"/>
            <a:ext cx="5156543" cy="68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6275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457200"/>
            <a:ext cx="2838450" cy="3543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0025" y="939465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9933FF"/>
                </a:solidFill>
              </a:rPr>
              <a:t>STEP 1: 2</a:t>
            </a:r>
            <a:r>
              <a:rPr lang="en-US" sz="3600" b="1" baseline="30000" dirty="0" smtClean="0">
                <a:solidFill>
                  <a:srgbClr val="9933FF"/>
                </a:solidFill>
              </a:rPr>
              <a:t>nd</a:t>
            </a:r>
            <a:r>
              <a:rPr lang="en-US" sz="3600" b="1" dirty="0" smtClean="0">
                <a:solidFill>
                  <a:srgbClr val="9933FF"/>
                </a:solidFill>
              </a:rPr>
              <a:t> VARS 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00025" y="1752600"/>
            <a:ext cx="518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9933FF"/>
                </a:solidFill>
              </a:rPr>
              <a:t>STEP 2: scroll down to </a:t>
            </a:r>
          </a:p>
          <a:p>
            <a:r>
              <a:rPr lang="en-US" sz="3600" b="1" dirty="0">
                <a:solidFill>
                  <a:srgbClr val="9933FF"/>
                </a:solidFill>
              </a:rPr>
              <a:t> </a:t>
            </a:r>
            <a:r>
              <a:rPr lang="en-US" sz="3600" b="1" dirty="0" smtClean="0">
                <a:solidFill>
                  <a:srgbClr val="9933FF"/>
                </a:solidFill>
              </a:rPr>
              <a:t>               </a:t>
            </a:r>
            <a:r>
              <a:rPr lang="en-US" sz="3600" b="1" dirty="0" smtClean="0">
                <a:solidFill>
                  <a:srgbClr val="FF0000"/>
                </a:solidFill>
              </a:rPr>
              <a:t>B:binomialcdf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508840"/>
            <a:ext cx="3105150" cy="3440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00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0323" y="381000"/>
            <a:ext cx="8458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FF"/>
                </a:solidFill>
              </a:rPr>
              <a:t>Use your graphing calculator and rework </a:t>
            </a:r>
            <a:r>
              <a:rPr lang="en-US" sz="2800" dirty="0" smtClean="0">
                <a:solidFill>
                  <a:srgbClr val="0000FF"/>
                </a:solidFill>
              </a:rPr>
              <a:t>Ex #1 </a:t>
            </a:r>
            <a:r>
              <a:rPr lang="en-US" sz="2800" dirty="0">
                <a:solidFill>
                  <a:srgbClr val="0000FF"/>
                </a:solidFill>
              </a:rPr>
              <a:t>– 5. Write the commands you used below.</a:t>
            </a:r>
          </a:p>
          <a:p>
            <a:r>
              <a:rPr lang="en-US" sz="2800" dirty="0"/>
              <a:t> </a:t>
            </a:r>
          </a:p>
          <a:p>
            <a:pPr lvl="0"/>
            <a:endParaRPr lang="en-US" sz="2800" dirty="0"/>
          </a:p>
          <a:p>
            <a:pPr lvl="0"/>
            <a:r>
              <a:rPr lang="en-US" sz="2800" dirty="0" smtClean="0"/>
              <a:t>3.	_______________________________________</a:t>
            </a:r>
            <a:endParaRPr lang="en-US" sz="2800" dirty="0"/>
          </a:p>
          <a:p>
            <a:r>
              <a:rPr lang="en-US" sz="2800" dirty="0"/>
              <a:t> 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6693131"/>
              </p:ext>
            </p:extLst>
          </p:nvPr>
        </p:nvGraphicFramePr>
        <p:xfrm>
          <a:off x="1066800" y="1600200"/>
          <a:ext cx="7882467" cy="1243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7" name="Equation" r:id="rId3" imgW="3060360" imgH="482400" progId="Equation.3">
                  <p:embed/>
                </p:oleObj>
              </mc:Choice>
              <mc:Fallback>
                <p:oleObj name="Equation" r:id="rId3" imgW="3060360" imgH="482400" progId="Equation.3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1600200"/>
                        <a:ext cx="7882467" cy="1243282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70105" y="4419600"/>
            <a:ext cx="7128417" cy="76944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solidFill>
                  <a:srgbClr val="0000FF"/>
                </a:solidFill>
              </a:rPr>
              <a:t>1 - </a:t>
            </a:r>
            <a:r>
              <a:rPr lang="en-US" sz="4400" i="1" dirty="0" err="1" smtClean="0">
                <a:solidFill>
                  <a:srgbClr val="FF0000"/>
                </a:solidFill>
              </a:rPr>
              <a:t>binomialcdf</a:t>
            </a:r>
            <a:r>
              <a:rPr lang="en-US" sz="4400" i="1" dirty="0" smtClean="0">
                <a:solidFill>
                  <a:srgbClr val="FF0000"/>
                </a:solidFill>
              </a:rPr>
              <a:t>(___, ___, ___)</a:t>
            </a:r>
            <a:endParaRPr lang="en-US" sz="4400" i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00092" y="3090565"/>
            <a:ext cx="34959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0    1    2    3    4    5  </a:t>
            </a:r>
            <a:endParaRPr lang="en-US" sz="3200" dirty="0"/>
          </a:p>
        </p:txBody>
      </p:sp>
      <p:sp>
        <p:nvSpPr>
          <p:cNvPr id="3" name="Oval 2"/>
          <p:cNvSpPr/>
          <p:nvPr/>
        </p:nvSpPr>
        <p:spPr>
          <a:xfrm>
            <a:off x="4152900" y="2904470"/>
            <a:ext cx="19431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2316666" y="2823165"/>
            <a:ext cx="2057400" cy="1201460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408341" y="4511932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5</a:t>
            </a:r>
            <a:endParaRPr lang="en-U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400800" y="4459900"/>
            <a:ext cx="8264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0.3</a:t>
            </a:r>
            <a:endParaRPr lang="en-US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0" y="4511931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9933FF"/>
                </a:solidFill>
              </a:rPr>
              <a:t>2</a:t>
            </a:r>
            <a:endParaRPr lang="en-US" sz="3200" b="1" dirty="0">
              <a:solidFill>
                <a:srgbClr val="9933FF"/>
              </a:solidFill>
            </a:endParaRPr>
          </a:p>
        </p:txBody>
      </p:sp>
      <p:sp>
        <p:nvSpPr>
          <p:cNvPr id="6" name="Left-Right Arrow 5"/>
          <p:cNvSpPr/>
          <p:nvPr/>
        </p:nvSpPr>
        <p:spPr>
          <a:xfrm rot="819463">
            <a:off x="3901813" y="3931518"/>
            <a:ext cx="3783888" cy="43946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92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/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0323" y="381000"/>
            <a:ext cx="8458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FF"/>
                </a:solidFill>
              </a:rPr>
              <a:t>Use your graphing calculator and rework </a:t>
            </a:r>
            <a:r>
              <a:rPr lang="en-US" sz="2800" dirty="0" smtClean="0">
                <a:solidFill>
                  <a:srgbClr val="0000FF"/>
                </a:solidFill>
              </a:rPr>
              <a:t>Ex #1 </a:t>
            </a:r>
            <a:r>
              <a:rPr lang="en-US" sz="2800" dirty="0">
                <a:solidFill>
                  <a:srgbClr val="0000FF"/>
                </a:solidFill>
              </a:rPr>
              <a:t>– 5. Write the commands you used below.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 </a:t>
            </a:r>
          </a:p>
          <a:p>
            <a:pPr lvl="0"/>
            <a:r>
              <a:rPr lang="en-US" sz="2800" dirty="0" smtClean="0"/>
              <a:t>4a.       ________________________________________</a:t>
            </a:r>
            <a:endParaRPr lang="en-US" sz="2800" dirty="0"/>
          </a:p>
          <a:p>
            <a:r>
              <a:rPr lang="en-US" sz="2800" dirty="0"/>
              <a:t> 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2868929"/>
              </p:ext>
            </p:extLst>
          </p:nvPr>
        </p:nvGraphicFramePr>
        <p:xfrm>
          <a:off x="1143000" y="1905000"/>
          <a:ext cx="7679267" cy="813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1" name="Equation" r:id="rId3" imgW="2400120" imgH="253800" progId="Equation.3">
                  <p:embed/>
                </p:oleObj>
              </mc:Choice>
              <mc:Fallback>
                <p:oleObj name="Equation" r:id="rId3" imgW="240012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1905000"/>
                        <a:ext cx="7679267" cy="813015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52600" y="3124200"/>
            <a:ext cx="60960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i="1" dirty="0" smtClean="0"/>
              <a:t>4a)   </a:t>
            </a:r>
            <a:r>
              <a:rPr lang="en-US" sz="3600" i="1" dirty="0" err="1" smtClean="0">
                <a:solidFill>
                  <a:srgbClr val="FF0000"/>
                </a:solidFill>
              </a:rPr>
              <a:t>binomialpdf</a:t>
            </a:r>
            <a:r>
              <a:rPr lang="en-US" sz="3600" i="1" dirty="0" smtClean="0">
                <a:solidFill>
                  <a:srgbClr val="FF0000"/>
                </a:solidFill>
              </a:rPr>
              <a:t>(___, ___, ___)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82753" y="3088393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5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87945" y="3118624"/>
            <a:ext cx="10184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0.05</a:t>
            </a:r>
            <a:endParaRPr 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078450" y="3094463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20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227212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0323" y="381000"/>
            <a:ext cx="8458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FF"/>
                </a:solidFill>
              </a:rPr>
              <a:t>Use your graphing calculator and rework </a:t>
            </a:r>
            <a:r>
              <a:rPr lang="en-US" sz="2800" dirty="0" smtClean="0">
                <a:solidFill>
                  <a:srgbClr val="0000FF"/>
                </a:solidFill>
              </a:rPr>
              <a:t>Ex #1 </a:t>
            </a:r>
            <a:r>
              <a:rPr lang="en-US" sz="2800" dirty="0">
                <a:solidFill>
                  <a:srgbClr val="0000FF"/>
                </a:solidFill>
              </a:rPr>
              <a:t>– 5. Write the commands you used below.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 </a:t>
            </a:r>
          </a:p>
          <a:p>
            <a:pPr lvl="0"/>
            <a:r>
              <a:rPr lang="en-US" sz="2800" dirty="0" smtClean="0"/>
              <a:t>4b.       ________________________________________</a:t>
            </a:r>
            <a:endParaRPr lang="en-US" sz="2800" dirty="0"/>
          </a:p>
          <a:p>
            <a:r>
              <a:rPr lang="en-US" sz="2800" dirty="0"/>
              <a:t>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5399" y="4083611"/>
            <a:ext cx="60960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i="1" dirty="0" smtClean="0"/>
              <a:t>4b)   </a:t>
            </a:r>
            <a:r>
              <a:rPr lang="en-US" sz="3600" i="1" dirty="0" err="1" smtClean="0">
                <a:solidFill>
                  <a:srgbClr val="FF0000"/>
                </a:solidFill>
              </a:rPr>
              <a:t>binomialcdf</a:t>
            </a:r>
            <a:r>
              <a:rPr lang="en-US" sz="3600" i="1" dirty="0" smtClean="0">
                <a:solidFill>
                  <a:srgbClr val="FF0000"/>
                </a:solidFill>
              </a:rPr>
              <a:t>(___, ___,___)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7250783"/>
              </p:ext>
            </p:extLst>
          </p:nvPr>
        </p:nvGraphicFramePr>
        <p:xfrm>
          <a:off x="1295399" y="1729121"/>
          <a:ext cx="7181697" cy="1928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5" name="Equation" r:id="rId3" imgW="2793960" imgH="749160" progId="Equation.3">
                  <p:embed/>
                </p:oleObj>
              </mc:Choice>
              <mc:Fallback>
                <p:oleObj name="Equation" r:id="rId3" imgW="2793960" imgH="7491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5399" y="1729121"/>
                        <a:ext cx="7181697" cy="1928479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22541" y="4135874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20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408340" y="4117694"/>
            <a:ext cx="990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0.05</a:t>
            </a:r>
            <a:endParaRPr 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439828" y="4055732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3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239261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/>
      <p:bldP spid="8" grpId="0"/>
      <p:bldP spid="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0323" y="381000"/>
            <a:ext cx="8458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FF"/>
                </a:solidFill>
              </a:rPr>
              <a:t>Use your graphing calculator and rework </a:t>
            </a:r>
            <a:r>
              <a:rPr lang="en-US" sz="2800" dirty="0" smtClean="0">
                <a:solidFill>
                  <a:srgbClr val="0000FF"/>
                </a:solidFill>
              </a:rPr>
              <a:t>Ex #1 </a:t>
            </a:r>
            <a:r>
              <a:rPr lang="en-US" sz="2800" dirty="0">
                <a:solidFill>
                  <a:srgbClr val="0000FF"/>
                </a:solidFill>
              </a:rPr>
              <a:t>– 5. Write the commands you used below.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 </a:t>
            </a:r>
          </a:p>
          <a:p>
            <a:pPr lvl="0"/>
            <a:r>
              <a:rPr lang="en-US" sz="2800" dirty="0" smtClean="0"/>
              <a:t>4c.       ________________________________________</a:t>
            </a:r>
            <a:endParaRPr lang="en-US" sz="2800" dirty="0"/>
          </a:p>
          <a:p>
            <a:r>
              <a:rPr lang="en-US" sz="2800" dirty="0"/>
              <a:t>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21422" y="5791200"/>
            <a:ext cx="6731978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i="1" dirty="0" smtClean="0"/>
              <a:t>4c)   </a:t>
            </a:r>
            <a:r>
              <a:rPr lang="en-US" sz="3600" b="1" i="1" dirty="0" smtClean="0">
                <a:solidFill>
                  <a:srgbClr val="0000FF"/>
                </a:solidFill>
              </a:rPr>
              <a:t>1 </a:t>
            </a:r>
            <a:r>
              <a:rPr lang="en-US" sz="3600" b="1" i="1" dirty="0">
                <a:solidFill>
                  <a:srgbClr val="0000FF"/>
                </a:solidFill>
              </a:rPr>
              <a:t>- </a:t>
            </a:r>
            <a:r>
              <a:rPr lang="en-US" sz="3600" i="1" dirty="0" err="1" smtClean="0">
                <a:solidFill>
                  <a:srgbClr val="FF0000"/>
                </a:solidFill>
              </a:rPr>
              <a:t>binomialcdf</a:t>
            </a:r>
            <a:r>
              <a:rPr lang="en-US" sz="3600" i="1" dirty="0" smtClean="0">
                <a:solidFill>
                  <a:srgbClr val="FF0000"/>
                </a:solidFill>
              </a:rPr>
              <a:t>(___, ___, ___)</a:t>
            </a:r>
            <a:endParaRPr lang="en-US" sz="3600" i="1" dirty="0">
              <a:solidFill>
                <a:srgbClr val="FF000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898820"/>
              </p:ext>
            </p:extLst>
          </p:nvPr>
        </p:nvGraphicFramePr>
        <p:xfrm>
          <a:off x="1066800" y="1682657"/>
          <a:ext cx="7400136" cy="254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2" name="Equation" r:id="rId3" imgW="2882880" imgH="990360" progId="Equation.3">
                  <p:embed/>
                </p:oleObj>
              </mc:Choice>
              <mc:Fallback>
                <p:oleObj name="Equation" r:id="rId3" imgW="2882880" imgH="990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1682657"/>
                        <a:ext cx="7400136" cy="2541587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1884" y="4375181"/>
            <a:ext cx="8675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0  1  2  3   4  5  6  7  8  9  10 11 12  13 14 15 16 17  18 19 20</a:t>
            </a:r>
            <a:endParaRPr lang="en-US" sz="2800" dirty="0"/>
          </a:p>
        </p:txBody>
      </p:sp>
      <p:sp>
        <p:nvSpPr>
          <p:cNvPr id="8" name="Oval 7"/>
          <p:cNvSpPr/>
          <p:nvPr/>
        </p:nvSpPr>
        <p:spPr>
          <a:xfrm>
            <a:off x="1150355" y="4059586"/>
            <a:ext cx="7772400" cy="115440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ultiply 8"/>
          <p:cNvSpPr/>
          <p:nvPr/>
        </p:nvSpPr>
        <p:spPr>
          <a:xfrm>
            <a:off x="-284857" y="4059586"/>
            <a:ext cx="1899138" cy="1154409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-Right Arrow 9"/>
          <p:cNvSpPr/>
          <p:nvPr/>
        </p:nvSpPr>
        <p:spPr>
          <a:xfrm rot="405593">
            <a:off x="1075969" y="5189022"/>
            <a:ext cx="6117380" cy="32761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289114" y="5759605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20</a:t>
            </a:r>
            <a:endParaRPr lang="en-US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019800" y="5727094"/>
            <a:ext cx="9253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0.05</a:t>
            </a:r>
            <a:endParaRPr lang="en-US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034927" y="5759605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9933FF"/>
                </a:solidFill>
              </a:rPr>
              <a:t>2</a:t>
            </a:r>
            <a:endParaRPr lang="en-US" sz="3200" b="1" dirty="0">
              <a:solidFill>
                <a:srgbClr val="99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647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/>
      <p:bldP spid="8" grpId="0" animBg="1"/>
      <p:bldP spid="9" grpId="0" animBg="1"/>
      <p:bldP spid="10" grpId="0" animBg="1"/>
      <p:bldP spid="11" grpId="0"/>
      <p:bldP spid="12" grpId="0"/>
      <p:bldP spid="1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0323" y="381000"/>
            <a:ext cx="8458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FF"/>
                </a:solidFill>
              </a:rPr>
              <a:t>Use your graphing calculator and rework </a:t>
            </a:r>
            <a:r>
              <a:rPr lang="en-US" sz="2800" dirty="0" smtClean="0">
                <a:solidFill>
                  <a:srgbClr val="0000FF"/>
                </a:solidFill>
              </a:rPr>
              <a:t>Ex #1 </a:t>
            </a:r>
            <a:r>
              <a:rPr lang="en-US" sz="2800" dirty="0">
                <a:solidFill>
                  <a:srgbClr val="0000FF"/>
                </a:solidFill>
              </a:rPr>
              <a:t>– 5. Write the commands you used below.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 </a:t>
            </a:r>
          </a:p>
          <a:p>
            <a:pPr lvl="0"/>
            <a:r>
              <a:rPr lang="en-US" sz="2800" dirty="0" smtClean="0"/>
              <a:t>5.       _________________________________________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3276600"/>
            <a:ext cx="5715000" cy="646331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en-US" sz="3600" i="1" dirty="0" smtClean="0"/>
              <a:t> </a:t>
            </a:r>
            <a:r>
              <a:rPr lang="en-US" sz="3600" i="1" dirty="0" err="1" smtClean="0">
                <a:solidFill>
                  <a:srgbClr val="FF0000"/>
                </a:solidFill>
              </a:rPr>
              <a:t>binomialpdf</a:t>
            </a:r>
            <a:r>
              <a:rPr lang="en-US" sz="3600" i="1" dirty="0" smtClean="0">
                <a:solidFill>
                  <a:srgbClr val="FF0000"/>
                </a:solidFill>
              </a:rPr>
              <a:t>(___, ___, ___)</a:t>
            </a:r>
            <a:endParaRPr lang="en-US" sz="3600" i="1" dirty="0">
              <a:solidFill>
                <a:srgbClr val="FF000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286914"/>
              </p:ext>
            </p:extLst>
          </p:nvPr>
        </p:nvGraphicFramePr>
        <p:xfrm>
          <a:off x="918766" y="1905000"/>
          <a:ext cx="7794625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5" name="Equation" r:id="rId3" imgW="2197080" imgH="253800" progId="Equation.3">
                  <p:embed/>
                </p:oleObj>
              </mc:Choice>
              <mc:Fallback>
                <p:oleObj name="Equation" r:id="rId3" imgW="219708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8766" y="1905000"/>
                        <a:ext cx="7794625" cy="901700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637242" y="32766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15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634628" y="3276600"/>
            <a:ext cx="806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0.7</a:t>
            </a:r>
            <a:endParaRPr 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441514" y="3216461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12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157665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/>
      <p:bldP spid="7" grpId="0"/>
      <p:bldP spid="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043" y="304800"/>
            <a:ext cx="8115886" cy="79555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1305342"/>
            <a:ext cx="879054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Rework #2, #3, #4 using the </a:t>
            </a:r>
            <a:r>
              <a:rPr lang="en-US" sz="4400" dirty="0" smtClean="0">
                <a:solidFill>
                  <a:srgbClr val="0000FF"/>
                </a:solidFill>
              </a:rPr>
              <a:t>binomial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smtClean="0">
                <a:solidFill>
                  <a:srgbClr val="0000FF"/>
                </a:solidFill>
              </a:rPr>
              <a:t>distribution function </a:t>
            </a:r>
            <a:r>
              <a:rPr lang="en-US" sz="4400" dirty="0" smtClean="0">
                <a:solidFill>
                  <a:srgbClr val="FF0000"/>
                </a:solidFill>
              </a:rPr>
              <a:t>on your graphing calculator.</a:t>
            </a:r>
            <a:endParaRPr lang="en-US" sz="44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3352800"/>
            <a:ext cx="8401050" cy="322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25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493791"/>
            <a:ext cx="799147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644726" y="882075"/>
            <a:ext cx="6096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US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70" y="1781175"/>
            <a:ext cx="444817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07929" y="1633757"/>
            <a:ext cx="34972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Success</a:t>
            </a:r>
            <a:endParaRPr lang="en-US" sz="36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38" y="2743200"/>
            <a:ext cx="44100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598551" y="2516454"/>
            <a:ext cx="34972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Failure</a:t>
            </a:r>
            <a:endParaRPr lang="en-US" sz="3600" dirty="0">
              <a:solidFill>
                <a:schemeClr val="accent3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8" y="3276600"/>
            <a:ext cx="816292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0" y="4266022"/>
            <a:ext cx="6719889" cy="2414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670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1000"/>
            <a:ext cx="78676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24" y="1259057"/>
            <a:ext cx="8172450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90600" y="1259057"/>
            <a:ext cx="7809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66"/>
                </a:solidFill>
                <a:latin typeface="Comic Sans MS" panose="030F0702030302020204" pitchFamily="66" charset="0"/>
              </a:rPr>
              <a:t>f</a:t>
            </a:r>
            <a:r>
              <a:rPr lang="en-US" sz="3200" dirty="0" smtClean="0">
                <a:solidFill>
                  <a:srgbClr val="FF0066"/>
                </a:solidFill>
                <a:latin typeface="Comic Sans MS" panose="030F0702030302020204" pitchFamily="66" charset="0"/>
              </a:rPr>
              <a:t>ixed number of observations  n = ___</a:t>
            </a:r>
            <a:endParaRPr lang="en-US" sz="3200" dirty="0">
              <a:solidFill>
                <a:srgbClr val="FF0066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9978" y="2177864"/>
            <a:ext cx="783365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only 2 outcomes --- a success and a failure</a:t>
            </a:r>
            <a:endParaRPr lang="en-US" sz="30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0671" y="3098990"/>
            <a:ext cx="817332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each outcome independent of next outcome</a:t>
            </a:r>
            <a:endParaRPr lang="en-US" sz="30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4157" y="4114800"/>
            <a:ext cx="78094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7030A0"/>
                </a:solidFill>
                <a:latin typeface="Comic Sans MS" panose="030F0702030302020204" pitchFamily="66" charset="0"/>
              </a:rPr>
              <a:t>p</a:t>
            </a:r>
            <a:r>
              <a:rPr lang="en-US" sz="3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robability stays the same for each trial</a:t>
            </a:r>
            <a:endParaRPr lang="en-US" sz="30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5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7953375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00200" y="381000"/>
            <a:ext cx="167640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66"/>
                </a:solidFill>
                <a:latin typeface="Comic Sans MS" panose="030F0702030302020204" pitchFamily="66" charset="0"/>
              </a:rPr>
              <a:t>results</a:t>
            </a:r>
            <a:endParaRPr lang="en-US" sz="3200" dirty="0">
              <a:solidFill>
                <a:srgbClr val="FF0066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3200" y="1371600"/>
            <a:ext cx="4267200" cy="55399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r>
              <a:rPr lang="en-US" sz="3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inomial    distribution</a:t>
            </a:r>
            <a:endParaRPr lang="en-US" sz="3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17" y="3516273"/>
            <a:ext cx="813435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659466" y="3485495"/>
            <a:ext cx="1905000" cy="553998"/>
          </a:xfrm>
          <a:prstGeom prst="rect">
            <a:avLst/>
          </a:prstGeom>
          <a:solidFill>
            <a:srgbClr val="CCFF33"/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outcomes</a:t>
            </a:r>
            <a:endParaRPr lang="en-US" sz="30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7479" y="4085156"/>
            <a:ext cx="4495800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9900"/>
                </a:solidFill>
                <a:latin typeface="Comic Sans MS" panose="030F0702030302020204" pitchFamily="66" charset="0"/>
              </a:rPr>
              <a:t>b</a:t>
            </a:r>
            <a:r>
              <a:rPr lang="en-US" sz="2800" dirty="0" smtClean="0">
                <a:solidFill>
                  <a:srgbClr val="009900"/>
                </a:solidFill>
                <a:latin typeface="Comic Sans MS" panose="030F0702030302020204" pitchFamily="66" charset="0"/>
              </a:rPr>
              <a:t>inomial        experiment</a:t>
            </a:r>
            <a:endParaRPr lang="en-US" sz="2800" dirty="0">
              <a:solidFill>
                <a:srgbClr val="0099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32504" y="4619608"/>
            <a:ext cx="2390775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probabilities</a:t>
            </a:r>
            <a:endParaRPr lang="en-US" sz="28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629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57200"/>
            <a:ext cx="68294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43000"/>
            <a:ext cx="8077200" cy="512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09800" y="1143000"/>
            <a:ext cx="33528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p</a:t>
            </a:r>
            <a:r>
              <a:rPr lang="en-US" sz="2800" dirty="0" smtClean="0"/>
              <a:t>robability of success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176975" y="2133600"/>
            <a:ext cx="33528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p</a:t>
            </a:r>
            <a:r>
              <a:rPr lang="en-US" sz="2800" dirty="0" smtClean="0"/>
              <a:t>robability of failure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828800" y="2961249"/>
            <a:ext cx="64770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n</a:t>
            </a:r>
            <a:r>
              <a:rPr lang="en-US" sz="2800" dirty="0" smtClean="0"/>
              <a:t>umerical value of probability of success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828800" y="3810000"/>
            <a:ext cx="64770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n</a:t>
            </a:r>
            <a:r>
              <a:rPr lang="en-US" sz="2800" dirty="0" smtClean="0"/>
              <a:t>umerical value of probability of failure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677133" y="4724400"/>
            <a:ext cx="64770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# of observations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819422" y="5562600"/>
            <a:ext cx="64770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# of successes in </a:t>
            </a:r>
            <a:r>
              <a:rPr lang="en-US" sz="2800" b="1" i="1" dirty="0" smtClean="0">
                <a:solidFill>
                  <a:srgbClr val="FF0000"/>
                </a:solidFill>
              </a:rPr>
              <a:t>n</a:t>
            </a:r>
            <a:r>
              <a:rPr lang="en-US" sz="2800" dirty="0" smtClean="0"/>
              <a:t> observations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8766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09600"/>
            <a:ext cx="665797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413" y="1752600"/>
            <a:ext cx="779145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047999"/>
            <a:ext cx="2133600" cy="137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095" y="2839441"/>
            <a:ext cx="2438400" cy="1790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1558439"/>
              </p:ext>
            </p:extLst>
          </p:nvPr>
        </p:nvGraphicFramePr>
        <p:xfrm>
          <a:off x="1008042" y="4876799"/>
          <a:ext cx="4706957" cy="1618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3" name="Equation" r:id="rId7" imgW="1218960" imgH="419040" progId="Equation.3">
                  <p:embed/>
                </p:oleObj>
              </mc:Choice>
              <mc:Fallback>
                <p:oleObj name="Equation" r:id="rId7" imgW="121896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08042" y="4876799"/>
                        <a:ext cx="4706957" cy="1618017"/>
                      </a:xfrm>
                      <a:prstGeom prst="rect">
                        <a:avLst/>
                      </a:prstGeom>
                      <a:solidFill>
                        <a:srgbClr val="CC99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405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7" y="609600"/>
            <a:ext cx="81248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5046117"/>
              </p:ext>
            </p:extLst>
          </p:nvPr>
        </p:nvGraphicFramePr>
        <p:xfrm>
          <a:off x="1143000" y="1676400"/>
          <a:ext cx="68008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9" name="Equation" r:id="rId4" imgW="1511280" imgH="253800" progId="Equation.3">
                  <p:embed/>
                </p:oleObj>
              </mc:Choice>
              <mc:Fallback>
                <p:oleObj name="Equation" r:id="rId4" imgW="151128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43000" y="1676400"/>
                        <a:ext cx="6800850" cy="1143000"/>
                      </a:xfrm>
                      <a:prstGeom prst="rect">
                        <a:avLst/>
                      </a:prstGeom>
                      <a:solidFill>
                        <a:srgbClr val="CCFF33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028" y="3352800"/>
            <a:ext cx="8305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 </a:t>
            </a:r>
            <a:r>
              <a:rPr lang="en-US" sz="3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the number of successes desired.</a:t>
            </a:r>
            <a:endParaRPr lang="en-US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61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2746</TotalTime>
  <Words>1184</Words>
  <Application>Microsoft Office PowerPoint</Application>
  <PresentationFormat>On-screen Show (4:3)</PresentationFormat>
  <Paragraphs>187</Paragraphs>
  <Slides>36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Aharoni</vt:lpstr>
      <vt:lpstr>Arial</vt:lpstr>
      <vt:lpstr>Calibri</vt:lpstr>
      <vt:lpstr>Comic Sans MS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temp</cp:lastModifiedBy>
  <cp:revision>172</cp:revision>
  <dcterms:created xsi:type="dcterms:W3CDTF">2014-08-10T19:28:55Z</dcterms:created>
  <dcterms:modified xsi:type="dcterms:W3CDTF">2018-01-16T14:44:11Z</dcterms:modified>
</cp:coreProperties>
</file>