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60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74" r:id="rId14"/>
    <p:sldId id="271" r:id="rId15"/>
    <p:sldId id="265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006600"/>
    <a:srgbClr val="FF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6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0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9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5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7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1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5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3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7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4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C682-2BE3-491B-BD21-2A960554A18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296DF-0464-47E4-8592-601EE5B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1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35.bin"/><Relationship Id="rId3" Type="http://schemas.openxmlformats.org/officeDocument/2006/relationships/image" Target="../media/image53.png"/><Relationship Id="rId7" Type="http://schemas.openxmlformats.org/officeDocument/2006/relationships/image" Target="../media/image55.png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png"/><Relationship Id="rId20" Type="http://schemas.openxmlformats.org/officeDocument/2006/relationships/image" Target="../media/image57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54.png"/><Relationship Id="rId11" Type="http://schemas.openxmlformats.org/officeDocument/2006/relationships/image" Target="../media/image49.wmf"/><Relationship Id="rId5" Type="http://schemas.openxmlformats.org/officeDocument/2006/relationships/image" Target="../media/image47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39.bin"/><Relationship Id="rId1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image" Target="../media/image59.wmf"/><Relationship Id="rId12" Type="http://schemas.openxmlformats.org/officeDocument/2006/relationships/image" Target="../media/image64.png"/><Relationship Id="rId17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image" Target="../media/image57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22.png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10" Type="http://schemas.openxmlformats.org/officeDocument/2006/relationships/image" Target="../media/image56.png"/><Relationship Id="rId19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60.wmf"/><Relationship Id="rId14" Type="http://schemas.openxmlformats.org/officeDocument/2006/relationships/image" Target="../media/image6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69.wmf"/><Relationship Id="rId3" Type="http://schemas.openxmlformats.org/officeDocument/2006/relationships/oleObject" Target="../embeddings/oleObject42.bin"/><Relationship Id="rId7" Type="http://schemas.openxmlformats.org/officeDocument/2006/relationships/image" Target="../media/image72.png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1.png"/><Relationship Id="rId11" Type="http://schemas.openxmlformats.org/officeDocument/2006/relationships/image" Target="../media/image68.wmf"/><Relationship Id="rId5" Type="http://schemas.openxmlformats.org/officeDocument/2006/relationships/image" Target="../media/image54.png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44.bin"/><Relationship Id="rId4" Type="http://schemas.openxmlformats.org/officeDocument/2006/relationships/image" Target="../media/image66.wmf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57.png"/><Relationship Id="rId3" Type="http://schemas.openxmlformats.org/officeDocument/2006/relationships/image" Target="../media/image22.png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1.png"/><Relationship Id="rId11" Type="http://schemas.openxmlformats.org/officeDocument/2006/relationships/image" Target="../media/image70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7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53.bin"/><Relationship Id="rId3" Type="http://schemas.openxmlformats.org/officeDocument/2006/relationships/image" Target="../media/image83.png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6.png"/><Relationship Id="rId11" Type="http://schemas.openxmlformats.org/officeDocument/2006/relationships/oleObject" Target="../embeddings/oleObject52.bin"/><Relationship Id="rId5" Type="http://schemas.openxmlformats.org/officeDocument/2006/relationships/image" Target="../media/image85.png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79.wmf"/><Relationship Id="rId4" Type="http://schemas.openxmlformats.org/officeDocument/2006/relationships/image" Target="../media/image84.png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8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90.wmf"/><Relationship Id="rId18" Type="http://schemas.openxmlformats.org/officeDocument/2006/relationships/image" Target="../media/image92.wmf"/><Relationship Id="rId3" Type="http://schemas.openxmlformats.org/officeDocument/2006/relationships/image" Target="../media/image83.png"/><Relationship Id="rId21" Type="http://schemas.openxmlformats.org/officeDocument/2006/relationships/oleObject" Target="../embeddings/oleObject62.bin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58.bin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1.wmf"/><Relationship Id="rId20" Type="http://schemas.openxmlformats.org/officeDocument/2006/relationships/image" Target="../media/image93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89.wmf"/><Relationship Id="rId24" Type="http://schemas.openxmlformats.org/officeDocument/2006/relationships/image" Target="../media/image95.wmf"/><Relationship Id="rId5" Type="http://schemas.openxmlformats.org/officeDocument/2006/relationships/image" Target="../media/image86.png"/><Relationship Id="rId15" Type="http://schemas.openxmlformats.org/officeDocument/2006/relationships/oleObject" Target="../embeddings/oleObject59.bin"/><Relationship Id="rId23" Type="http://schemas.openxmlformats.org/officeDocument/2006/relationships/oleObject" Target="../embeddings/oleObject63.bin"/><Relationship Id="rId10" Type="http://schemas.openxmlformats.org/officeDocument/2006/relationships/oleObject" Target="../embeddings/oleObject57.bin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84.png"/><Relationship Id="rId9" Type="http://schemas.openxmlformats.org/officeDocument/2006/relationships/image" Target="../media/image88.wmf"/><Relationship Id="rId14" Type="http://schemas.openxmlformats.org/officeDocument/2006/relationships/image" Target="../media/image96.png"/><Relationship Id="rId22" Type="http://schemas.openxmlformats.org/officeDocument/2006/relationships/image" Target="../media/image9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100.wmf"/><Relationship Id="rId18" Type="http://schemas.openxmlformats.org/officeDocument/2006/relationships/oleObject" Target="../embeddings/oleObject70.bin"/><Relationship Id="rId3" Type="http://schemas.openxmlformats.org/officeDocument/2006/relationships/image" Target="../media/image83.png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67.bin"/><Relationship Id="rId17" Type="http://schemas.openxmlformats.org/officeDocument/2006/relationships/image" Target="../media/image10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9.bin"/><Relationship Id="rId20" Type="http://schemas.openxmlformats.org/officeDocument/2006/relationships/image" Target="../media/image104.png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99.wmf"/><Relationship Id="rId5" Type="http://schemas.openxmlformats.org/officeDocument/2006/relationships/image" Target="../media/image86.png"/><Relationship Id="rId15" Type="http://schemas.openxmlformats.org/officeDocument/2006/relationships/image" Target="../media/image101.wmf"/><Relationship Id="rId10" Type="http://schemas.openxmlformats.org/officeDocument/2006/relationships/oleObject" Target="../embeddings/oleObject66.bin"/><Relationship Id="rId19" Type="http://schemas.openxmlformats.org/officeDocument/2006/relationships/image" Target="../media/image103.wmf"/><Relationship Id="rId4" Type="http://schemas.openxmlformats.org/officeDocument/2006/relationships/image" Target="../media/image84.png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6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22.png"/><Relationship Id="rId1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25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png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20.png"/><Relationship Id="rId15" Type="http://schemas.openxmlformats.org/officeDocument/2006/relationships/image" Target="../media/image16.wmf"/><Relationship Id="rId10" Type="http://schemas.openxmlformats.org/officeDocument/2006/relationships/image" Target="../media/image14.wmf"/><Relationship Id="rId19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31.wmf"/><Relationship Id="rId3" Type="http://schemas.openxmlformats.org/officeDocument/2006/relationships/image" Target="../media/image32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png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image" Target="../media/image19.png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8.wmf"/><Relationship Id="rId4" Type="http://schemas.openxmlformats.org/officeDocument/2006/relationships/image" Target="../media/image33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37.wmf"/><Relationship Id="rId3" Type="http://schemas.openxmlformats.org/officeDocument/2006/relationships/image" Target="../media/image38.png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png"/><Relationship Id="rId11" Type="http://schemas.openxmlformats.org/officeDocument/2006/relationships/image" Target="../media/image22.png"/><Relationship Id="rId5" Type="http://schemas.openxmlformats.org/officeDocument/2006/relationships/image" Target="../media/image34.wmf"/><Relationship Id="rId10" Type="http://schemas.openxmlformats.org/officeDocument/2006/relationships/image" Target="../media/image36.wmf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2.png"/><Relationship Id="rId3" Type="http://schemas.openxmlformats.org/officeDocument/2006/relationships/image" Target="../media/image45.png"/><Relationship Id="rId7" Type="http://schemas.openxmlformats.org/officeDocument/2006/relationships/image" Target="../media/image40.wmf"/><Relationship Id="rId12" Type="http://schemas.openxmlformats.org/officeDocument/2006/relationships/image" Target="../media/image42.wmf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39.wmf"/><Relationship Id="rId15" Type="http://schemas.openxmlformats.org/officeDocument/2006/relationships/image" Target="../media/image43.wmf"/><Relationship Id="rId10" Type="http://schemas.openxmlformats.org/officeDocument/2006/relationships/image" Target="../media/image19.png"/><Relationship Id="rId4" Type="http://schemas.openxmlformats.org/officeDocument/2006/relationships/oleObject" Target="../embeddings/oleObject24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533400"/>
            <a:ext cx="662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 smtClean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#7: Trig Identities &amp; Equations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 smtClean="0">
                <a:solidFill>
                  <a:srgbClr val="CC00FF"/>
                </a:solidFill>
                <a:effectLst/>
                <a:latin typeface="Comic Sans MS"/>
                <a:ea typeface="Times New Roman"/>
              </a:rPr>
              <a:t>Lesson 6: Solving </a:t>
            </a:r>
            <a:r>
              <a:rPr lang="en-US" sz="2800" dirty="0" smtClean="0">
                <a:solidFill>
                  <a:srgbClr val="CC00FF"/>
                </a:solidFill>
                <a:latin typeface="Comic Sans MS"/>
                <a:ea typeface="Times New Roman"/>
              </a:rPr>
              <a:t>Basic</a:t>
            </a:r>
            <a:r>
              <a:rPr lang="en-US" sz="2800" dirty="0" smtClean="0">
                <a:solidFill>
                  <a:srgbClr val="CC00FF"/>
                </a:solidFill>
                <a:effectLst/>
                <a:latin typeface="Comic Sans MS"/>
                <a:ea typeface="Times New Roman"/>
              </a:rPr>
              <a:t>Trig Equations</a:t>
            </a:r>
            <a:endParaRPr lang="en-US" sz="2800" dirty="0">
              <a:solidFill>
                <a:srgbClr val="CC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6670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9933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 How do you determine the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solutions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 to trig equations?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898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65627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126239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53365" algn="l"/>
              </a:tabLst>
            </a:pPr>
            <a:r>
              <a:rPr lang="en-US" sz="2800" b="1" dirty="0">
                <a:solidFill>
                  <a:srgbClr val="CC00FF"/>
                </a:solidFill>
                <a:latin typeface="Comic Sans MS"/>
                <a:ea typeface="Times New Roman"/>
                <a:cs typeface="Tahoma"/>
              </a:rPr>
              <a:t>What is the question?  </a:t>
            </a:r>
            <a:endParaRPr lang="en-US" sz="2800" b="1" dirty="0">
              <a:solidFill>
                <a:srgbClr val="CC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8561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What angle(s), when </a:t>
            </a:r>
            <a:r>
              <a:rPr lang="en-US" sz="2800" b="1" dirty="0" smtClean="0">
                <a:solidFill>
                  <a:srgbClr val="FF0000"/>
                </a:solidFill>
              </a:rPr>
              <a:t>doubled</a:t>
            </a:r>
            <a:r>
              <a:rPr lang="en-US" sz="2800" b="1" dirty="0" smtClean="0">
                <a:solidFill>
                  <a:srgbClr val="0000FF"/>
                </a:solidFill>
              </a:rPr>
              <a:t>, will give a ratio of </a:t>
            </a:r>
            <a:r>
              <a:rPr lang="en-US" sz="2800" b="1" dirty="0" smtClean="0">
                <a:solidFill>
                  <a:srgbClr val="FF0000"/>
                </a:solidFill>
              </a:rPr>
              <a:t>½ </a:t>
            </a:r>
            <a:r>
              <a:rPr lang="en-US" sz="2800" b="1" dirty="0" smtClean="0">
                <a:solidFill>
                  <a:srgbClr val="0000FF"/>
                </a:solidFill>
              </a:rPr>
              <a:t>for </a:t>
            </a:r>
            <a:r>
              <a:rPr lang="en-US" sz="2800" b="1" dirty="0" smtClean="0">
                <a:solidFill>
                  <a:srgbClr val="FF0000"/>
                </a:solidFill>
              </a:rPr>
              <a:t>sine</a:t>
            </a:r>
            <a:r>
              <a:rPr lang="en-US" sz="2800" b="1" dirty="0" smtClean="0">
                <a:solidFill>
                  <a:srgbClr val="0000FF"/>
                </a:solidFill>
              </a:rPr>
              <a:t>?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816182"/>
              </p:ext>
            </p:extLst>
          </p:nvPr>
        </p:nvGraphicFramePr>
        <p:xfrm>
          <a:off x="6172200" y="1896250"/>
          <a:ext cx="1927754" cy="92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2" name="Equation" r:id="rId4" imgW="901440" imgH="431640" progId="Equation.3">
                  <p:embed/>
                </p:oleObj>
              </mc:Choice>
              <mc:Fallback>
                <p:oleObj name="Equation" r:id="rId4" imgW="9014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2200" y="1896250"/>
                        <a:ext cx="1927754" cy="923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143" y="3124200"/>
            <a:ext cx="3124200" cy="312420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8" name="Straight Arrow Connector 7"/>
          <p:cNvCxnSpPr/>
          <p:nvPr/>
        </p:nvCxnSpPr>
        <p:spPr>
          <a:xfrm flipH="1">
            <a:off x="8357508" y="3211284"/>
            <a:ext cx="405492" cy="6858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05400" y="3472542"/>
            <a:ext cx="685800" cy="413657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31644"/>
            <a:ext cx="30194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929" y="2814637"/>
            <a:ext cx="27813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856056"/>
              </p:ext>
            </p:extLst>
          </p:nvPr>
        </p:nvGraphicFramePr>
        <p:xfrm>
          <a:off x="1066800" y="2831644"/>
          <a:ext cx="1881681" cy="43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3" name="Equation" r:id="rId8" imgW="761760" imgH="177480" progId="Equation.3">
                  <p:embed/>
                </p:oleObj>
              </mc:Choice>
              <mc:Fallback>
                <p:oleObj name="Equation" r:id="rId8" imgW="761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6800" y="2831644"/>
                        <a:ext cx="1881681" cy="43905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165696"/>
              </p:ext>
            </p:extLst>
          </p:nvPr>
        </p:nvGraphicFramePr>
        <p:xfrm>
          <a:off x="4086225" y="2814637"/>
          <a:ext cx="20383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4" name="Equation" r:id="rId10" imgW="825480" imgH="177480" progId="Equation.3">
                  <p:embed/>
                </p:oleObj>
              </mc:Choice>
              <mc:Fallback>
                <p:oleObj name="Equation" r:id="rId10" imgW="82548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225" y="2814637"/>
                        <a:ext cx="2038350" cy="438150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34184"/>
              </p:ext>
            </p:extLst>
          </p:nvPr>
        </p:nvGraphicFramePr>
        <p:xfrm>
          <a:off x="432025" y="3472542"/>
          <a:ext cx="2304657" cy="424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5" name="Equation" r:id="rId12" imgW="965160" imgH="177480" progId="Equation.3">
                  <p:embed/>
                </p:oleObj>
              </mc:Choice>
              <mc:Fallback>
                <p:oleObj name="Equation" r:id="rId12" imgW="9651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2025" y="3472542"/>
                        <a:ext cx="2304657" cy="42454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234818"/>
              </p:ext>
            </p:extLst>
          </p:nvPr>
        </p:nvGraphicFramePr>
        <p:xfrm>
          <a:off x="3433763" y="3471863"/>
          <a:ext cx="23669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6" name="Equation" r:id="rId14" imgW="990360" imgH="177480" progId="Equation.3">
                  <p:embed/>
                </p:oleObj>
              </mc:Choice>
              <mc:Fallback>
                <p:oleObj name="Equation" r:id="rId14" imgW="99036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3471863"/>
                        <a:ext cx="2366962" cy="425450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9" y="5029200"/>
            <a:ext cx="63817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8200" y="5105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3500" y="5104238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195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8286" y="5104237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375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1148" y="5216462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510908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7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9713" y="5078945"/>
            <a:ext cx="816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255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06141" y="5080143"/>
            <a:ext cx="816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435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86410" y="5140500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888" y="6226629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576198"/>
              </p:ext>
            </p:extLst>
          </p:nvPr>
        </p:nvGraphicFramePr>
        <p:xfrm>
          <a:off x="2057400" y="6226629"/>
          <a:ext cx="2311057" cy="415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7" name="Equation" r:id="rId18" imgW="1130040" imgH="203040" progId="Equation.3">
                  <p:embed/>
                </p:oleObj>
              </mc:Choice>
              <mc:Fallback>
                <p:oleObj name="Equation" r:id="rId18" imgW="11300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57400" y="6226629"/>
                        <a:ext cx="2311057" cy="41547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4300" y="4075093"/>
            <a:ext cx="69818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6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22" grpId="0"/>
      <p:bldP spid="23" grpId="0"/>
      <p:bldP spid="17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6239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53365" algn="l"/>
              </a:tabLst>
            </a:pPr>
            <a:r>
              <a:rPr lang="en-US" sz="2800" b="1" dirty="0">
                <a:solidFill>
                  <a:srgbClr val="CC00FF"/>
                </a:solidFill>
                <a:latin typeface="Comic Sans MS"/>
                <a:ea typeface="Times New Roman"/>
                <a:cs typeface="Tahoma"/>
              </a:rPr>
              <a:t>What is the question?  </a:t>
            </a:r>
            <a:endParaRPr lang="en-US" sz="2800" b="1" dirty="0">
              <a:solidFill>
                <a:srgbClr val="CC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8561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What angle(s), when </a:t>
            </a:r>
            <a:r>
              <a:rPr lang="en-US" sz="2800" b="1" dirty="0" smtClean="0">
                <a:solidFill>
                  <a:srgbClr val="FF0000"/>
                </a:solidFill>
              </a:rPr>
              <a:t>halved</a:t>
            </a:r>
            <a:r>
              <a:rPr lang="en-US" sz="2800" b="1" dirty="0" smtClean="0">
                <a:solidFill>
                  <a:srgbClr val="0000FF"/>
                </a:solidFill>
              </a:rPr>
              <a:t>, will give a ratio of </a:t>
            </a:r>
            <a:r>
              <a:rPr lang="en-US" sz="2800" b="1" dirty="0" smtClean="0">
                <a:solidFill>
                  <a:srgbClr val="FF0000"/>
                </a:solidFill>
              </a:rPr>
              <a:t>½ </a:t>
            </a:r>
            <a:r>
              <a:rPr lang="en-US" sz="2800" b="1" dirty="0" smtClean="0">
                <a:solidFill>
                  <a:srgbClr val="0000FF"/>
                </a:solidFill>
              </a:rPr>
              <a:t>for </a:t>
            </a:r>
            <a:r>
              <a:rPr lang="en-US" sz="2800" b="1" dirty="0" smtClean="0">
                <a:solidFill>
                  <a:srgbClr val="FF0000"/>
                </a:solidFill>
              </a:rPr>
              <a:t>cosine</a:t>
            </a:r>
            <a:r>
              <a:rPr lang="en-US" sz="2800" b="1" dirty="0" smtClean="0">
                <a:solidFill>
                  <a:srgbClr val="0000FF"/>
                </a:solidFill>
              </a:rPr>
              <a:t>?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522787"/>
              </p:ext>
            </p:extLst>
          </p:nvPr>
        </p:nvGraphicFramePr>
        <p:xfrm>
          <a:off x="6213475" y="1895475"/>
          <a:ext cx="18446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2" name="Equation" r:id="rId3" imgW="863280" imgH="431640" progId="Equation.3">
                  <p:embed/>
                </p:oleObj>
              </mc:Choice>
              <mc:Fallback>
                <p:oleObj name="Equation" r:id="rId3" imgW="863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13475" y="1895475"/>
                        <a:ext cx="1844675" cy="923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143" y="3124200"/>
            <a:ext cx="3124200" cy="312420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8" name="Straight Arrow Connector 7"/>
          <p:cNvCxnSpPr/>
          <p:nvPr/>
        </p:nvCxnSpPr>
        <p:spPr>
          <a:xfrm flipH="1">
            <a:off x="7848600" y="2717944"/>
            <a:ext cx="405492" cy="6858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306738"/>
              </p:ext>
            </p:extLst>
          </p:nvPr>
        </p:nvGraphicFramePr>
        <p:xfrm>
          <a:off x="311150" y="3471863"/>
          <a:ext cx="25463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3" name="Equation" r:id="rId6" imgW="1066680" imgH="177480" progId="Equation.3">
                  <p:embed/>
                </p:oleObj>
              </mc:Choice>
              <mc:Fallback>
                <p:oleObj name="Equation" r:id="rId6" imgW="1066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1150" y="3471863"/>
                        <a:ext cx="2546350" cy="4254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502017"/>
              </p:ext>
            </p:extLst>
          </p:nvPr>
        </p:nvGraphicFramePr>
        <p:xfrm>
          <a:off x="3587523" y="3392858"/>
          <a:ext cx="25796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4" name="Equation" r:id="rId8" imgW="1079280" imgH="177480" progId="Equation.3">
                  <p:embed/>
                </p:oleObj>
              </mc:Choice>
              <mc:Fallback>
                <p:oleObj name="Equation" r:id="rId8" imgW="1079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523" y="3392858"/>
                        <a:ext cx="2579688" cy="425450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9" y="5029200"/>
            <a:ext cx="63817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8200" y="5105400"/>
            <a:ext cx="793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120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00200" y="5109083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840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31496" y="5234399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5109083"/>
            <a:ext cx="933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600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66507" y="5141698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888" y="6226629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2675163"/>
            <a:ext cx="310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87547"/>
              </p:ext>
            </p:extLst>
          </p:nvPr>
        </p:nvGraphicFramePr>
        <p:xfrm>
          <a:off x="2887663" y="6251575"/>
          <a:ext cx="6492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5" name="Equation" r:id="rId13" imgW="317160" imgH="177480" progId="Equation.3">
                  <p:embed/>
                </p:oleObj>
              </mc:Choice>
              <mc:Fallback>
                <p:oleObj name="Equation" r:id="rId13" imgW="3171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87663" y="6251575"/>
                        <a:ext cx="649287" cy="363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2" y="304800"/>
            <a:ext cx="6715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661440"/>
              </p:ext>
            </p:extLst>
          </p:nvPr>
        </p:nvGraphicFramePr>
        <p:xfrm>
          <a:off x="1120783" y="2707818"/>
          <a:ext cx="2003417" cy="467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6" name="Equation" r:id="rId16" imgW="761760" imgH="177480" progId="Equation.3">
                  <p:embed/>
                </p:oleObj>
              </mc:Choice>
              <mc:Fallback>
                <p:oleObj name="Equation" r:id="rId16" imgW="761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20783" y="2707818"/>
                        <a:ext cx="2003417" cy="467464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Picture 2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2655349"/>
            <a:ext cx="310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967391"/>
              </p:ext>
            </p:extLst>
          </p:nvPr>
        </p:nvGraphicFramePr>
        <p:xfrm>
          <a:off x="4366678" y="2618217"/>
          <a:ext cx="2163244" cy="458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7" name="Equation" r:id="rId18" imgW="838080" imgH="177480" progId="Equation.3">
                  <p:embed/>
                </p:oleObj>
              </mc:Choice>
              <mc:Fallback>
                <p:oleObj name="Equation" r:id="rId18" imgW="8380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366678" y="2618217"/>
                        <a:ext cx="2163244" cy="45887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flipH="1" flipV="1">
            <a:off x="7914593" y="5942285"/>
            <a:ext cx="678997" cy="75491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53987" y="4030292"/>
            <a:ext cx="69818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2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22" grpId="0"/>
      <p:bldP spid="17" grpId="0"/>
      <p:bldP spid="25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420" y="126239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53365" algn="l"/>
              </a:tabLst>
            </a:pPr>
            <a:r>
              <a:rPr lang="en-US" sz="2800" b="1" dirty="0">
                <a:solidFill>
                  <a:srgbClr val="CC00FF"/>
                </a:solidFill>
                <a:latin typeface="Comic Sans MS"/>
                <a:ea typeface="Times New Roman"/>
                <a:cs typeface="Tahoma"/>
              </a:rPr>
              <a:t>What is the question?  </a:t>
            </a:r>
            <a:endParaRPr lang="en-US" sz="2800" b="1" dirty="0">
              <a:solidFill>
                <a:srgbClr val="CC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8561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What angle(s), when </a:t>
            </a:r>
            <a:r>
              <a:rPr lang="en-US" sz="2800" b="1" dirty="0" smtClean="0">
                <a:solidFill>
                  <a:srgbClr val="FF0000"/>
                </a:solidFill>
              </a:rPr>
              <a:t>decreased by 90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</a:t>
            </a:r>
            <a:r>
              <a:rPr lang="en-US" sz="2800" b="1" dirty="0" smtClean="0">
                <a:solidFill>
                  <a:srgbClr val="0000FF"/>
                </a:solidFill>
              </a:rPr>
              <a:t>, will give a ratio of </a:t>
            </a:r>
            <a:r>
              <a:rPr lang="en-US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0000FF"/>
                </a:solidFill>
              </a:rPr>
              <a:t>for </a:t>
            </a:r>
            <a:r>
              <a:rPr lang="en-US" sz="2800" b="1" dirty="0" smtClean="0">
                <a:solidFill>
                  <a:srgbClr val="FF0000"/>
                </a:solidFill>
              </a:rPr>
              <a:t>tangent</a:t>
            </a:r>
            <a:r>
              <a:rPr lang="en-US" sz="2800" b="1" dirty="0" smtClean="0">
                <a:solidFill>
                  <a:srgbClr val="0000FF"/>
                </a:solidFill>
              </a:rPr>
              <a:t>?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612255"/>
              </p:ext>
            </p:extLst>
          </p:nvPr>
        </p:nvGraphicFramePr>
        <p:xfrm>
          <a:off x="6248400" y="1898342"/>
          <a:ext cx="20891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3" name="Equation" r:id="rId3" imgW="977760" imgH="393480" progId="Equation.3">
                  <p:embed/>
                </p:oleObj>
              </mc:Choice>
              <mc:Fallback>
                <p:oleObj name="Equation" r:id="rId3" imgW="977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8400" y="1898342"/>
                        <a:ext cx="2089150" cy="8413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3694858"/>
            <a:ext cx="3124200" cy="312420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8" name="Straight Arrow Connector 7"/>
          <p:cNvCxnSpPr/>
          <p:nvPr/>
        </p:nvCxnSpPr>
        <p:spPr>
          <a:xfrm flipH="1">
            <a:off x="8449583" y="3405812"/>
            <a:ext cx="405492" cy="6858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223213" y="6341539"/>
            <a:ext cx="720387" cy="509675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" y="10886"/>
            <a:ext cx="6629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94" y="2795587"/>
            <a:ext cx="34194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360094"/>
              </p:ext>
            </p:extLst>
          </p:nvPr>
        </p:nvGraphicFramePr>
        <p:xfrm>
          <a:off x="1141413" y="2855913"/>
          <a:ext cx="18843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4" name="Equation" r:id="rId8" imgW="761760" imgH="177480" progId="Equation.3">
                  <p:embed/>
                </p:oleObj>
              </mc:Choice>
              <mc:Fallback>
                <p:oleObj name="Equation" r:id="rId8" imgW="761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41413" y="2855913"/>
                        <a:ext cx="1884362" cy="4381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455234"/>
              </p:ext>
            </p:extLst>
          </p:nvPr>
        </p:nvGraphicFramePr>
        <p:xfrm>
          <a:off x="321810" y="3467802"/>
          <a:ext cx="2556780" cy="430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5" name="Equation" r:id="rId10" imgW="1054080" imgH="177480" progId="Equation.3">
                  <p:embed/>
                </p:oleObj>
              </mc:Choice>
              <mc:Fallback>
                <p:oleObj name="Equation" r:id="rId10" imgW="105408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810" y="3467802"/>
                        <a:ext cx="2556780" cy="43001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98" y="2807833"/>
            <a:ext cx="34194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509218"/>
              </p:ext>
            </p:extLst>
          </p:nvPr>
        </p:nvGraphicFramePr>
        <p:xfrm>
          <a:off x="4467225" y="2852738"/>
          <a:ext cx="20732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6" name="Equation" r:id="rId12" imgW="838080" imgH="177480" progId="Equation.3">
                  <p:embed/>
                </p:oleObj>
              </mc:Choice>
              <mc:Fallback>
                <p:oleObj name="Equation" r:id="rId12" imgW="8380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67225" y="2852738"/>
                        <a:ext cx="2073275" cy="4381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873138"/>
              </p:ext>
            </p:extLst>
          </p:nvPr>
        </p:nvGraphicFramePr>
        <p:xfrm>
          <a:off x="3549650" y="3497263"/>
          <a:ext cx="258603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7" name="Equation" r:id="rId14" imgW="1066680" imgH="177480" progId="Equation.3">
                  <p:embed/>
                </p:oleObj>
              </mc:Choice>
              <mc:Fallback>
                <p:oleObj name="Equation" r:id="rId14" imgW="1066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3497263"/>
                        <a:ext cx="2586038" cy="430212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81314" y="486026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These are the same as just saying</a:t>
            </a:r>
          </a:p>
          <a:p>
            <a:r>
              <a:rPr lang="el-GR" sz="2800" b="1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Θ</a:t>
            </a:r>
            <a:r>
              <a:rPr lang="en-US" sz="2800" b="1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 = 135º + 180kº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. 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19959056">
            <a:off x="1722099" y="3953632"/>
            <a:ext cx="458787" cy="88689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2025781">
            <a:off x="3493577" y="3919639"/>
            <a:ext cx="458787" cy="88689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1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5" grpId="0"/>
      <p:bldP spid="6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445" y="5313849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922521"/>
              </p:ext>
            </p:extLst>
          </p:nvPr>
        </p:nvGraphicFramePr>
        <p:xfrm>
          <a:off x="5525181" y="5267314"/>
          <a:ext cx="12985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1" name="Equation" r:id="rId4" imgW="634680" imgH="203040" progId="Equation.3">
                  <p:embed/>
                </p:oleObj>
              </mc:Choice>
              <mc:Fallback>
                <p:oleObj name="Equation" r:id="rId4" imgW="634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25181" y="5267314"/>
                        <a:ext cx="1298575" cy="414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" y="10886"/>
            <a:ext cx="6629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645159"/>
              </p:ext>
            </p:extLst>
          </p:nvPr>
        </p:nvGraphicFramePr>
        <p:xfrm>
          <a:off x="333372" y="1481818"/>
          <a:ext cx="2556780" cy="430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2" name="Equation" r:id="rId7" imgW="1054080" imgH="177480" progId="Equation.3">
                  <p:embed/>
                </p:oleObj>
              </mc:Choice>
              <mc:Fallback>
                <p:oleObj name="Equation" r:id="rId7" imgW="1054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2" y="1481818"/>
                        <a:ext cx="2556780" cy="43001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5" y="5031922"/>
            <a:ext cx="26574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453581" y="5058985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315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4657" y="5077155"/>
            <a:ext cx="793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135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21022" y="5139363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2194150" y="5071859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495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075732"/>
              </p:ext>
            </p:extLst>
          </p:nvPr>
        </p:nvGraphicFramePr>
        <p:xfrm>
          <a:off x="4038600" y="1492619"/>
          <a:ext cx="258603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Equation" r:id="rId10" imgW="1066680" imgH="177480" progId="Equation.3">
                  <p:embed/>
                </p:oleObj>
              </mc:Choice>
              <mc:Fallback>
                <p:oleObj name="Equation" r:id="rId10" imgW="1066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492619"/>
                        <a:ext cx="2586038" cy="430212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2932670"/>
            <a:ext cx="63817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043402" y="3001769"/>
            <a:ext cx="793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135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14927" y="3001768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495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53631" y="3067960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4267200" y="2975316"/>
            <a:ext cx="793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315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45529" y="2944849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675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45529" y="3062316"/>
            <a:ext cx="47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283025" y="4224712"/>
            <a:ext cx="809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Or just creating a table for  </a:t>
            </a:r>
            <a:r>
              <a:rPr lang="el-GR" sz="2800" b="1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Θ</a:t>
            </a:r>
            <a:r>
              <a:rPr lang="en-US" sz="2800" b="1" dirty="0" smtClean="0">
                <a:solidFill>
                  <a:srgbClr val="CC00FF"/>
                </a:solidFill>
                <a:latin typeface="Comic Sans MS" panose="030F0702030302020204" pitchFamily="66" charset="0"/>
              </a:rPr>
              <a:t> = 135º + 180kº</a:t>
            </a:r>
            <a:r>
              <a:rPr 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7649" y="1985271"/>
            <a:ext cx="69818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/>
      <p:bldP spid="17" grpId="0"/>
      <p:bldP spid="34" grpId="0"/>
      <p:bldP spid="26" grpId="0"/>
      <p:bldP spid="27" grpId="0"/>
      <p:bldP spid="31" grpId="0"/>
      <p:bldP spid="33" grpId="0"/>
      <p:bldP spid="35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720863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976" y="1615068"/>
            <a:ext cx="6734175" cy="1428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225" y="2895600"/>
            <a:ext cx="886777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5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0" y="147612"/>
            <a:ext cx="72104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614" y="1524000"/>
            <a:ext cx="4429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214562"/>
            <a:ext cx="21240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2400"/>
            <a:ext cx="3182937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663154"/>
              </p:ext>
            </p:extLst>
          </p:nvPr>
        </p:nvGraphicFramePr>
        <p:xfrm>
          <a:off x="609335" y="2743200"/>
          <a:ext cx="1971940" cy="52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7" name="Equation" r:id="rId7" imgW="850680" imgH="228600" progId="Equation.3">
                  <p:embed/>
                </p:oleObj>
              </mc:Choice>
              <mc:Fallback>
                <p:oleObj name="Equation" r:id="rId7" imgW="850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335" y="2743200"/>
                        <a:ext cx="1971940" cy="52977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715708"/>
              </p:ext>
            </p:extLst>
          </p:nvPr>
        </p:nvGraphicFramePr>
        <p:xfrm>
          <a:off x="3503723" y="2049236"/>
          <a:ext cx="1338945" cy="480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8" name="Equation" r:id="rId9" imgW="596880" imgH="177480" progId="Equation.3">
                  <p:embed/>
                </p:oleObj>
              </mc:Choice>
              <mc:Fallback>
                <p:oleObj name="Equation" r:id="rId9" imgW="5968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03723" y="2049236"/>
                        <a:ext cx="1338945" cy="48030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1828800" y="4724400"/>
            <a:ext cx="1398814" cy="475456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90396" y="4830524"/>
            <a:ext cx="6898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17.5</a:t>
            </a:r>
            <a:r>
              <a:rPr lang="en-US" b="1" dirty="0" smtClean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0750" y="2734270"/>
            <a:ext cx="324144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else would sine return a </a:t>
            </a:r>
            <a:r>
              <a:rPr lang="en-US" sz="2400" dirty="0" smtClean="0">
                <a:solidFill>
                  <a:srgbClr val="FF0000"/>
                </a:solidFill>
              </a:rPr>
              <a:t>positive</a:t>
            </a:r>
            <a:r>
              <a:rPr lang="en-US" sz="2400" dirty="0" smtClean="0"/>
              <a:t> ratio?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569346" y="4724400"/>
            <a:ext cx="1248568" cy="475456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4405" y="4806019"/>
            <a:ext cx="6898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17.5</a:t>
            </a:r>
            <a:r>
              <a:rPr lang="en-US" b="1" dirty="0" smtClean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 rot="5947711">
            <a:off x="1476331" y="3466557"/>
            <a:ext cx="960427" cy="2112111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57220" y="3700790"/>
            <a:ext cx="122305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162.5</a:t>
            </a:r>
            <a:r>
              <a:rPr lang="en-US" sz="2800" b="1" dirty="0" smtClean="0">
                <a:solidFill>
                  <a:srgbClr val="006600"/>
                </a:solidFill>
                <a:sym typeface="Symbol"/>
              </a:rPr>
              <a:t></a:t>
            </a:r>
            <a:endParaRPr lang="en-US" sz="2800" b="1" dirty="0">
              <a:solidFill>
                <a:srgbClr val="0066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22820"/>
              </p:ext>
            </p:extLst>
          </p:nvPr>
        </p:nvGraphicFramePr>
        <p:xfrm>
          <a:off x="3432287" y="2679868"/>
          <a:ext cx="177890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9" name="Equation" r:id="rId11" imgW="672840" imgH="177480" progId="Equation.3">
                  <p:embed/>
                </p:oleObj>
              </mc:Choice>
              <mc:Fallback>
                <p:oleObj name="Equation" r:id="rId11" imgW="6728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432287" y="2679868"/>
                        <a:ext cx="1778907" cy="4699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1076" y="3816374"/>
            <a:ext cx="3968524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change your calculator </a:t>
            </a:r>
            <a:r>
              <a:rPr lang="en-US" sz="2800" b="1" dirty="0" smtClean="0">
                <a:solidFill>
                  <a:srgbClr val="FF0000"/>
                </a:solidFill>
              </a:rPr>
              <a:t>MODE</a:t>
            </a:r>
            <a:r>
              <a:rPr lang="en-US" sz="2800" dirty="0" smtClean="0"/>
              <a:t> to </a:t>
            </a:r>
            <a:r>
              <a:rPr lang="en-US" sz="2800" b="1" dirty="0" smtClean="0">
                <a:solidFill>
                  <a:srgbClr val="7030A0"/>
                </a:solidFill>
              </a:rPr>
              <a:t>RADIANS</a:t>
            </a:r>
            <a:r>
              <a:rPr lang="en-US" sz="2800" dirty="0"/>
              <a:t> </a:t>
            </a:r>
            <a:r>
              <a:rPr lang="en-US" sz="2800" dirty="0" smtClean="0"/>
              <a:t>and recalculate the angle.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087346" y="4794955"/>
            <a:ext cx="84503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0.3 rad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1360" y="4830524"/>
            <a:ext cx="99787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0.3 rad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48533" y="5785790"/>
            <a:ext cx="164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C00FF"/>
                </a:solidFill>
              </a:rPr>
              <a:t>HOW?</a:t>
            </a:r>
            <a:endParaRPr lang="en-US" sz="3200" b="1" dirty="0">
              <a:solidFill>
                <a:srgbClr val="CC00FF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 rot="14222435">
            <a:off x="3155757" y="4860236"/>
            <a:ext cx="1643178" cy="483523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727078" y="5785034"/>
            <a:ext cx="4407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3.14 rad – 0.3 rad = 2.84 rad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458701"/>
              </p:ext>
            </p:extLst>
          </p:nvPr>
        </p:nvGraphicFramePr>
        <p:xfrm>
          <a:off x="5400675" y="2079625"/>
          <a:ext cx="18494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0" name="Equation" r:id="rId13" imgW="825480" imgH="203040" progId="Equation.3">
                  <p:embed/>
                </p:oleObj>
              </mc:Choice>
              <mc:Fallback>
                <p:oleObj name="Equation" r:id="rId13" imgW="8254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2079625"/>
                        <a:ext cx="1849438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328224"/>
              </p:ext>
            </p:extLst>
          </p:nvPr>
        </p:nvGraphicFramePr>
        <p:xfrm>
          <a:off x="5384800" y="2662238"/>
          <a:ext cx="21066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1" name="Equation" r:id="rId15" imgW="939600" imgH="203040" progId="Equation.3">
                  <p:embed/>
                </p:oleObj>
              </mc:Choice>
              <mc:Fallback>
                <p:oleObj name="Equation" r:id="rId15" imgW="939600" imgH="203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2662238"/>
                        <a:ext cx="2106613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69346" y="989189"/>
            <a:ext cx="647450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calculator in </a:t>
            </a:r>
            <a:r>
              <a:rPr lang="en-US" sz="2800" dirty="0" smtClean="0">
                <a:solidFill>
                  <a:srgbClr val="FF0000"/>
                </a:solidFill>
              </a:rPr>
              <a:t>DEGREE MODE </a:t>
            </a:r>
            <a:r>
              <a:rPr lang="en-US" sz="2800" dirty="0" smtClean="0"/>
              <a:t>first.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2802161" y="3821415"/>
            <a:ext cx="145891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2.84 rad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63854" y="4616593"/>
            <a:ext cx="1512887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NOTE: </a:t>
            </a:r>
            <a:r>
              <a:rPr lang="en-US" b="1" dirty="0" smtClean="0">
                <a:solidFill>
                  <a:srgbClr val="FF0000"/>
                </a:solidFill>
              </a:rPr>
              <a:t>It is a coincidence that the angle measure is the same as the ratio of the sides.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2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5" grpId="0" animBg="1"/>
      <p:bldP spid="15" grpId="1" animBg="1"/>
      <p:bldP spid="13" grpId="0" animBg="1"/>
      <p:bldP spid="20" grpId="0" animBg="1"/>
      <p:bldP spid="20" grpId="1" animBg="1"/>
      <p:bldP spid="19" grpId="0" animBg="1"/>
      <p:bldP spid="19" grpId="1" animBg="1"/>
      <p:bldP spid="25" grpId="0" animBg="1"/>
      <p:bldP spid="26" grpId="0" animBg="1"/>
      <p:bldP spid="21" grpId="0"/>
      <p:bldP spid="21" grpId="1"/>
      <p:bldP spid="22" grpId="0" animBg="1"/>
      <p:bldP spid="22" grpId="1" animBg="1"/>
      <p:bldP spid="23" grpId="0"/>
      <p:bldP spid="23" grpId="1"/>
      <p:bldP spid="28" grpId="0" animBg="1"/>
      <p:bldP spid="28" grpId="1" animBg="1"/>
      <p:bldP spid="33" grpId="0" animBg="1"/>
      <p:bldP spid="4" grpId="0" animBg="1"/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0" y="147612"/>
            <a:ext cx="72104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614" y="1524000"/>
            <a:ext cx="4429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73" y="3975424"/>
            <a:ext cx="3182937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304568"/>
              </p:ext>
            </p:extLst>
          </p:nvPr>
        </p:nvGraphicFramePr>
        <p:xfrm>
          <a:off x="388938" y="2743200"/>
          <a:ext cx="2413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6" name="Equation" r:id="rId6" imgW="1041120" imgH="228600" progId="Equation.3">
                  <p:embed/>
                </p:oleObj>
              </mc:Choice>
              <mc:Fallback>
                <p:oleObj name="Equation" r:id="rId6" imgW="1041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8938" y="2743200"/>
                        <a:ext cx="2413000" cy="53022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863057" y="5225936"/>
            <a:ext cx="1257497" cy="562667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96369" y="5197537"/>
            <a:ext cx="6898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55.1</a:t>
            </a:r>
            <a:r>
              <a:rPr lang="en-US" b="1" dirty="0" smtClean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0750" y="2734270"/>
            <a:ext cx="324144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else would sine return a </a:t>
            </a:r>
            <a:r>
              <a:rPr lang="en-US" sz="2400" dirty="0" smtClean="0">
                <a:solidFill>
                  <a:srgbClr val="FF0000"/>
                </a:solidFill>
              </a:rPr>
              <a:t>negative </a:t>
            </a:r>
            <a:r>
              <a:rPr lang="en-US" sz="2400" dirty="0" smtClean="0"/>
              <a:t>ratio?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69346" y="5199856"/>
            <a:ext cx="1248568" cy="584952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259170"/>
              </p:ext>
            </p:extLst>
          </p:nvPr>
        </p:nvGraphicFramePr>
        <p:xfrm>
          <a:off x="2802162" y="2486025"/>
          <a:ext cx="26844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7" name="Equation" r:id="rId8" imgW="1015920" imgH="177480" progId="Equation.3">
                  <p:embed/>
                </p:oleObj>
              </mc:Choice>
              <mc:Fallback>
                <p:oleObj name="Equation" r:id="rId8" imgW="10159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02162" y="2486025"/>
                        <a:ext cx="2684462" cy="4699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1076" y="3816374"/>
            <a:ext cx="3968524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change your calculator </a:t>
            </a:r>
            <a:r>
              <a:rPr lang="en-US" sz="2800" b="1" dirty="0" smtClean="0">
                <a:solidFill>
                  <a:srgbClr val="FF0000"/>
                </a:solidFill>
              </a:rPr>
              <a:t>MODE</a:t>
            </a:r>
            <a:r>
              <a:rPr lang="en-US" sz="2800" dirty="0" smtClean="0"/>
              <a:t> to </a:t>
            </a:r>
            <a:r>
              <a:rPr lang="en-US" sz="2800" b="1" dirty="0" smtClean="0">
                <a:solidFill>
                  <a:srgbClr val="7030A0"/>
                </a:solidFill>
              </a:rPr>
              <a:t>RADIANS</a:t>
            </a:r>
            <a:r>
              <a:rPr lang="en-US" sz="2800" dirty="0"/>
              <a:t> </a:t>
            </a:r>
            <a:r>
              <a:rPr lang="en-US" sz="2800" dirty="0" smtClean="0"/>
              <a:t>and recalculate the angle.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802161" y="5212881"/>
            <a:ext cx="119321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0.96 rad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9998" y="5262924"/>
            <a:ext cx="98300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0.96 rad</a:t>
            </a:r>
            <a:endParaRPr lang="en-US" b="1" dirty="0">
              <a:solidFill>
                <a:srgbClr val="CC00FF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411563"/>
              </p:ext>
            </p:extLst>
          </p:nvPr>
        </p:nvGraphicFramePr>
        <p:xfrm>
          <a:off x="5791200" y="2038350"/>
          <a:ext cx="20494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8" name="Equation" r:id="rId10" imgW="914400" imgH="203040" progId="Equation.3">
                  <p:embed/>
                </p:oleObj>
              </mc:Choice>
              <mc:Fallback>
                <p:oleObj name="Equation" r:id="rId10" imgW="914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038350"/>
                        <a:ext cx="2049462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006645"/>
              </p:ext>
            </p:extLst>
          </p:nvPr>
        </p:nvGraphicFramePr>
        <p:xfrm>
          <a:off x="5692774" y="2600493"/>
          <a:ext cx="25050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9" name="Equation" r:id="rId12" imgW="1117440" imgH="203040" progId="Equation.3">
                  <p:embed/>
                </p:oleObj>
              </mc:Choice>
              <mc:Fallback>
                <p:oleObj name="Equation" r:id="rId12" imgW="1117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774" y="2600493"/>
                        <a:ext cx="2505075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69346" y="989189"/>
            <a:ext cx="647450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calculator in </a:t>
            </a:r>
            <a:r>
              <a:rPr lang="en-US" sz="2800" dirty="0" smtClean="0">
                <a:solidFill>
                  <a:srgbClr val="FF0000"/>
                </a:solidFill>
              </a:rPr>
              <a:t>DEGREE MODE </a:t>
            </a:r>
            <a:r>
              <a:rPr lang="en-US" sz="2800" dirty="0" smtClean="0"/>
              <a:t>first.</a:t>
            </a:r>
            <a:endParaRPr lang="en-US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9" y="1781175"/>
            <a:ext cx="24384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925421"/>
              </p:ext>
            </p:extLst>
          </p:nvPr>
        </p:nvGraphicFramePr>
        <p:xfrm>
          <a:off x="3409950" y="2044700"/>
          <a:ext cx="17033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0" name="Equation" r:id="rId15" imgW="685800" imgH="177480" progId="Equation.3">
                  <p:embed/>
                </p:oleObj>
              </mc:Choice>
              <mc:Fallback>
                <p:oleObj name="Equation" r:id="rId15" imgW="685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409950" y="2044700"/>
                        <a:ext cx="1703388" cy="4413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94751" y="5233605"/>
            <a:ext cx="6898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55.1</a:t>
            </a:r>
            <a:r>
              <a:rPr lang="en-US" b="1" dirty="0" smtClean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486662"/>
              </p:ext>
            </p:extLst>
          </p:nvPr>
        </p:nvGraphicFramePr>
        <p:xfrm>
          <a:off x="2962079" y="2036989"/>
          <a:ext cx="2597994" cy="449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1" name="Equation" r:id="rId17" imgW="1028520" imgH="177480" progId="Equation.3">
                  <p:embed/>
                </p:oleObj>
              </mc:Choice>
              <mc:Fallback>
                <p:oleObj name="Equation" r:id="rId17" imgW="10285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962079" y="2036989"/>
                        <a:ext cx="2597994" cy="449036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868160"/>
              </p:ext>
            </p:extLst>
          </p:nvPr>
        </p:nvGraphicFramePr>
        <p:xfrm>
          <a:off x="3322410" y="2486025"/>
          <a:ext cx="18113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2" name="Equation" r:id="rId19" imgW="685800" imgH="177480" progId="Equation.3">
                  <p:embed/>
                </p:oleObj>
              </mc:Choice>
              <mc:Fallback>
                <p:oleObj name="Equation" r:id="rId19" imgW="68580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410" y="2486025"/>
                        <a:ext cx="1811337" cy="46990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987056"/>
              </p:ext>
            </p:extLst>
          </p:nvPr>
        </p:nvGraphicFramePr>
        <p:xfrm>
          <a:off x="5724525" y="2038350"/>
          <a:ext cx="25050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3" name="Equation" r:id="rId21" imgW="1117440" imgH="203040" progId="Equation.3">
                  <p:embed/>
                </p:oleObj>
              </mc:Choice>
              <mc:Fallback>
                <p:oleObj name="Equation" r:id="rId21" imgW="1117440" imgH="203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038350"/>
                        <a:ext cx="2505075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576231"/>
              </p:ext>
            </p:extLst>
          </p:nvPr>
        </p:nvGraphicFramePr>
        <p:xfrm>
          <a:off x="5791200" y="2600493"/>
          <a:ext cx="21621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4" name="Equation" r:id="rId23" imgW="965160" imgH="203040" progId="Equation.3">
                  <p:embed/>
                </p:oleObj>
              </mc:Choice>
              <mc:Fallback>
                <p:oleObj name="Equation" r:id="rId23" imgW="965160" imgH="203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600493"/>
                        <a:ext cx="2162175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963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9" grpId="0" animBg="1"/>
      <p:bldP spid="19" grpId="1" animBg="1"/>
      <p:bldP spid="25" grpId="0" animBg="1"/>
      <p:bldP spid="26" grpId="0" animBg="1"/>
      <p:bldP spid="28" grpId="0" animBg="1"/>
      <p:bldP spid="28" grpId="1" animBg="1"/>
      <p:bldP spid="36" grpId="0" animBg="1"/>
      <p:bldP spid="3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0" y="147612"/>
            <a:ext cx="72104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614" y="1524000"/>
            <a:ext cx="4429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12" y="3942329"/>
            <a:ext cx="3182937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220851"/>
              </p:ext>
            </p:extLst>
          </p:nvPr>
        </p:nvGraphicFramePr>
        <p:xfrm>
          <a:off x="372492" y="2041071"/>
          <a:ext cx="1942082" cy="1782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8" name="Equation" r:id="rId6" imgW="914400" imgH="838080" progId="Equation.3">
                  <p:embed/>
                </p:oleObj>
              </mc:Choice>
              <mc:Fallback>
                <p:oleObj name="Equation" r:id="rId6" imgW="91440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2492" y="2041071"/>
                        <a:ext cx="1942082" cy="178206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270396" y="4419600"/>
            <a:ext cx="541478" cy="777937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30941" y="4635391"/>
            <a:ext cx="6898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99.6</a:t>
            </a:r>
            <a:r>
              <a:rPr lang="en-US" b="1" dirty="0" smtClean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6051" y="2895600"/>
            <a:ext cx="347005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else would cosine return a </a:t>
            </a:r>
            <a:r>
              <a:rPr lang="en-US" sz="2400" dirty="0" smtClean="0">
                <a:solidFill>
                  <a:srgbClr val="FF0000"/>
                </a:solidFill>
              </a:rPr>
              <a:t>negative </a:t>
            </a:r>
            <a:r>
              <a:rPr lang="en-US" sz="2400" dirty="0" smtClean="0"/>
              <a:t>ratio?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193630" y="5199856"/>
            <a:ext cx="624284" cy="1200944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7072"/>
              </p:ext>
            </p:extLst>
          </p:nvPr>
        </p:nvGraphicFramePr>
        <p:xfrm>
          <a:off x="2757714" y="2647211"/>
          <a:ext cx="26844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9" name="Equation" r:id="rId8" imgW="1015920" imgH="177480" progId="Equation.3">
                  <p:embed/>
                </p:oleObj>
              </mc:Choice>
              <mc:Fallback>
                <p:oleObj name="Equation" r:id="rId8" imgW="10159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57714" y="2647211"/>
                        <a:ext cx="2684462" cy="4699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1076" y="3816374"/>
            <a:ext cx="3968524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change your calculator </a:t>
            </a:r>
            <a:r>
              <a:rPr lang="en-US" sz="2800" b="1" dirty="0" smtClean="0">
                <a:solidFill>
                  <a:srgbClr val="FF0000"/>
                </a:solidFill>
              </a:rPr>
              <a:t>MODE</a:t>
            </a:r>
            <a:r>
              <a:rPr lang="en-US" sz="2800" dirty="0" smtClean="0"/>
              <a:t> to </a:t>
            </a:r>
            <a:r>
              <a:rPr lang="en-US" sz="2800" b="1" dirty="0" smtClean="0">
                <a:solidFill>
                  <a:srgbClr val="7030A0"/>
                </a:solidFill>
              </a:rPr>
              <a:t>RADIANS</a:t>
            </a:r>
            <a:r>
              <a:rPr lang="en-US" sz="2800" dirty="0"/>
              <a:t> </a:t>
            </a:r>
            <a:r>
              <a:rPr lang="en-US" sz="2800" dirty="0" smtClean="0"/>
              <a:t>and recalculate the angle.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1730940" y="4650025"/>
            <a:ext cx="114113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1.74 rad</a:t>
            </a:r>
            <a:endParaRPr lang="en-US" b="1" dirty="0">
              <a:solidFill>
                <a:srgbClr val="CC00FF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643691"/>
              </p:ext>
            </p:extLst>
          </p:nvPr>
        </p:nvGraphicFramePr>
        <p:xfrm>
          <a:off x="5729288" y="2122488"/>
          <a:ext cx="202088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0" name="Equation" r:id="rId10" imgW="901440" imgH="203040" progId="Equation.3">
                  <p:embed/>
                </p:oleObj>
              </mc:Choice>
              <mc:Fallback>
                <p:oleObj name="Equation" r:id="rId10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8" y="2122488"/>
                        <a:ext cx="2020887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569815"/>
              </p:ext>
            </p:extLst>
          </p:nvPr>
        </p:nvGraphicFramePr>
        <p:xfrm>
          <a:off x="5891213" y="2600325"/>
          <a:ext cx="23050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1" name="Equation" r:id="rId12" imgW="1028520" imgH="203040" progId="Equation.3">
                  <p:embed/>
                </p:oleObj>
              </mc:Choice>
              <mc:Fallback>
                <p:oleObj name="Equation" r:id="rId12" imgW="1028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2600325"/>
                        <a:ext cx="2305050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69346" y="989189"/>
            <a:ext cx="647450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calculator in </a:t>
            </a:r>
            <a:r>
              <a:rPr lang="en-US" sz="2800" dirty="0" smtClean="0">
                <a:solidFill>
                  <a:srgbClr val="FF0000"/>
                </a:solidFill>
              </a:rPr>
              <a:t>DEGREE MODE </a:t>
            </a:r>
            <a:r>
              <a:rPr lang="en-US" sz="2800" dirty="0" smtClean="0"/>
              <a:t>first.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700111"/>
              </p:ext>
            </p:extLst>
          </p:nvPr>
        </p:nvGraphicFramePr>
        <p:xfrm>
          <a:off x="3505200" y="2044700"/>
          <a:ext cx="15128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2" name="Equation" r:id="rId14" imgW="609480" imgH="177480" progId="Equation.3">
                  <p:embed/>
                </p:oleObj>
              </mc:Choice>
              <mc:Fallback>
                <p:oleObj name="Equation" r:id="rId14" imgW="6094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05200" y="2044700"/>
                        <a:ext cx="1512888" cy="4413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74880" y="5908401"/>
            <a:ext cx="148099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Ref </a:t>
            </a:r>
            <a:r>
              <a:rPr lang="en-US" b="1" dirty="0">
                <a:solidFill>
                  <a:srgbClr val="CC00FF"/>
                </a:solidFill>
                <a:sym typeface="Symbol"/>
              </a:rPr>
              <a:t></a:t>
            </a:r>
            <a:r>
              <a:rPr lang="en-US" b="1" dirty="0">
                <a:solidFill>
                  <a:srgbClr val="CC00FF"/>
                </a:solidFill>
              </a:rPr>
              <a:t> = 80.4</a:t>
            </a:r>
            <a:r>
              <a:rPr lang="en-US" b="1" dirty="0" smtClean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737768"/>
              </p:ext>
            </p:extLst>
          </p:nvPr>
        </p:nvGraphicFramePr>
        <p:xfrm>
          <a:off x="3227614" y="2679868"/>
          <a:ext cx="18113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3" name="Equation" r:id="rId16" imgW="685800" imgH="177480" progId="Equation.3">
                  <p:embed/>
                </p:oleObj>
              </mc:Choice>
              <mc:Fallback>
                <p:oleObj name="Equation" r:id="rId16" imgW="685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614" y="2679868"/>
                        <a:ext cx="1811337" cy="46990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914869"/>
              </p:ext>
            </p:extLst>
          </p:nvPr>
        </p:nvGraphicFramePr>
        <p:xfrm>
          <a:off x="5809719" y="2657463"/>
          <a:ext cx="21621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4" name="Equation" r:id="rId18" imgW="965160" imgH="203040" progId="Equation.3">
                  <p:embed/>
                </p:oleObj>
              </mc:Choice>
              <mc:Fallback>
                <p:oleObj name="Equation" r:id="rId18" imgW="965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9719" y="2657463"/>
                        <a:ext cx="2162175" cy="54927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26721"/>
            <a:ext cx="20859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own Arrow 2"/>
          <p:cNvSpPr/>
          <p:nvPr/>
        </p:nvSpPr>
        <p:spPr>
          <a:xfrm>
            <a:off x="1033292" y="4303198"/>
            <a:ext cx="216920" cy="8422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64910" y="3946470"/>
            <a:ext cx="16109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Ref </a:t>
            </a:r>
            <a:r>
              <a:rPr lang="en-US" b="1" dirty="0" smtClean="0">
                <a:solidFill>
                  <a:srgbClr val="CC00FF"/>
                </a:solidFill>
                <a:sym typeface="Symbol"/>
              </a:rPr>
              <a:t></a:t>
            </a:r>
            <a:r>
              <a:rPr lang="en-US" b="1" dirty="0" smtClean="0">
                <a:solidFill>
                  <a:srgbClr val="CC00FF"/>
                </a:solidFill>
              </a:rPr>
              <a:t> = 80.4</a:t>
            </a:r>
            <a:r>
              <a:rPr lang="en-US" b="1" dirty="0" smtClean="0">
                <a:solidFill>
                  <a:srgbClr val="CC00FF"/>
                </a:solidFill>
                <a:sym typeface="Symbol"/>
              </a:rPr>
              <a:t>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8144" y="3934661"/>
            <a:ext cx="16109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Ref </a:t>
            </a:r>
            <a:r>
              <a:rPr lang="en-US" b="1" dirty="0" smtClean="0">
                <a:solidFill>
                  <a:srgbClr val="CC00FF"/>
                </a:solidFill>
                <a:sym typeface="Symbol"/>
              </a:rPr>
              <a:t></a:t>
            </a:r>
            <a:r>
              <a:rPr lang="en-US" b="1" dirty="0" smtClean="0">
                <a:solidFill>
                  <a:srgbClr val="CC00FF"/>
                </a:solidFill>
              </a:rPr>
              <a:t> = 1.4 rad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1171632" y="5204248"/>
            <a:ext cx="238692" cy="692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Right Arrow 8"/>
          <p:cNvSpPr/>
          <p:nvPr/>
        </p:nvSpPr>
        <p:spPr>
          <a:xfrm rot="2795210">
            <a:off x="823880" y="4006745"/>
            <a:ext cx="1047296" cy="2238289"/>
          </a:xfrm>
          <a:prstGeom prst="curv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Curved Right Arrow 36"/>
          <p:cNvSpPr/>
          <p:nvPr/>
        </p:nvSpPr>
        <p:spPr>
          <a:xfrm rot="2795210">
            <a:off x="836471" y="3942953"/>
            <a:ext cx="1047296" cy="2238289"/>
          </a:xfrm>
          <a:prstGeom prst="curv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9704" y="5946088"/>
            <a:ext cx="16109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Ref </a:t>
            </a:r>
            <a:r>
              <a:rPr lang="en-US" b="1" dirty="0" smtClean="0">
                <a:solidFill>
                  <a:srgbClr val="CC00FF"/>
                </a:solidFill>
                <a:sym typeface="Symbol"/>
              </a:rPr>
              <a:t></a:t>
            </a:r>
            <a:r>
              <a:rPr lang="en-US" b="1" dirty="0" smtClean="0">
                <a:solidFill>
                  <a:srgbClr val="CC00FF"/>
                </a:solidFill>
              </a:rPr>
              <a:t> = 1.4 rad</a:t>
            </a:r>
            <a:endParaRPr lang="en-US" b="1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08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9" grpId="0" animBg="1"/>
      <p:bldP spid="25" grpId="0" animBg="1"/>
      <p:bldP spid="28" grpId="0" animBg="1"/>
      <p:bldP spid="28" grpId="1" animBg="1"/>
      <p:bldP spid="36" grpId="0" animBg="1"/>
      <p:bldP spid="36" grpId="1" animBg="1"/>
      <p:bldP spid="3" grpId="0" animBg="1"/>
      <p:bldP spid="33" grpId="0" animBg="1"/>
      <p:bldP spid="33" grpId="1" animBg="1"/>
      <p:bldP spid="34" grpId="0" animBg="1"/>
      <p:bldP spid="4" grpId="0" animBg="1"/>
      <p:bldP spid="9" grpId="0" animBg="1"/>
      <p:bldP spid="9" grpId="1" animBg="1"/>
      <p:bldP spid="37" grpId="0" animBg="1"/>
      <p:bldP spid="37" grpId="1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6791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386" y="2514600"/>
            <a:ext cx="886777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2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81000"/>
            <a:ext cx="1032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highlight>
                  <a:srgbClr val="FFFF00"/>
                </a:highlight>
                <a:latin typeface="Comic Sans MS"/>
                <a:ea typeface="Times New Roman"/>
                <a:cs typeface="Tahoma"/>
              </a:rPr>
              <a:t>Recall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511626" y="350222"/>
            <a:ext cx="5355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ahoma"/>
              </a:rPr>
              <a:t>Solve These Algebra Equations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41" y="1295400"/>
            <a:ext cx="64293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967567"/>
            <a:ext cx="1143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 = 2</a:t>
            </a:r>
            <a:endParaRPr 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344087"/>
              </p:ext>
            </p:extLst>
          </p:nvPr>
        </p:nvGraphicFramePr>
        <p:xfrm>
          <a:off x="5181600" y="1849292"/>
          <a:ext cx="1295400" cy="937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9" name="Equation" r:id="rId4" imgW="596880" imgH="431640" progId="Equation.3">
                  <p:embed/>
                </p:oleObj>
              </mc:Choice>
              <mc:Fallback>
                <p:oleObj name="Equation" r:id="rId4" imgW="5968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1600" y="1849292"/>
                        <a:ext cx="1295400" cy="93709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081503"/>
              </p:ext>
            </p:extLst>
          </p:nvPr>
        </p:nvGraphicFramePr>
        <p:xfrm>
          <a:off x="1295400" y="3505200"/>
          <a:ext cx="1905000" cy="1246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0" name="Equation" r:id="rId6" imgW="698400" imgH="457200" progId="Equation.3">
                  <p:embed/>
                </p:oleObj>
              </mc:Choice>
              <mc:Fallback>
                <p:oleObj name="Equation" r:id="rId6" imgW="698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95400" y="3505200"/>
                        <a:ext cx="1905000" cy="124691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962641" y="4648200"/>
            <a:ext cx="408959" cy="6096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96566" y="4648200"/>
            <a:ext cx="394234" cy="6096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" y="5257800"/>
            <a:ext cx="2895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 = 0             x = 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543800" y="3048000"/>
            <a:ext cx="1143000" cy="10668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696200" y="3048000"/>
            <a:ext cx="838200" cy="10668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72400" y="27863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-2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08471" y="3697414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22029" y="3298724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FF"/>
                </a:solidFill>
              </a:rPr>
              <a:t>2        -1</a:t>
            </a:r>
            <a:endParaRPr lang="en-US" sz="2800" b="1" dirty="0">
              <a:solidFill>
                <a:srgbClr val="CC00FF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989834"/>
              </p:ext>
            </p:extLst>
          </p:nvPr>
        </p:nvGraphicFramePr>
        <p:xfrm>
          <a:off x="4177328" y="3554714"/>
          <a:ext cx="3106543" cy="534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1" name="Equation" r:id="rId8" imgW="1180800" imgH="203040" progId="Equation.3">
                  <p:embed/>
                </p:oleObj>
              </mc:Choice>
              <mc:Fallback>
                <p:oleObj name="Equation" r:id="rId8" imgW="1180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77328" y="3554714"/>
                        <a:ext cx="3106543" cy="534459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933504"/>
              </p:ext>
            </p:extLst>
          </p:nvPr>
        </p:nvGraphicFramePr>
        <p:xfrm>
          <a:off x="3918566" y="4187977"/>
          <a:ext cx="3473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" name="Equation" r:id="rId10" imgW="1320480" imgH="215640" progId="Equation.3">
                  <p:embed/>
                </p:oleObj>
              </mc:Choice>
              <mc:Fallback>
                <p:oleObj name="Equation" r:id="rId10" imgW="132048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566" y="4187977"/>
                        <a:ext cx="3473450" cy="568325"/>
                      </a:xfrm>
                      <a:prstGeom prst="rect">
                        <a:avLst/>
                      </a:prstGeom>
                      <a:solidFill>
                        <a:srgbClr val="EBF1DE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430596"/>
              </p:ext>
            </p:extLst>
          </p:nvPr>
        </p:nvGraphicFramePr>
        <p:xfrm>
          <a:off x="4189602" y="4800600"/>
          <a:ext cx="27717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3" name="Equation" r:id="rId12" imgW="1054080" imgH="215640" progId="Equation.3">
                  <p:embed/>
                </p:oleObj>
              </mc:Choice>
              <mc:Fallback>
                <p:oleObj name="Equation" r:id="rId12" imgW="105408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602" y="4800600"/>
                        <a:ext cx="2771775" cy="568325"/>
                      </a:xfrm>
                      <a:prstGeom prst="rect">
                        <a:avLst/>
                      </a:prstGeom>
                      <a:solidFill>
                        <a:srgbClr val="EBF1DE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586208"/>
              </p:ext>
            </p:extLst>
          </p:nvPr>
        </p:nvGraphicFramePr>
        <p:xfrm>
          <a:off x="4329113" y="5519738"/>
          <a:ext cx="26384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" name="Equation" r:id="rId14" imgW="1002960" imgH="393480" progId="Equation.3">
                  <p:embed/>
                </p:oleObj>
              </mc:Choice>
              <mc:Fallback>
                <p:oleObj name="Equation" r:id="rId14" imgW="100296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5519738"/>
                        <a:ext cx="2638425" cy="1035050"/>
                      </a:xfrm>
                      <a:prstGeom prst="rect">
                        <a:avLst/>
                      </a:prstGeom>
                      <a:solidFill>
                        <a:srgbClr val="EBF1DE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84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21" grpId="0"/>
      <p:bldP spid="23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253365" algn="l"/>
              </a:tabLst>
            </a:pPr>
            <a:r>
              <a:rPr lang="en-US" sz="2800" dirty="0" smtClean="0">
                <a:solidFill>
                  <a:srgbClr val="6600FF"/>
                </a:solidFill>
                <a:effectLst/>
                <a:latin typeface="Comic Sans MS"/>
                <a:ea typeface="Times New Roman"/>
                <a:cs typeface="Tahoma"/>
              </a:rPr>
              <a:t>Algebraic equations</a:t>
            </a:r>
            <a:r>
              <a:rPr lang="en-US" sz="2800" dirty="0" smtClean="0">
                <a:effectLst/>
                <a:latin typeface="Comic Sans MS"/>
                <a:ea typeface="Times New Roman"/>
                <a:cs typeface="Tahoma"/>
              </a:rPr>
              <a:t> have a _________ number of solutions.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5526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FINITE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4286" y="1585004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253365" algn="l"/>
              </a:tabLst>
            </a:pPr>
            <a:r>
              <a:rPr lang="en-US" sz="2800" dirty="0" smtClean="0">
                <a:solidFill>
                  <a:srgbClr val="006600"/>
                </a:solidFill>
                <a:effectLst/>
                <a:latin typeface="Comic Sans MS"/>
                <a:ea typeface="Times New Roman"/>
                <a:cs typeface="Tahoma"/>
              </a:rPr>
              <a:t>Trig functions </a:t>
            </a:r>
            <a:r>
              <a:rPr lang="en-US" sz="2800" dirty="0" smtClean="0">
                <a:effectLst/>
                <a:latin typeface="Comic Sans MS"/>
                <a:ea typeface="Times New Roman"/>
                <a:cs typeface="Tahoma"/>
              </a:rPr>
              <a:t>are “</a:t>
            </a:r>
            <a:r>
              <a:rPr lang="en-US" sz="2800" dirty="0" smtClean="0">
                <a:solidFill>
                  <a:srgbClr val="CC00FF"/>
                </a:solidFill>
                <a:effectLst/>
                <a:latin typeface="Comic Sans MS"/>
                <a:ea typeface="Times New Roman"/>
                <a:cs typeface="Tahoma"/>
              </a:rPr>
              <a:t>periodic</a:t>
            </a:r>
            <a:r>
              <a:rPr lang="en-US" sz="2800" dirty="0" smtClean="0">
                <a:effectLst/>
                <a:latin typeface="Comic Sans MS"/>
                <a:ea typeface="Times New Roman"/>
                <a:cs typeface="Tahoma"/>
              </a:rPr>
              <a:t>”, therefore they will have an _____________ number of solutions.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500" y="195433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INFINITE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" y="3200400"/>
            <a:ext cx="53244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106123"/>
              </p:ext>
            </p:extLst>
          </p:nvPr>
        </p:nvGraphicFramePr>
        <p:xfrm>
          <a:off x="5900737" y="3081432"/>
          <a:ext cx="1915886" cy="1142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" name="Equation" r:id="rId4" imgW="723600" imgH="431640" progId="Equation.3">
                  <p:embed/>
                </p:oleObj>
              </mc:Choice>
              <mc:Fallback>
                <p:oleObj name="Equation" r:id="rId4" imgW="7236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0737" y="3081432"/>
                        <a:ext cx="1915886" cy="1142809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49986" y="3329671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NO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5276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03768"/>
              </p:ext>
            </p:extLst>
          </p:nvPr>
        </p:nvGraphicFramePr>
        <p:xfrm>
          <a:off x="5842907" y="4581525"/>
          <a:ext cx="19161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" name="Equation" r:id="rId7" imgW="723600" imgH="431640" progId="Equation.3">
                  <p:embed/>
                </p:oleObj>
              </mc:Choice>
              <mc:Fallback>
                <p:oleObj name="Equation" r:id="rId7" imgW="7236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907" y="4581525"/>
                        <a:ext cx="1916112" cy="1143000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486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YES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931441"/>
            <a:ext cx="8088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FF"/>
                </a:solidFill>
              </a:rPr>
              <a:t>Are there other angles on the </a:t>
            </a:r>
            <a:r>
              <a:rPr lang="en-US" sz="2400" b="1" dirty="0" smtClean="0">
                <a:solidFill>
                  <a:srgbClr val="0000FF"/>
                </a:solidFill>
              </a:rPr>
              <a:t>Unit Circle </a:t>
            </a:r>
            <a:r>
              <a:rPr lang="en-US" sz="2400" b="1" dirty="0" smtClean="0">
                <a:solidFill>
                  <a:srgbClr val="CC00FF"/>
                </a:solidFill>
              </a:rPr>
              <a:t>that are  solutions to this equation?</a:t>
            </a:r>
            <a:endParaRPr lang="en-US" sz="2400" b="1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9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1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762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DAY </a:t>
            </a:r>
            <a:r>
              <a:rPr lang="en-US" sz="4400" dirty="0" smtClean="0"/>
              <a:t>68AGENDA</a:t>
            </a:r>
            <a:r>
              <a:rPr lang="en-US" sz="4400" dirty="0" smtClean="0"/>
              <a:t>: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DG28 --- 12 minutes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8829675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1373"/>
            <a:ext cx="54006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2743200"/>
            <a:ext cx="3733800" cy="37338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7326"/>
            <a:ext cx="70294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1" y="1717899"/>
            <a:ext cx="67151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740008"/>
              </p:ext>
            </p:extLst>
          </p:nvPr>
        </p:nvGraphicFramePr>
        <p:xfrm>
          <a:off x="4419600" y="938212"/>
          <a:ext cx="224880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5" name="Equation" r:id="rId7" imgW="850680" imgH="177480" progId="Equation.3">
                  <p:embed/>
                </p:oleObj>
              </mc:Choice>
              <mc:Fallback>
                <p:oleObj name="Equation" r:id="rId7" imgW="850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9600" y="938212"/>
                        <a:ext cx="2248807" cy="4699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479375"/>
              </p:ext>
            </p:extLst>
          </p:nvPr>
        </p:nvGraphicFramePr>
        <p:xfrm>
          <a:off x="4537075" y="1849438"/>
          <a:ext cx="20145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6" name="Equation" r:id="rId9" imgW="761760" imgH="177480" progId="Equation.3">
                  <p:embed/>
                </p:oleObj>
              </mc:Choice>
              <mc:Fallback>
                <p:oleObj name="Equation" r:id="rId9" imgW="76176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1849438"/>
                        <a:ext cx="2014538" cy="469900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29450" y="918481"/>
            <a:ext cx="1926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 rotation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7678" y="1607556"/>
            <a:ext cx="1926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Infinite Solutions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466884"/>
              </p:ext>
            </p:extLst>
          </p:nvPr>
        </p:nvGraphicFramePr>
        <p:xfrm>
          <a:off x="548964" y="2539776"/>
          <a:ext cx="1676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7" name="Equation" r:id="rId11" imgW="838080" imgH="838080" progId="Equation.3">
                  <p:embed/>
                </p:oleObj>
              </mc:Choice>
              <mc:Fallback>
                <p:oleObj name="Equation" r:id="rId11" imgW="83808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8964" y="2539776"/>
                        <a:ext cx="1676400" cy="16764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10100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5486400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053358"/>
              </p:ext>
            </p:extLst>
          </p:nvPr>
        </p:nvGraphicFramePr>
        <p:xfrm>
          <a:off x="1109661" y="4532805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" name="Equation" r:id="rId14" imgW="761760" imgH="177480" progId="Equation.3">
                  <p:embed/>
                </p:oleObj>
              </mc:Choice>
              <mc:Fallback>
                <p:oleObj name="Equation" r:id="rId14" imgW="7617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09661" y="4532805"/>
                        <a:ext cx="1905000" cy="4445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491123"/>
              </p:ext>
            </p:extLst>
          </p:nvPr>
        </p:nvGraphicFramePr>
        <p:xfrm>
          <a:off x="1014411" y="5411215"/>
          <a:ext cx="209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" name="Equation" r:id="rId16" imgW="838080" imgH="177480" progId="Equation.3">
                  <p:embed/>
                </p:oleObj>
              </mc:Choice>
              <mc:Fallback>
                <p:oleObj name="Equation" r:id="rId16" imgW="8380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1" y="5411215"/>
                        <a:ext cx="2095500" cy="444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24125" y="3029634"/>
            <a:ext cx="1981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Can go </a:t>
            </a:r>
            <a:r>
              <a:rPr lang="en-US" b="1" dirty="0" smtClean="0">
                <a:solidFill>
                  <a:srgbClr val="FF0000"/>
                </a:solidFill>
              </a:rPr>
              <a:t>anywhere</a:t>
            </a:r>
            <a:r>
              <a:rPr lang="en-US" b="1" dirty="0" smtClean="0">
                <a:solidFill>
                  <a:srgbClr val="0000FF"/>
                </a:solidFill>
              </a:rPr>
              <a:t> on unit circle.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39776"/>
            <a:ext cx="1859929" cy="8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rved Down Arrow 12"/>
          <p:cNvSpPr/>
          <p:nvPr/>
        </p:nvSpPr>
        <p:spPr>
          <a:xfrm>
            <a:off x="2062162" y="2561663"/>
            <a:ext cx="1524000" cy="457200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971063" y="1905000"/>
            <a:ext cx="639537" cy="1113863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8006443" y="6019800"/>
            <a:ext cx="889907" cy="776569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3362" y="6030686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Where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b="1" dirty="0" smtClean="0">
                <a:solidFill>
                  <a:srgbClr val="CC00FF"/>
                </a:solidFill>
              </a:rPr>
              <a:t> is an integer representing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number of rotations</a:t>
            </a:r>
            <a:r>
              <a:rPr lang="en-US" b="1" dirty="0" smtClean="0">
                <a:solidFill>
                  <a:srgbClr val="CC00FF"/>
                </a:solidFill>
              </a:rPr>
              <a:t> beyond the initial angle.</a:t>
            </a:r>
            <a:endParaRPr lang="en-US" b="1" dirty="0">
              <a:solidFill>
                <a:srgbClr val="CC00FF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07255" y="4414110"/>
            <a:ext cx="766763" cy="6589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56187" y="5389676"/>
            <a:ext cx="796413" cy="54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8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4" grpId="0" animBg="1"/>
      <p:bldP spid="13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038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4766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465650"/>
              </p:ext>
            </p:extLst>
          </p:nvPr>
        </p:nvGraphicFramePr>
        <p:xfrm>
          <a:off x="1066800" y="2514600"/>
          <a:ext cx="2031016" cy="545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5" name="Equation" r:id="rId5" imgW="850680" imgH="228600" progId="Equation.3">
                  <p:embed/>
                </p:oleObj>
              </mc:Choice>
              <mc:Fallback>
                <p:oleObj name="Equation" r:id="rId5" imgW="850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2514600"/>
                        <a:ext cx="2031016" cy="545646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638277"/>
              </p:ext>
            </p:extLst>
          </p:nvPr>
        </p:nvGraphicFramePr>
        <p:xfrm>
          <a:off x="1143000" y="3200400"/>
          <a:ext cx="190976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6" name="Equation" r:id="rId7" imgW="799920" imgH="431640" progId="Equation.3">
                  <p:embed/>
                </p:oleObj>
              </mc:Choice>
              <mc:Fallback>
                <p:oleObj name="Equation" r:id="rId7" imgW="79992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1909763" cy="1030288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021842"/>
              </p:ext>
            </p:extLst>
          </p:nvPr>
        </p:nvGraphicFramePr>
        <p:xfrm>
          <a:off x="967581" y="4343400"/>
          <a:ext cx="2455862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7" name="Equation" r:id="rId9" imgW="1028520" imgH="507960" progId="Equation.3">
                  <p:embed/>
                </p:oleObj>
              </mc:Choice>
              <mc:Fallback>
                <p:oleObj name="Equation" r:id="rId9" imgW="102852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581" y="4343400"/>
                        <a:ext cx="2455862" cy="1211262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371600"/>
            <a:ext cx="3733800" cy="373380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8" name="Straight Arrow Connector 7"/>
          <p:cNvCxnSpPr/>
          <p:nvPr/>
        </p:nvCxnSpPr>
        <p:spPr>
          <a:xfrm flipV="1">
            <a:off x="5162550" y="4876800"/>
            <a:ext cx="914401" cy="6096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924800" y="4844143"/>
            <a:ext cx="742949" cy="84908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5524500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172200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578434"/>
              </p:ext>
            </p:extLst>
          </p:nvPr>
        </p:nvGraphicFramePr>
        <p:xfrm>
          <a:off x="5662611" y="5368471"/>
          <a:ext cx="209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8" name="Equation" r:id="rId13" imgW="838080" imgH="177480" progId="Equation.3">
                  <p:embed/>
                </p:oleObj>
              </mc:Choice>
              <mc:Fallback>
                <p:oleObj name="Equation" r:id="rId13" imgW="8380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611" y="5368471"/>
                        <a:ext cx="2095500" cy="444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535738"/>
              </p:ext>
            </p:extLst>
          </p:nvPr>
        </p:nvGraphicFramePr>
        <p:xfrm>
          <a:off x="5662612" y="6057900"/>
          <a:ext cx="209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9" name="Equation" r:id="rId15" imgW="838080" imgH="177480" progId="Equation.3">
                  <p:embed/>
                </p:oleObj>
              </mc:Choice>
              <mc:Fallback>
                <p:oleObj name="Equation" r:id="rId15" imgW="83808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612" y="6057900"/>
                        <a:ext cx="2095500" cy="444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373283"/>
              </p:ext>
            </p:extLst>
          </p:nvPr>
        </p:nvGraphicFramePr>
        <p:xfrm>
          <a:off x="838200" y="5791200"/>
          <a:ext cx="2914765" cy="480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0" name="Equation" r:id="rId17" imgW="1231560" imgH="203040" progId="Equation.3">
                  <p:embed/>
                </p:oleObj>
              </mc:Choice>
              <mc:Fallback>
                <p:oleObj name="Equation" r:id="rId17" imgW="1231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38200" y="5791200"/>
                        <a:ext cx="2914765" cy="480786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433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943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562963"/>
              </p:ext>
            </p:extLst>
          </p:nvPr>
        </p:nvGraphicFramePr>
        <p:xfrm>
          <a:off x="1235075" y="1143000"/>
          <a:ext cx="13017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" name="Equation" r:id="rId4" imgW="545760" imgH="177480" progId="Equation.3">
                  <p:embed/>
                </p:oleObj>
              </mc:Choice>
              <mc:Fallback>
                <p:oleObj name="Equation" r:id="rId4" imgW="54576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1143000"/>
                        <a:ext cx="1301750" cy="4254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0400" y="1143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*** 1 is its own RECIPROCAL!!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893" y="1981200"/>
            <a:ext cx="3733800" cy="3733800"/>
          </a:xfrm>
          <a:prstGeom prst="rect">
            <a:avLst/>
          </a:prstGeom>
          <a:solidFill>
            <a:srgbClr val="FFFF00"/>
          </a:solidFill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636721"/>
              </p:ext>
            </p:extLst>
          </p:nvPr>
        </p:nvGraphicFramePr>
        <p:xfrm>
          <a:off x="1098550" y="1844675"/>
          <a:ext cx="1727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1" name="Equation" r:id="rId7" imgW="723600" imgH="228600" progId="Equation.3">
                  <p:embed/>
                </p:oleObj>
              </mc:Choice>
              <mc:Fallback>
                <p:oleObj name="Equation" r:id="rId7" imgW="723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844675"/>
                        <a:ext cx="1727200" cy="5461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8229601" y="3848100"/>
            <a:ext cx="634092" cy="9144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043479"/>
              </p:ext>
            </p:extLst>
          </p:nvPr>
        </p:nvGraphicFramePr>
        <p:xfrm>
          <a:off x="1381125" y="2743200"/>
          <a:ext cx="12319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" name="Equation" r:id="rId9" imgW="520560" imgH="203040" progId="Equation.3">
                  <p:embed/>
                </p:oleObj>
              </mc:Choice>
              <mc:Fallback>
                <p:oleObj name="Equation" r:id="rId9" imgW="52056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2743200"/>
                        <a:ext cx="1231900" cy="481013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48100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891039"/>
              </p:ext>
            </p:extLst>
          </p:nvPr>
        </p:nvGraphicFramePr>
        <p:xfrm>
          <a:off x="1628775" y="3717925"/>
          <a:ext cx="1047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3" name="Equation" r:id="rId12" imgW="419040" imgH="177480" progId="Equation.3">
                  <p:embed/>
                </p:oleObj>
              </mc:Choice>
              <mc:Fallback>
                <p:oleObj name="Equation" r:id="rId12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3717925"/>
                        <a:ext cx="1047750" cy="444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4950" y="5885546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00FF"/>
                </a:solidFill>
              </a:rPr>
              <a:t>Where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b="1" dirty="0" smtClean="0">
                <a:solidFill>
                  <a:srgbClr val="CC00FF"/>
                </a:solidFill>
              </a:rPr>
              <a:t> is an integer representing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number of rotations</a:t>
            </a:r>
            <a:r>
              <a:rPr lang="en-US" b="1" dirty="0" smtClean="0">
                <a:solidFill>
                  <a:srgbClr val="CC00FF"/>
                </a:solidFill>
              </a:rPr>
              <a:t> beyond the initial angle.</a:t>
            </a:r>
            <a:endParaRPr lang="en-US" b="1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0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3" y="304800"/>
            <a:ext cx="3228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336592"/>
              </p:ext>
            </p:extLst>
          </p:nvPr>
        </p:nvGraphicFramePr>
        <p:xfrm>
          <a:off x="1174750" y="1219200"/>
          <a:ext cx="18796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" name="Equation" r:id="rId4" imgW="787320" imgH="215640" progId="Equation.3">
                  <p:embed/>
                </p:oleObj>
              </mc:Choice>
              <mc:Fallback>
                <p:oleObj name="Equation" r:id="rId4" imgW="78732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219200"/>
                        <a:ext cx="1879600" cy="515938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722378"/>
              </p:ext>
            </p:extLst>
          </p:nvPr>
        </p:nvGraphicFramePr>
        <p:xfrm>
          <a:off x="1265238" y="1981200"/>
          <a:ext cx="169862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" name="Equation" r:id="rId6" imgW="711000" imgH="431640" progId="Equation.3">
                  <p:embed/>
                </p:oleObj>
              </mc:Choice>
              <mc:Fallback>
                <p:oleObj name="Equation" r:id="rId6" imgW="71100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981200"/>
                        <a:ext cx="1698625" cy="1031875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290468"/>
              </p:ext>
            </p:extLst>
          </p:nvPr>
        </p:nvGraphicFramePr>
        <p:xfrm>
          <a:off x="1143000" y="3200400"/>
          <a:ext cx="22733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" name="Equation" r:id="rId8" imgW="952200" imgH="507960" progId="Equation.3">
                  <p:embed/>
                </p:oleObj>
              </mc:Choice>
              <mc:Fallback>
                <p:oleObj name="Equation" r:id="rId8" imgW="952200" imgH="507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2273300" cy="1214438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733800" cy="373380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7" name="Straight Arrow Connector 6"/>
          <p:cNvCxnSpPr/>
          <p:nvPr/>
        </p:nvCxnSpPr>
        <p:spPr>
          <a:xfrm flipH="1">
            <a:off x="8229600" y="1328057"/>
            <a:ext cx="634092" cy="8382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8224838" y="4920344"/>
            <a:ext cx="842962" cy="94705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723515"/>
              </p:ext>
            </p:extLst>
          </p:nvPr>
        </p:nvGraphicFramePr>
        <p:xfrm>
          <a:off x="914400" y="4679837"/>
          <a:ext cx="26146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4" name="Equation" r:id="rId11" imgW="1104840" imgH="203040" progId="Equation.3">
                  <p:embed/>
                </p:oleObj>
              </mc:Choice>
              <mc:Fallback>
                <p:oleObj name="Equation" r:id="rId11" imgW="110484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79837"/>
                        <a:ext cx="2614613" cy="481013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91200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532" y="5791200"/>
            <a:ext cx="3514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932077"/>
              </p:ext>
            </p:extLst>
          </p:nvPr>
        </p:nvGraphicFramePr>
        <p:xfrm>
          <a:off x="1566863" y="564515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5" name="Equation" r:id="rId14" imgW="761760" imgH="177480" progId="Equation.3">
                  <p:embed/>
                </p:oleObj>
              </mc:Choice>
              <mc:Fallback>
                <p:oleObj name="Equation" r:id="rId14" imgW="7617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5645150"/>
                        <a:ext cx="1905000" cy="444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830384"/>
              </p:ext>
            </p:extLst>
          </p:nvPr>
        </p:nvGraphicFramePr>
        <p:xfrm>
          <a:off x="5457825" y="5645150"/>
          <a:ext cx="209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6" name="Equation" r:id="rId16" imgW="838080" imgH="177480" progId="Equation.3">
                  <p:embed/>
                </p:oleObj>
              </mc:Choice>
              <mc:Fallback>
                <p:oleObj name="Equation" r:id="rId16" imgW="83808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825" y="5645150"/>
                        <a:ext cx="2095500" cy="4445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761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53365" algn="l"/>
              </a:tabLst>
            </a:pP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cs typeface="Tahoma"/>
              </a:rPr>
              <a:t>Assignment:</a:t>
            </a:r>
            <a:r>
              <a:rPr lang="en-US" sz="3200" dirty="0">
                <a:latin typeface="Comic Sans MS"/>
                <a:ea typeface="Times New Roman"/>
                <a:cs typeface="Tahoma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PW #1 Solving Trig Equations</a:t>
            </a:r>
            <a:endParaRPr lang="en-US" sz="32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						#1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– 14</a:t>
            </a:r>
          </a:p>
          <a:p>
            <a:endParaRPr lang="en-US" sz="3200" dirty="0">
              <a:solidFill>
                <a:srgbClr val="0000FF"/>
              </a:solidFill>
              <a:latin typeface="Comic Sans MS"/>
              <a:cs typeface="Tahoma"/>
            </a:endParaRPr>
          </a:p>
          <a:p>
            <a:pPr>
              <a:tabLst>
                <a:tab pos="253365" algn="l"/>
              </a:tabLst>
            </a:pP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cs typeface="Tahoma"/>
              </a:rPr>
              <a:t>Assignment:</a:t>
            </a:r>
            <a:r>
              <a:rPr lang="en-US" sz="3200" dirty="0">
                <a:latin typeface="Comic Sans MS"/>
                <a:ea typeface="Times New Roman"/>
                <a:cs typeface="Tahoma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PW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#2 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Solving Trig Equations</a:t>
            </a:r>
            <a:endParaRPr lang="en-US" sz="3200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						#1 –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ahoma"/>
              </a:rPr>
              <a:t>9</a:t>
            </a:r>
            <a:endParaRPr lang="en-US" sz="3200" dirty="0">
              <a:solidFill>
                <a:srgbClr val="0000FF"/>
              </a:solidFill>
              <a:latin typeface="Comic Sans MS"/>
              <a:ea typeface="Times New Roman"/>
              <a:cs typeface="Tahoma"/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18" y="2743200"/>
            <a:ext cx="886777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7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458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Comic Sans MS</vt:lpstr>
      <vt:lpstr>Symbol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temp</cp:lastModifiedBy>
  <cp:revision>140</cp:revision>
  <dcterms:created xsi:type="dcterms:W3CDTF">2014-11-10T17:39:04Z</dcterms:created>
  <dcterms:modified xsi:type="dcterms:W3CDTF">2018-04-20T12:58:06Z</dcterms:modified>
</cp:coreProperties>
</file>