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74" r:id="rId13"/>
    <p:sldId id="271" r:id="rId14"/>
    <p:sldId id="265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99FF"/>
    <a:srgbClr val="00FF00"/>
    <a:srgbClr val="0000FF"/>
    <a:srgbClr val="CC00FF"/>
    <a:srgbClr val="006600"/>
    <a:srgbClr val="FF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84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Relationship Id="rId9" Type="http://schemas.openxmlformats.org/officeDocument/2006/relationships/image" Target="../media/image9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7" Type="http://schemas.openxmlformats.org/officeDocument/2006/relationships/image" Target="../media/image105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00E81-9854-49C5-9730-E4C77CBD7DF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7FADF-E2D2-4580-B52C-F076604AC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4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7FADF-E2D2-4580-B52C-F076604AC3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0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682-2BE3-491B-BD21-2A960554A18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6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682-2BE3-491B-BD21-2A960554A18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0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682-2BE3-491B-BD21-2A960554A18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9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682-2BE3-491B-BD21-2A960554A18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5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682-2BE3-491B-BD21-2A960554A18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72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682-2BE3-491B-BD21-2A960554A18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1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682-2BE3-491B-BD21-2A960554A18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5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682-2BE3-491B-BD21-2A960554A18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9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682-2BE3-491B-BD21-2A960554A18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3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682-2BE3-491B-BD21-2A960554A18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7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682-2BE3-491B-BD21-2A960554A18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4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5C682-2BE3-491B-BD21-2A960554A18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1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oleObject" Target="../embeddings/oleObject38.bin"/><Relationship Id="rId18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image" Target="../media/image61.wmf"/><Relationship Id="rId12" Type="http://schemas.openxmlformats.org/officeDocument/2006/relationships/image" Target="../media/image66.png"/><Relationship Id="rId17" Type="http://schemas.openxmlformats.org/officeDocument/2006/relationships/image" Target="../media/image6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9.bin"/><Relationship Id="rId20" Type="http://schemas.openxmlformats.org/officeDocument/2006/relationships/image" Target="../media/image59.png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21.png"/><Relationship Id="rId5" Type="http://schemas.openxmlformats.org/officeDocument/2006/relationships/image" Target="../media/image56.png"/><Relationship Id="rId15" Type="http://schemas.openxmlformats.org/officeDocument/2006/relationships/image" Target="../media/image67.png"/><Relationship Id="rId10" Type="http://schemas.openxmlformats.org/officeDocument/2006/relationships/image" Target="../media/image58.png"/><Relationship Id="rId19" Type="http://schemas.openxmlformats.org/officeDocument/2006/relationships/image" Target="../media/image65.wmf"/><Relationship Id="rId4" Type="http://schemas.openxmlformats.org/officeDocument/2006/relationships/image" Target="../media/image60.wmf"/><Relationship Id="rId9" Type="http://schemas.openxmlformats.org/officeDocument/2006/relationships/image" Target="../media/image62.wmf"/><Relationship Id="rId14" Type="http://schemas.openxmlformats.org/officeDocument/2006/relationships/image" Target="../media/image6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71.wmf"/><Relationship Id="rId3" Type="http://schemas.openxmlformats.org/officeDocument/2006/relationships/oleObject" Target="../embeddings/oleObject41.bin"/><Relationship Id="rId7" Type="http://schemas.openxmlformats.org/officeDocument/2006/relationships/image" Target="../media/image74.png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3.png"/><Relationship Id="rId11" Type="http://schemas.openxmlformats.org/officeDocument/2006/relationships/image" Target="../media/image70.wmf"/><Relationship Id="rId5" Type="http://schemas.openxmlformats.org/officeDocument/2006/relationships/image" Target="../media/image56.png"/><Relationship Id="rId15" Type="http://schemas.openxmlformats.org/officeDocument/2006/relationships/image" Target="../media/image72.wmf"/><Relationship Id="rId10" Type="http://schemas.openxmlformats.org/officeDocument/2006/relationships/oleObject" Target="../embeddings/oleObject43.bin"/><Relationship Id="rId4" Type="http://schemas.openxmlformats.org/officeDocument/2006/relationships/image" Target="../media/image68.wmf"/><Relationship Id="rId9" Type="http://schemas.openxmlformats.org/officeDocument/2006/relationships/image" Target="../media/image69.wmf"/><Relationship Id="rId14" Type="http://schemas.openxmlformats.org/officeDocument/2006/relationships/oleObject" Target="../embeddings/oleObject4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image" Target="../media/image59.png"/><Relationship Id="rId3" Type="http://schemas.openxmlformats.org/officeDocument/2006/relationships/image" Target="../media/image21.png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3.png"/><Relationship Id="rId11" Type="http://schemas.openxmlformats.org/officeDocument/2006/relationships/image" Target="../media/image72.wmf"/><Relationship Id="rId5" Type="http://schemas.openxmlformats.org/officeDocument/2006/relationships/image" Target="../media/image75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7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52.bin"/><Relationship Id="rId3" Type="http://schemas.openxmlformats.org/officeDocument/2006/relationships/image" Target="../media/image85.png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8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4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8.png"/><Relationship Id="rId11" Type="http://schemas.openxmlformats.org/officeDocument/2006/relationships/oleObject" Target="../embeddings/oleObject51.bin"/><Relationship Id="rId5" Type="http://schemas.openxmlformats.org/officeDocument/2006/relationships/image" Target="../media/image87.png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81.wmf"/><Relationship Id="rId4" Type="http://schemas.openxmlformats.org/officeDocument/2006/relationships/image" Target="../media/image86.png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8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92.wmf"/><Relationship Id="rId18" Type="http://schemas.openxmlformats.org/officeDocument/2006/relationships/image" Target="../media/image94.wmf"/><Relationship Id="rId3" Type="http://schemas.openxmlformats.org/officeDocument/2006/relationships/image" Target="../media/image85.png"/><Relationship Id="rId21" Type="http://schemas.openxmlformats.org/officeDocument/2006/relationships/oleObject" Target="../embeddings/oleObject61.bin"/><Relationship Id="rId7" Type="http://schemas.openxmlformats.org/officeDocument/2006/relationships/image" Target="../media/image89.wmf"/><Relationship Id="rId12" Type="http://schemas.openxmlformats.org/officeDocument/2006/relationships/oleObject" Target="../embeddings/oleObject57.bin"/><Relationship Id="rId1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3.wmf"/><Relationship Id="rId20" Type="http://schemas.openxmlformats.org/officeDocument/2006/relationships/image" Target="../media/image95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91.wmf"/><Relationship Id="rId24" Type="http://schemas.openxmlformats.org/officeDocument/2006/relationships/image" Target="../media/image97.wmf"/><Relationship Id="rId5" Type="http://schemas.openxmlformats.org/officeDocument/2006/relationships/image" Target="../media/image88.png"/><Relationship Id="rId15" Type="http://schemas.openxmlformats.org/officeDocument/2006/relationships/oleObject" Target="../embeddings/oleObject58.bin"/><Relationship Id="rId23" Type="http://schemas.openxmlformats.org/officeDocument/2006/relationships/oleObject" Target="../embeddings/oleObject62.bin"/><Relationship Id="rId10" Type="http://schemas.openxmlformats.org/officeDocument/2006/relationships/oleObject" Target="../embeddings/oleObject56.bin"/><Relationship Id="rId19" Type="http://schemas.openxmlformats.org/officeDocument/2006/relationships/oleObject" Target="../embeddings/oleObject60.bin"/><Relationship Id="rId4" Type="http://schemas.openxmlformats.org/officeDocument/2006/relationships/image" Target="../media/image86.png"/><Relationship Id="rId9" Type="http://schemas.openxmlformats.org/officeDocument/2006/relationships/image" Target="../media/image90.wmf"/><Relationship Id="rId14" Type="http://schemas.openxmlformats.org/officeDocument/2006/relationships/image" Target="../media/image98.png"/><Relationship Id="rId22" Type="http://schemas.openxmlformats.org/officeDocument/2006/relationships/image" Target="../media/image9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102.wmf"/><Relationship Id="rId18" Type="http://schemas.openxmlformats.org/officeDocument/2006/relationships/oleObject" Target="../embeddings/oleObject69.bin"/><Relationship Id="rId3" Type="http://schemas.openxmlformats.org/officeDocument/2006/relationships/image" Target="../media/image85.png"/><Relationship Id="rId7" Type="http://schemas.openxmlformats.org/officeDocument/2006/relationships/image" Target="../media/image99.w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10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8.bin"/><Relationship Id="rId20" Type="http://schemas.openxmlformats.org/officeDocument/2006/relationships/image" Target="../media/image106.png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101.wmf"/><Relationship Id="rId5" Type="http://schemas.openxmlformats.org/officeDocument/2006/relationships/image" Target="../media/image88.png"/><Relationship Id="rId15" Type="http://schemas.openxmlformats.org/officeDocument/2006/relationships/image" Target="../media/image103.wmf"/><Relationship Id="rId10" Type="http://schemas.openxmlformats.org/officeDocument/2006/relationships/oleObject" Target="../embeddings/oleObject65.bin"/><Relationship Id="rId19" Type="http://schemas.openxmlformats.org/officeDocument/2006/relationships/image" Target="../media/image105.wmf"/><Relationship Id="rId4" Type="http://schemas.openxmlformats.org/officeDocument/2006/relationships/image" Target="../media/image86.png"/><Relationship Id="rId9" Type="http://schemas.openxmlformats.org/officeDocument/2006/relationships/image" Target="../media/image100.wmf"/><Relationship Id="rId14" Type="http://schemas.openxmlformats.org/officeDocument/2006/relationships/oleObject" Target="../embeddings/oleObject67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7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0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21.png"/><Relationship Id="rId1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wmf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20" Type="http://schemas.openxmlformats.org/officeDocument/2006/relationships/image" Target="../media/image24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png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19.png"/><Relationship Id="rId15" Type="http://schemas.openxmlformats.org/officeDocument/2006/relationships/image" Target="../media/image15.wmf"/><Relationship Id="rId10" Type="http://schemas.openxmlformats.org/officeDocument/2006/relationships/image" Target="../media/image13.wmf"/><Relationship Id="rId19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30.wmf"/><Relationship Id="rId3" Type="http://schemas.openxmlformats.org/officeDocument/2006/relationships/image" Target="../media/image31.png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1.png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image" Target="../media/image18.png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27.wmf"/><Relationship Id="rId4" Type="http://schemas.openxmlformats.org/officeDocument/2006/relationships/image" Target="../media/image32.png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8.png"/><Relationship Id="rId3" Type="http://schemas.openxmlformats.org/officeDocument/2006/relationships/image" Target="../media/image36.png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png"/><Relationship Id="rId11" Type="http://schemas.openxmlformats.org/officeDocument/2006/relationships/image" Target="../media/image21.png"/><Relationship Id="rId5" Type="http://schemas.openxmlformats.org/officeDocument/2006/relationships/image" Target="../media/image33.wmf"/><Relationship Id="rId10" Type="http://schemas.openxmlformats.org/officeDocument/2006/relationships/image" Target="../media/image35.wmf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1.png"/><Relationship Id="rId18" Type="http://schemas.openxmlformats.org/officeDocument/2006/relationships/image" Target="../media/image47.png"/><Relationship Id="rId3" Type="http://schemas.openxmlformats.org/officeDocument/2006/relationships/image" Target="../media/image46.png"/><Relationship Id="rId7" Type="http://schemas.openxmlformats.org/officeDocument/2006/relationships/image" Target="../media/image41.wmf"/><Relationship Id="rId12" Type="http://schemas.openxmlformats.org/officeDocument/2006/relationships/image" Target="../media/image43.wmf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6.bin"/><Relationship Id="rId5" Type="http://schemas.openxmlformats.org/officeDocument/2006/relationships/image" Target="../media/image40.wmf"/><Relationship Id="rId15" Type="http://schemas.openxmlformats.org/officeDocument/2006/relationships/image" Target="../media/image44.wmf"/><Relationship Id="rId10" Type="http://schemas.openxmlformats.org/officeDocument/2006/relationships/image" Target="../media/image18.png"/><Relationship Id="rId19" Type="http://schemas.openxmlformats.org/officeDocument/2006/relationships/image" Target="../media/image48.png"/><Relationship Id="rId4" Type="http://schemas.openxmlformats.org/officeDocument/2006/relationships/oleObject" Target="../embeddings/oleObject23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52.wmf"/><Relationship Id="rId18" Type="http://schemas.openxmlformats.org/officeDocument/2006/relationships/oleObject" Target="../embeddings/oleObject34.bin"/><Relationship Id="rId3" Type="http://schemas.openxmlformats.org/officeDocument/2006/relationships/image" Target="../media/image55.png"/><Relationship Id="rId7" Type="http://schemas.openxmlformats.org/officeDocument/2006/relationships/image" Target="../media/image57.png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8.png"/><Relationship Id="rId20" Type="http://schemas.openxmlformats.org/officeDocument/2006/relationships/image" Target="../media/image59.png"/><Relationship Id="rId1" Type="http://schemas.openxmlformats.org/officeDocument/2006/relationships/vmlDrawing" Target="../drawings/vmlDrawing7.vml"/><Relationship Id="rId6" Type="http://schemas.openxmlformats.org/officeDocument/2006/relationships/image" Target="../media/image56.png"/><Relationship Id="rId11" Type="http://schemas.openxmlformats.org/officeDocument/2006/relationships/image" Target="../media/image51.wmf"/><Relationship Id="rId5" Type="http://schemas.openxmlformats.org/officeDocument/2006/relationships/image" Target="../media/image49.wmf"/><Relationship Id="rId15" Type="http://schemas.openxmlformats.org/officeDocument/2006/relationships/image" Target="../media/image53.wmf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54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533400"/>
            <a:ext cx="6629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Accel Precalc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>
                <a:solidFill>
                  <a:srgbClr val="008000"/>
                </a:solidFill>
                <a:effectLst/>
                <a:latin typeface="Comic Sans MS"/>
                <a:ea typeface="Times New Roman"/>
              </a:rPr>
              <a:t>Unit #7: Trig Identities &amp; Equations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>
                <a:solidFill>
                  <a:srgbClr val="CC00FF"/>
                </a:solidFill>
                <a:effectLst/>
                <a:latin typeface="Comic Sans MS"/>
                <a:ea typeface="Times New Roman"/>
              </a:rPr>
              <a:t>Lesson 6: Solving </a:t>
            </a:r>
            <a:r>
              <a:rPr lang="en-US" sz="2800" dirty="0">
                <a:solidFill>
                  <a:srgbClr val="CC00FF"/>
                </a:solidFill>
                <a:latin typeface="Comic Sans MS"/>
                <a:ea typeface="Times New Roman"/>
              </a:rPr>
              <a:t>Basic</a:t>
            </a:r>
            <a:r>
              <a:rPr lang="en-US" sz="2800" dirty="0">
                <a:solidFill>
                  <a:srgbClr val="CC00FF"/>
                </a:solidFill>
                <a:effectLst/>
                <a:latin typeface="Comic Sans MS"/>
                <a:ea typeface="Times New Roman"/>
              </a:rPr>
              <a:t>Trig Equations</a:t>
            </a:r>
            <a:endParaRPr lang="en-US" sz="2800" dirty="0">
              <a:solidFill>
                <a:srgbClr val="CC00FF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32766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993366"/>
                </a:solidFill>
                <a:effectLst/>
                <a:latin typeface="Comic Sans MS"/>
                <a:ea typeface="Times New Roman"/>
              </a:rPr>
              <a:t>EQ:</a:t>
            </a:r>
            <a:r>
              <a:rPr lang="en-US" sz="2400" dirty="0">
                <a:effectLst/>
                <a:latin typeface="Comic Sans MS"/>
                <a:ea typeface="Times New Roman"/>
              </a:rPr>
              <a:t> How do you determine the </a:t>
            </a:r>
            <a:r>
              <a:rPr lang="en-US" sz="24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solutions</a:t>
            </a:r>
            <a:r>
              <a:rPr lang="en-US" sz="2400" dirty="0">
                <a:effectLst/>
                <a:latin typeface="Comic Sans MS"/>
                <a:ea typeface="Times New Roman"/>
              </a:rPr>
              <a:t> to trig equations?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8987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262390"/>
            <a:ext cx="472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53365" algn="l"/>
              </a:tabLst>
            </a:pPr>
            <a:r>
              <a:rPr lang="en-US" sz="2800" b="1" dirty="0">
                <a:solidFill>
                  <a:srgbClr val="CC00FF"/>
                </a:solidFill>
                <a:latin typeface="Comic Sans MS"/>
                <a:ea typeface="Times New Roman"/>
                <a:cs typeface="Tahoma"/>
              </a:rPr>
              <a:t>What is the question?  </a:t>
            </a:r>
            <a:endParaRPr lang="en-US" sz="2800" b="1" dirty="0">
              <a:solidFill>
                <a:srgbClr val="CC00FF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78561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What angle(s), when </a:t>
            </a:r>
            <a:r>
              <a:rPr lang="en-US" sz="2800" b="1" dirty="0">
                <a:solidFill>
                  <a:srgbClr val="FF0000"/>
                </a:solidFill>
              </a:rPr>
              <a:t>halved</a:t>
            </a:r>
            <a:r>
              <a:rPr lang="en-US" sz="2800" b="1" dirty="0">
                <a:solidFill>
                  <a:srgbClr val="0000FF"/>
                </a:solidFill>
              </a:rPr>
              <a:t>, will give a ratio of </a:t>
            </a:r>
            <a:r>
              <a:rPr lang="en-US" sz="2800" b="1" dirty="0">
                <a:solidFill>
                  <a:srgbClr val="FF0000"/>
                </a:solidFill>
              </a:rPr>
              <a:t>½ </a:t>
            </a:r>
            <a:r>
              <a:rPr lang="en-US" sz="2800" b="1" dirty="0">
                <a:solidFill>
                  <a:srgbClr val="0000FF"/>
                </a:solidFill>
              </a:rPr>
              <a:t>for </a:t>
            </a:r>
            <a:r>
              <a:rPr lang="en-US" sz="2800" b="1" dirty="0">
                <a:solidFill>
                  <a:srgbClr val="FF0000"/>
                </a:solidFill>
              </a:rPr>
              <a:t>cosine</a:t>
            </a:r>
            <a:r>
              <a:rPr lang="en-US" sz="2800" b="1" dirty="0">
                <a:solidFill>
                  <a:srgbClr val="0000FF"/>
                </a:solidFill>
              </a:rPr>
              <a:t>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522787"/>
              </p:ext>
            </p:extLst>
          </p:nvPr>
        </p:nvGraphicFramePr>
        <p:xfrm>
          <a:off x="6213475" y="1895475"/>
          <a:ext cx="18446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46" name="Equation" r:id="rId3" imgW="863280" imgH="431640" progId="Equation.3">
                  <p:embed/>
                </p:oleObj>
              </mc:Choice>
              <mc:Fallback>
                <p:oleObj name="Equation" r:id="rId3" imgW="8632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13475" y="1895475"/>
                        <a:ext cx="1844675" cy="9239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http://upload.wikimedia.org/wikipedia/commons/thumb/4/4c/Unit_circle_angles_color.svg/2000px-Unit_circle_angles_color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143" y="3124200"/>
            <a:ext cx="3124200" cy="3124200"/>
          </a:xfrm>
          <a:prstGeom prst="rect">
            <a:avLst/>
          </a:prstGeom>
          <a:solidFill>
            <a:srgbClr val="FFFF00"/>
          </a:solidFill>
        </p:spPr>
      </p:pic>
      <p:cxnSp>
        <p:nvCxnSpPr>
          <p:cNvPr id="8" name="Straight Arrow Connector 7"/>
          <p:cNvCxnSpPr/>
          <p:nvPr/>
        </p:nvCxnSpPr>
        <p:spPr>
          <a:xfrm flipH="1">
            <a:off x="7848600" y="2717944"/>
            <a:ext cx="405492" cy="6858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306738"/>
              </p:ext>
            </p:extLst>
          </p:nvPr>
        </p:nvGraphicFramePr>
        <p:xfrm>
          <a:off x="311150" y="3471863"/>
          <a:ext cx="25463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47" name="Equation" r:id="rId6" imgW="1066680" imgH="177480" progId="Equation.3">
                  <p:embed/>
                </p:oleObj>
              </mc:Choice>
              <mc:Fallback>
                <p:oleObj name="Equation" r:id="rId6" imgW="10666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1150" y="3471863"/>
                        <a:ext cx="2546350" cy="4254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502017"/>
              </p:ext>
            </p:extLst>
          </p:nvPr>
        </p:nvGraphicFramePr>
        <p:xfrm>
          <a:off x="3587523" y="3392858"/>
          <a:ext cx="257968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48" name="Equation" r:id="rId8" imgW="1079280" imgH="177480" progId="Equation.3">
                  <p:embed/>
                </p:oleObj>
              </mc:Choice>
              <mc:Fallback>
                <p:oleObj name="Equation" r:id="rId8" imgW="10792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523" y="3392858"/>
                        <a:ext cx="2579688" cy="425450"/>
                      </a:xfrm>
                      <a:prstGeom prst="rect">
                        <a:avLst/>
                      </a:prstGeom>
                      <a:solidFill>
                        <a:srgbClr val="FDEA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29" y="5029200"/>
            <a:ext cx="63817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38200" y="5105400"/>
            <a:ext cx="793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  <a:p>
            <a:r>
              <a:rPr lang="en-US" sz="2400" dirty="0">
                <a:solidFill>
                  <a:srgbClr val="FF0000"/>
                </a:solidFill>
              </a:rPr>
              <a:t>120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00200" y="5109083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</a:p>
          <a:p>
            <a:r>
              <a:rPr lang="en-US" sz="2400" dirty="0">
                <a:solidFill>
                  <a:srgbClr val="FF0000"/>
                </a:solidFill>
              </a:rPr>
              <a:t>840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31496" y="5234399"/>
            <a:ext cx="479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14800" y="5109083"/>
            <a:ext cx="933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  <a:p>
            <a:r>
              <a:rPr lang="en-US" sz="2400" dirty="0">
                <a:solidFill>
                  <a:srgbClr val="FF0000"/>
                </a:solidFill>
              </a:rPr>
              <a:t>600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66507" y="5141698"/>
            <a:ext cx="479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X</a:t>
            </a:r>
          </a:p>
        </p:txBody>
      </p: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888" y="6226629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3" name="Picture 2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2675163"/>
            <a:ext cx="3105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87547"/>
              </p:ext>
            </p:extLst>
          </p:nvPr>
        </p:nvGraphicFramePr>
        <p:xfrm>
          <a:off x="2887663" y="6251575"/>
          <a:ext cx="64928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49" name="Equation" r:id="rId13" imgW="317160" imgH="177480" progId="Equation.3">
                  <p:embed/>
                </p:oleObj>
              </mc:Choice>
              <mc:Fallback>
                <p:oleObj name="Equation" r:id="rId13" imgW="3171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87663" y="6251575"/>
                        <a:ext cx="649287" cy="3635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2" y="304800"/>
            <a:ext cx="67151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661440"/>
              </p:ext>
            </p:extLst>
          </p:nvPr>
        </p:nvGraphicFramePr>
        <p:xfrm>
          <a:off x="1120783" y="2707818"/>
          <a:ext cx="2003417" cy="467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50" name="Equation" r:id="rId16" imgW="761760" imgH="177480" progId="Equation.3">
                  <p:embed/>
                </p:oleObj>
              </mc:Choice>
              <mc:Fallback>
                <p:oleObj name="Equation" r:id="rId16" imgW="7617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120783" y="2707818"/>
                        <a:ext cx="2003417" cy="467464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" name="Picture 2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75" y="2655349"/>
            <a:ext cx="3105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967391"/>
              </p:ext>
            </p:extLst>
          </p:nvPr>
        </p:nvGraphicFramePr>
        <p:xfrm>
          <a:off x="4366678" y="2618217"/>
          <a:ext cx="2163244" cy="458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51" name="Equation" r:id="rId18" imgW="838080" imgH="177480" progId="Equation.3">
                  <p:embed/>
                </p:oleObj>
              </mc:Choice>
              <mc:Fallback>
                <p:oleObj name="Equation" r:id="rId18" imgW="8380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366678" y="2618217"/>
                        <a:ext cx="2163244" cy="45887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Arrow Connector 31"/>
          <p:cNvCxnSpPr/>
          <p:nvPr/>
        </p:nvCxnSpPr>
        <p:spPr>
          <a:xfrm flipH="1" flipV="1">
            <a:off x="7914593" y="5942285"/>
            <a:ext cx="678997" cy="754916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53987" y="4030292"/>
            <a:ext cx="6981825" cy="8763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5C9F8EE-03EA-4747-8515-B2096D7E2F61}"/>
              </a:ext>
            </a:extLst>
          </p:cNvPr>
          <p:cNvSpPr txBox="1"/>
          <p:nvPr/>
        </p:nvSpPr>
        <p:spPr>
          <a:xfrm>
            <a:off x="4528402" y="6300055"/>
            <a:ext cx="2329598" cy="369332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Only Primary Solution</a:t>
            </a:r>
          </a:p>
        </p:txBody>
      </p:sp>
    </p:spTree>
    <p:extLst>
      <p:ext uri="{BB962C8B-B14F-4D97-AF65-F5344CB8AC3E}">
        <p14:creationId xmlns:p14="http://schemas.microsoft.com/office/powerpoint/2010/main" val="152322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/>
      <p:bldP spid="22" grpId="0"/>
      <p:bldP spid="17" grpId="0"/>
      <p:bldP spid="25" grpId="0"/>
      <p:bldP spid="28" grpId="0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420" y="1262390"/>
            <a:ext cx="472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53365" algn="l"/>
              </a:tabLst>
            </a:pPr>
            <a:r>
              <a:rPr lang="en-US" sz="2800" b="1" dirty="0">
                <a:solidFill>
                  <a:srgbClr val="CC00FF"/>
                </a:solidFill>
                <a:latin typeface="Comic Sans MS"/>
                <a:ea typeface="Times New Roman"/>
                <a:cs typeface="Tahoma"/>
              </a:rPr>
              <a:t>What is the question?  </a:t>
            </a:r>
            <a:endParaRPr lang="en-US" sz="2800" b="1" dirty="0">
              <a:solidFill>
                <a:srgbClr val="CC00FF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78561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What angle(s), when </a:t>
            </a:r>
            <a:r>
              <a:rPr lang="en-US" sz="2800" b="1" dirty="0">
                <a:solidFill>
                  <a:srgbClr val="FF0000"/>
                </a:solidFill>
              </a:rPr>
              <a:t>decreased by 90</a:t>
            </a:r>
            <a:r>
              <a:rPr lang="en-US" sz="2800" b="1" dirty="0">
                <a:solidFill>
                  <a:srgbClr val="FF0000"/>
                </a:solidFill>
                <a:sym typeface="Symbol"/>
              </a:rPr>
              <a:t></a:t>
            </a:r>
            <a:r>
              <a:rPr lang="en-US" sz="2800" b="1" dirty="0">
                <a:solidFill>
                  <a:srgbClr val="0000FF"/>
                </a:solidFill>
              </a:rPr>
              <a:t>, will give a ratio of </a:t>
            </a:r>
            <a:r>
              <a:rPr lang="en-US" sz="2800" b="1" dirty="0">
                <a:solidFill>
                  <a:srgbClr val="FF0000"/>
                </a:solidFill>
              </a:rPr>
              <a:t>1 </a:t>
            </a:r>
            <a:r>
              <a:rPr lang="en-US" sz="2800" b="1" dirty="0">
                <a:solidFill>
                  <a:srgbClr val="0000FF"/>
                </a:solidFill>
              </a:rPr>
              <a:t>for </a:t>
            </a:r>
            <a:r>
              <a:rPr lang="en-US" sz="2800" b="1" dirty="0">
                <a:solidFill>
                  <a:srgbClr val="FF0000"/>
                </a:solidFill>
              </a:rPr>
              <a:t>tangent</a:t>
            </a:r>
            <a:r>
              <a:rPr lang="en-US" sz="2800" b="1" dirty="0">
                <a:solidFill>
                  <a:srgbClr val="0000FF"/>
                </a:solidFill>
              </a:rPr>
              <a:t>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612255"/>
              </p:ext>
            </p:extLst>
          </p:nvPr>
        </p:nvGraphicFramePr>
        <p:xfrm>
          <a:off x="6248400" y="1898342"/>
          <a:ext cx="20891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8" name="Equation" r:id="rId3" imgW="977760" imgH="393480" progId="Equation.3">
                  <p:embed/>
                </p:oleObj>
              </mc:Choice>
              <mc:Fallback>
                <p:oleObj name="Equation" r:id="rId3" imgW="9777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48400" y="1898342"/>
                        <a:ext cx="2089150" cy="8413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http://upload.wikimedia.org/wikipedia/commons/thumb/4/4c/Unit_circle_angles_color.svg/2000px-Unit_circle_angles_color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5" y="3694858"/>
            <a:ext cx="3124200" cy="3124200"/>
          </a:xfrm>
          <a:prstGeom prst="rect">
            <a:avLst/>
          </a:prstGeom>
          <a:solidFill>
            <a:srgbClr val="FFFF00"/>
          </a:solidFill>
        </p:spPr>
      </p:pic>
      <p:cxnSp>
        <p:nvCxnSpPr>
          <p:cNvPr id="8" name="Straight Arrow Connector 7"/>
          <p:cNvCxnSpPr/>
          <p:nvPr/>
        </p:nvCxnSpPr>
        <p:spPr>
          <a:xfrm flipH="1">
            <a:off x="8449583" y="3405812"/>
            <a:ext cx="405492" cy="6858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223213" y="6341539"/>
            <a:ext cx="720387" cy="509675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" y="10886"/>
            <a:ext cx="66294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94" y="2795587"/>
            <a:ext cx="34194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360094"/>
              </p:ext>
            </p:extLst>
          </p:nvPr>
        </p:nvGraphicFramePr>
        <p:xfrm>
          <a:off x="1141413" y="2855913"/>
          <a:ext cx="188436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9" name="Equation" r:id="rId8" imgW="761760" imgH="177480" progId="Equation.3">
                  <p:embed/>
                </p:oleObj>
              </mc:Choice>
              <mc:Fallback>
                <p:oleObj name="Equation" r:id="rId8" imgW="7617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41413" y="2855913"/>
                        <a:ext cx="1884362" cy="4381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455234"/>
              </p:ext>
            </p:extLst>
          </p:nvPr>
        </p:nvGraphicFramePr>
        <p:xfrm>
          <a:off x="321810" y="3467802"/>
          <a:ext cx="2556780" cy="430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0" name="Equation" r:id="rId10" imgW="1054080" imgH="177480" progId="Equation.3">
                  <p:embed/>
                </p:oleObj>
              </mc:Choice>
              <mc:Fallback>
                <p:oleObj name="Equation" r:id="rId10" imgW="105408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810" y="3467802"/>
                        <a:ext cx="2556780" cy="430010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98" y="2807833"/>
            <a:ext cx="34194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509218"/>
              </p:ext>
            </p:extLst>
          </p:nvPr>
        </p:nvGraphicFramePr>
        <p:xfrm>
          <a:off x="4467225" y="2852738"/>
          <a:ext cx="20732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1" name="Equation" r:id="rId12" imgW="838080" imgH="177480" progId="Equation.3">
                  <p:embed/>
                </p:oleObj>
              </mc:Choice>
              <mc:Fallback>
                <p:oleObj name="Equation" r:id="rId12" imgW="8380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67225" y="2852738"/>
                        <a:ext cx="2073275" cy="4381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873138"/>
              </p:ext>
            </p:extLst>
          </p:nvPr>
        </p:nvGraphicFramePr>
        <p:xfrm>
          <a:off x="3549650" y="3497263"/>
          <a:ext cx="2586038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2" name="Equation" r:id="rId14" imgW="1066680" imgH="177480" progId="Equation.3">
                  <p:embed/>
                </p:oleObj>
              </mc:Choice>
              <mc:Fallback>
                <p:oleObj name="Equation" r:id="rId14" imgW="1066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3497263"/>
                        <a:ext cx="2586038" cy="430212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81314" y="4860263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These are the same as just saying</a:t>
            </a:r>
          </a:p>
          <a:p>
            <a:r>
              <a:rPr lang="el-GR" sz="2800" b="1" dirty="0">
                <a:solidFill>
                  <a:srgbClr val="CC00FF"/>
                </a:solidFill>
                <a:latin typeface="Comic Sans MS" panose="030F0702030302020204" pitchFamily="66" charset="0"/>
              </a:rPr>
              <a:t>Θ</a:t>
            </a:r>
            <a:r>
              <a:rPr lang="en-US" sz="2800" b="1" dirty="0">
                <a:solidFill>
                  <a:srgbClr val="CC00FF"/>
                </a:solidFill>
                <a:latin typeface="Comic Sans MS" panose="030F0702030302020204" pitchFamily="66" charset="0"/>
              </a:rPr>
              <a:t> = 135º + 180kº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. 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WHY?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19959056">
            <a:off x="1722099" y="3953632"/>
            <a:ext cx="458787" cy="88689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2025781">
            <a:off x="3493577" y="3919639"/>
            <a:ext cx="458787" cy="88689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1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5" grpId="0"/>
      <p:bldP spid="6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445" y="5313849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922521"/>
              </p:ext>
            </p:extLst>
          </p:nvPr>
        </p:nvGraphicFramePr>
        <p:xfrm>
          <a:off x="5525181" y="5267314"/>
          <a:ext cx="12985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8" name="Equation" r:id="rId4" imgW="634680" imgH="203040" progId="Equation.3">
                  <p:embed/>
                </p:oleObj>
              </mc:Choice>
              <mc:Fallback>
                <p:oleObj name="Equation" r:id="rId4" imgW="6346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25181" y="5267314"/>
                        <a:ext cx="1298575" cy="4143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" y="10886"/>
            <a:ext cx="66294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645159"/>
              </p:ext>
            </p:extLst>
          </p:nvPr>
        </p:nvGraphicFramePr>
        <p:xfrm>
          <a:off x="333372" y="1481818"/>
          <a:ext cx="2556780" cy="430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9" name="Equation" r:id="rId7" imgW="1054080" imgH="177480" progId="Equation.3">
                  <p:embed/>
                </p:oleObj>
              </mc:Choice>
              <mc:Fallback>
                <p:oleObj name="Equation" r:id="rId7" imgW="1054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2" y="1481818"/>
                        <a:ext cx="2556780" cy="430010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25" y="5031922"/>
            <a:ext cx="26574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453581" y="5058985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</a:p>
          <a:p>
            <a:r>
              <a:rPr lang="en-US" sz="2400" dirty="0">
                <a:solidFill>
                  <a:srgbClr val="FF0000"/>
                </a:solidFill>
              </a:rPr>
              <a:t>315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4657" y="5077155"/>
            <a:ext cx="793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  <a:p>
            <a:r>
              <a:rPr lang="en-US" sz="2400" dirty="0">
                <a:solidFill>
                  <a:srgbClr val="FF0000"/>
                </a:solidFill>
              </a:rPr>
              <a:t>135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21022" y="5139363"/>
            <a:ext cx="479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94150" y="5071859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  <a:p>
            <a:r>
              <a:rPr lang="en-US" sz="2400" dirty="0">
                <a:solidFill>
                  <a:srgbClr val="FF0000"/>
                </a:solidFill>
              </a:rPr>
              <a:t>495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075732"/>
              </p:ext>
            </p:extLst>
          </p:nvPr>
        </p:nvGraphicFramePr>
        <p:xfrm>
          <a:off x="4038600" y="1492619"/>
          <a:ext cx="2586038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0" name="Equation" r:id="rId10" imgW="1066680" imgH="177480" progId="Equation.3">
                  <p:embed/>
                </p:oleObj>
              </mc:Choice>
              <mc:Fallback>
                <p:oleObj name="Equation" r:id="rId10" imgW="1066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492619"/>
                        <a:ext cx="2586038" cy="430212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" y="2932670"/>
            <a:ext cx="63817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043402" y="3001769"/>
            <a:ext cx="793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  <a:p>
            <a:r>
              <a:rPr lang="en-US" sz="2400" dirty="0">
                <a:solidFill>
                  <a:srgbClr val="FF0000"/>
                </a:solidFill>
              </a:rPr>
              <a:t>135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14927" y="3001768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</a:p>
          <a:p>
            <a:r>
              <a:rPr lang="en-US" sz="2400" dirty="0">
                <a:solidFill>
                  <a:srgbClr val="FF0000"/>
                </a:solidFill>
              </a:rPr>
              <a:t>495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53631" y="3067960"/>
            <a:ext cx="479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67200" y="2975316"/>
            <a:ext cx="793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  <a:p>
            <a:r>
              <a:rPr lang="en-US" sz="2400" dirty="0">
                <a:solidFill>
                  <a:srgbClr val="FF0000"/>
                </a:solidFill>
              </a:rPr>
              <a:t>315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45529" y="2944849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</a:p>
          <a:p>
            <a:r>
              <a:rPr lang="en-US" sz="2400" dirty="0">
                <a:solidFill>
                  <a:srgbClr val="FF0000"/>
                </a:solidFill>
              </a:rPr>
              <a:t>675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45529" y="3062316"/>
            <a:ext cx="479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83025" y="4224712"/>
            <a:ext cx="8098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Or just creating a table for  </a:t>
            </a:r>
            <a:r>
              <a:rPr lang="el-GR" sz="2800" b="1" dirty="0">
                <a:solidFill>
                  <a:srgbClr val="CC00FF"/>
                </a:solidFill>
                <a:latin typeface="Comic Sans MS" panose="030F0702030302020204" pitchFamily="66" charset="0"/>
              </a:rPr>
              <a:t>Θ</a:t>
            </a:r>
            <a:r>
              <a:rPr lang="en-US" sz="2800" b="1" dirty="0">
                <a:solidFill>
                  <a:srgbClr val="CC00FF"/>
                </a:solidFill>
                <a:latin typeface="Comic Sans MS" panose="030F0702030302020204" pitchFamily="66" charset="0"/>
              </a:rPr>
              <a:t> = 135º + 180kº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7649" y="1985271"/>
            <a:ext cx="6981825" cy="8763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D8CBBF6-D695-4F8D-B7E8-2195879A328C}"/>
              </a:ext>
            </a:extLst>
          </p:cNvPr>
          <p:cNvSpPr txBox="1"/>
          <p:nvPr/>
        </p:nvSpPr>
        <p:spPr>
          <a:xfrm>
            <a:off x="5181600" y="5831702"/>
            <a:ext cx="2311057" cy="369332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All Primary Solutions</a:t>
            </a:r>
          </a:p>
        </p:txBody>
      </p:sp>
    </p:spTree>
    <p:extLst>
      <p:ext uri="{BB962C8B-B14F-4D97-AF65-F5344CB8AC3E}">
        <p14:creationId xmlns:p14="http://schemas.microsoft.com/office/powerpoint/2010/main" val="61248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6" grpId="0"/>
      <p:bldP spid="17" grpId="0"/>
      <p:bldP spid="34" grpId="0"/>
      <p:bldP spid="26" grpId="0"/>
      <p:bldP spid="27" grpId="0"/>
      <p:bldP spid="31" grpId="0"/>
      <p:bldP spid="33" grpId="0"/>
      <p:bldP spid="35" grpId="0"/>
      <p:bldP spid="36" grpId="0"/>
      <p:bldP spid="37" grpId="0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720863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976" y="1615068"/>
            <a:ext cx="67341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356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10" y="147612"/>
            <a:ext cx="72104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614" y="1524000"/>
            <a:ext cx="4429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2214562"/>
            <a:ext cx="21240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962400"/>
            <a:ext cx="3182937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663154"/>
              </p:ext>
            </p:extLst>
          </p:nvPr>
        </p:nvGraphicFramePr>
        <p:xfrm>
          <a:off x="609335" y="2743200"/>
          <a:ext cx="1971940" cy="52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2" name="Equation" r:id="rId7" imgW="850680" imgH="228600" progId="Equation.3">
                  <p:embed/>
                </p:oleObj>
              </mc:Choice>
              <mc:Fallback>
                <p:oleObj name="Equation" r:id="rId7" imgW="850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9335" y="2743200"/>
                        <a:ext cx="1971940" cy="529775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715708"/>
              </p:ext>
            </p:extLst>
          </p:nvPr>
        </p:nvGraphicFramePr>
        <p:xfrm>
          <a:off x="3503723" y="2049236"/>
          <a:ext cx="1338945" cy="480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3" name="Equation" r:id="rId9" imgW="596880" imgH="177480" progId="Equation.3">
                  <p:embed/>
                </p:oleObj>
              </mc:Choice>
              <mc:Fallback>
                <p:oleObj name="Equation" r:id="rId9" imgW="5968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03723" y="2049236"/>
                        <a:ext cx="1338945" cy="48030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1828800" y="4724400"/>
            <a:ext cx="1398814" cy="475456"/>
          </a:xfrm>
          <a:prstGeom prst="line">
            <a:avLst/>
          </a:prstGeom>
          <a:ln w="381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90396" y="4830524"/>
            <a:ext cx="68988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17.5</a:t>
            </a:r>
            <a:r>
              <a:rPr lang="en-US" b="1" dirty="0">
                <a:solidFill>
                  <a:srgbClr val="CC00FF"/>
                </a:solidFill>
                <a:sym typeface="Symbol"/>
              </a:rPr>
              <a:t></a:t>
            </a:r>
            <a:endParaRPr lang="en-US" b="1" dirty="0">
              <a:solidFill>
                <a:srgbClr val="CC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0750" y="2734270"/>
            <a:ext cx="3241449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Where else would sine return a </a:t>
            </a:r>
            <a:r>
              <a:rPr lang="en-US" sz="2400" dirty="0">
                <a:solidFill>
                  <a:srgbClr val="FF0000"/>
                </a:solidFill>
              </a:rPr>
              <a:t>positive</a:t>
            </a:r>
            <a:r>
              <a:rPr lang="en-US" sz="2400" dirty="0"/>
              <a:t> ratio?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569346" y="4724400"/>
            <a:ext cx="1248568" cy="475456"/>
          </a:xfrm>
          <a:prstGeom prst="line">
            <a:avLst/>
          </a:prstGeom>
          <a:ln w="381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4405" y="4806019"/>
            <a:ext cx="68988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17.5</a:t>
            </a:r>
            <a:r>
              <a:rPr lang="en-US" b="1" dirty="0">
                <a:solidFill>
                  <a:srgbClr val="CC00FF"/>
                </a:solidFill>
                <a:sym typeface="Symbol"/>
              </a:rPr>
              <a:t></a:t>
            </a:r>
            <a:endParaRPr lang="en-US" b="1" dirty="0">
              <a:solidFill>
                <a:srgbClr val="CC00FF"/>
              </a:solidFill>
            </a:endParaRPr>
          </a:p>
        </p:txBody>
      </p:sp>
      <p:sp>
        <p:nvSpPr>
          <p:cNvPr id="13" name="Curved Right Arrow 12"/>
          <p:cNvSpPr/>
          <p:nvPr/>
        </p:nvSpPr>
        <p:spPr>
          <a:xfrm rot="5947711">
            <a:off x="1476331" y="3466557"/>
            <a:ext cx="960427" cy="2112111"/>
          </a:xfrm>
          <a:prstGeom prst="curv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57220" y="3700790"/>
            <a:ext cx="122305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162.5</a:t>
            </a:r>
            <a:r>
              <a:rPr lang="en-US" sz="2800" b="1" dirty="0">
                <a:solidFill>
                  <a:srgbClr val="006600"/>
                </a:solidFill>
                <a:sym typeface="Symbol"/>
              </a:rPr>
              <a:t></a:t>
            </a:r>
            <a:endParaRPr lang="en-US" sz="2800" b="1" dirty="0">
              <a:solidFill>
                <a:srgbClr val="006600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22820"/>
              </p:ext>
            </p:extLst>
          </p:nvPr>
        </p:nvGraphicFramePr>
        <p:xfrm>
          <a:off x="3432287" y="2679868"/>
          <a:ext cx="177890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4" name="Equation" r:id="rId11" imgW="672840" imgH="177480" progId="Equation.3">
                  <p:embed/>
                </p:oleObj>
              </mc:Choice>
              <mc:Fallback>
                <p:oleObj name="Equation" r:id="rId11" imgW="6728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432287" y="2679868"/>
                        <a:ext cx="1778907" cy="4699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61076" y="3816374"/>
            <a:ext cx="3968524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Now change your calculator </a:t>
            </a:r>
            <a:r>
              <a:rPr lang="en-US" sz="2800" b="1" dirty="0">
                <a:solidFill>
                  <a:srgbClr val="FF0000"/>
                </a:solidFill>
              </a:rPr>
              <a:t>MODE</a:t>
            </a:r>
            <a:r>
              <a:rPr lang="en-US" sz="2800" dirty="0"/>
              <a:t> to </a:t>
            </a:r>
            <a:r>
              <a:rPr lang="en-US" sz="2800" b="1" dirty="0">
                <a:solidFill>
                  <a:srgbClr val="7030A0"/>
                </a:solidFill>
              </a:rPr>
              <a:t>RADIANS</a:t>
            </a:r>
            <a:r>
              <a:rPr lang="en-US" sz="2800" dirty="0"/>
              <a:t> and recalculate the angle.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87346" y="4794955"/>
            <a:ext cx="84503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0.3 rad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1360" y="4830524"/>
            <a:ext cx="99787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0.3 rad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48533" y="5785790"/>
            <a:ext cx="1643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C00FF"/>
                </a:solidFill>
              </a:rPr>
              <a:t>HOW?</a:t>
            </a:r>
          </a:p>
        </p:txBody>
      </p:sp>
      <p:sp>
        <p:nvSpPr>
          <p:cNvPr id="22" name="Right Arrow 21"/>
          <p:cNvSpPr/>
          <p:nvPr/>
        </p:nvSpPr>
        <p:spPr>
          <a:xfrm rot="14222435">
            <a:off x="3155757" y="4860236"/>
            <a:ext cx="1643178" cy="483523"/>
          </a:xfrm>
          <a:prstGeom prst="righ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727078" y="5785034"/>
            <a:ext cx="4407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3.14 rad – 0.3 rad = 2.84 rad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458701"/>
              </p:ext>
            </p:extLst>
          </p:nvPr>
        </p:nvGraphicFramePr>
        <p:xfrm>
          <a:off x="5400675" y="2079625"/>
          <a:ext cx="184943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5" name="Equation" r:id="rId13" imgW="825480" imgH="203040" progId="Equation.3">
                  <p:embed/>
                </p:oleObj>
              </mc:Choice>
              <mc:Fallback>
                <p:oleObj name="Equation" r:id="rId13" imgW="82548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675" y="2079625"/>
                        <a:ext cx="1849438" cy="54927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328224"/>
              </p:ext>
            </p:extLst>
          </p:nvPr>
        </p:nvGraphicFramePr>
        <p:xfrm>
          <a:off x="5384800" y="2662238"/>
          <a:ext cx="210661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6" name="Equation" r:id="rId15" imgW="939600" imgH="203040" progId="Equation.3">
                  <p:embed/>
                </p:oleObj>
              </mc:Choice>
              <mc:Fallback>
                <p:oleObj name="Equation" r:id="rId15" imgW="939600" imgH="2030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2662238"/>
                        <a:ext cx="2106613" cy="54927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69346" y="989189"/>
            <a:ext cx="647450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Place calculator in </a:t>
            </a:r>
            <a:r>
              <a:rPr lang="en-US" sz="2800" dirty="0">
                <a:solidFill>
                  <a:srgbClr val="FF0000"/>
                </a:solidFill>
              </a:rPr>
              <a:t>DEGREE MODE </a:t>
            </a:r>
            <a:r>
              <a:rPr lang="en-US" sz="2800" dirty="0"/>
              <a:t>first.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802161" y="3821415"/>
            <a:ext cx="145891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2.84 rad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63854" y="4616593"/>
            <a:ext cx="1512887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NOTE: </a:t>
            </a:r>
            <a:r>
              <a:rPr lang="en-US" b="1" dirty="0">
                <a:solidFill>
                  <a:srgbClr val="FF0000"/>
                </a:solidFill>
              </a:rPr>
              <a:t>It is a coincidence that the angle measure is the same as the ratio of the sides.</a:t>
            </a:r>
          </a:p>
        </p:txBody>
      </p:sp>
    </p:spTree>
    <p:extLst>
      <p:ext uri="{BB962C8B-B14F-4D97-AF65-F5344CB8AC3E}">
        <p14:creationId xmlns:p14="http://schemas.microsoft.com/office/powerpoint/2010/main" val="52812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15" grpId="0" animBg="1"/>
      <p:bldP spid="15" grpId="1" animBg="1"/>
      <p:bldP spid="13" grpId="0" animBg="1"/>
      <p:bldP spid="20" grpId="0" animBg="1"/>
      <p:bldP spid="20" grpId="1" animBg="1"/>
      <p:bldP spid="19" grpId="0" animBg="1"/>
      <p:bldP spid="19" grpId="1" animBg="1"/>
      <p:bldP spid="25" grpId="0" animBg="1"/>
      <p:bldP spid="26" grpId="0" animBg="1"/>
      <p:bldP spid="21" grpId="0"/>
      <p:bldP spid="21" grpId="1"/>
      <p:bldP spid="22" grpId="0" animBg="1"/>
      <p:bldP spid="22" grpId="1" animBg="1"/>
      <p:bldP spid="23" grpId="0"/>
      <p:bldP spid="23" grpId="1"/>
      <p:bldP spid="28" grpId="0" animBg="1"/>
      <p:bldP spid="28" grpId="1" animBg="1"/>
      <p:bldP spid="33" grpId="0" animBg="1"/>
      <p:bldP spid="4" grpId="0" animBg="1"/>
      <p:bldP spid="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10" y="147612"/>
            <a:ext cx="72104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614" y="1524000"/>
            <a:ext cx="4429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73" y="3975424"/>
            <a:ext cx="3182937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304568"/>
              </p:ext>
            </p:extLst>
          </p:nvPr>
        </p:nvGraphicFramePr>
        <p:xfrm>
          <a:off x="388938" y="2743200"/>
          <a:ext cx="24130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7" name="Equation" r:id="rId6" imgW="1041120" imgH="228600" progId="Equation.3">
                  <p:embed/>
                </p:oleObj>
              </mc:Choice>
              <mc:Fallback>
                <p:oleObj name="Equation" r:id="rId6" imgW="10411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8938" y="2743200"/>
                        <a:ext cx="2413000" cy="530225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863057" y="5225936"/>
            <a:ext cx="1257497" cy="562667"/>
          </a:xfrm>
          <a:prstGeom prst="line">
            <a:avLst/>
          </a:prstGeom>
          <a:ln w="381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96369" y="5197537"/>
            <a:ext cx="68988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55.1</a:t>
            </a:r>
            <a:r>
              <a:rPr lang="en-US" b="1" dirty="0">
                <a:solidFill>
                  <a:srgbClr val="CC00FF"/>
                </a:solidFill>
                <a:sym typeface="Symbol"/>
              </a:rPr>
              <a:t></a:t>
            </a:r>
            <a:endParaRPr lang="en-US" b="1" dirty="0">
              <a:solidFill>
                <a:srgbClr val="CC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0750" y="2734270"/>
            <a:ext cx="3241449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Where else would sine return a </a:t>
            </a:r>
            <a:r>
              <a:rPr lang="en-US" sz="2400" dirty="0">
                <a:solidFill>
                  <a:srgbClr val="FF0000"/>
                </a:solidFill>
              </a:rPr>
              <a:t>negative </a:t>
            </a:r>
            <a:r>
              <a:rPr lang="en-US" sz="2400" dirty="0"/>
              <a:t>ratio?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69346" y="5199856"/>
            <a:ext cx="1248568" cy="584952"/>
          </a:xfrm>
          <a:prstGeom prst="line">
            <a:avLst/>
          </a:prstGeom>
          <a:ln w="381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259170"/>
              </p:ext>
            </p:extLst>
          </p:nvPr>
        </p:nvGraphicFramePr>
        <p:xfrm>
          <a:off x="2802162" y="2486025"/>
          <a:ext cx="26844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8" name="Equation" r:id="rId8" imgW="1015920" imgH="177480" progId="Equation.3">
                  <p:embed/>
                </p:oleObj>
              </mc:Choice>
              <mc:Fallback>
                <p:oleObj name="Equation" r:id="rId8" imgW="10159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02162" y="2486025"/>
                        <a:ext cx="2684462" cy="4699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61076" y="3816374"/>
            <a:ext cx="3968524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Now change your calculator </a:t>
            </a:r>
            <a:r>
              <a:rPr lang="en-US" sz="2800" b="1" dirty="0">
                <a:solidFill>
                  <a:srgbClr val="FF0000"/>
                </a:solidFill>
              </a:rPr>
              <a:t>MODE</a:t>
            </a:r>
            <a:r>
              <a:rPr lang="en-US" sz="2800" dirty="0"/>
              <a:t> to </a:t>
            </a:r>
            <a:r>
              <a:rPr lang="en-US" sz="2800" b="1" dirty="0">
                <a:solidFill>
                  <a:srgbClr val="7030A0"/>
                </a:solidFill>
              </a:rPr>
              <a:t>RADIANS</a:t>
            </a:r>
            <a:r>
              <a:rPr lang="en-US" sz="2800" dirty="0"/>
              <a:t> and recalculate the angle.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02161" y="5212881"/>
            <a:ext cx="119321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0.96 rad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9998" y="5262924"/>
            <a:ext cx="98300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0.96 rad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411563"/>
              </p:ext>
            </p:extLst>
          </p:nvPr>
        </p:nvGraphicFramePr>
        <p:xfrm>
          <a:off x="5791200" y="2038350"/>
          <a:ext cx="20494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9" name="Equation" r:id="rId10" imgW="914400" imgH="203040" progId="Equation.3">
                  <p:embed/>
                </p:oleObj>
              </mc:Choice>
              <mc:Fallback>
                <p:oleObj name="Equation" r:id="rId10" imgW="914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038350"/>
                        <a:ext cx="2049462" cy="54927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006645"/>
              </p:ext>
            </p:extLst>
          </p:nvPr>
        </p:nvGraphicFramePr>
        <p:xfrm>
          <a:off x="5692774" y="2600493"/>
          <a:ext cx="25050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0" name="Equation" r:id="rId12" imgW="1117440" imgH="203040" progId="Equation.3">
                  <p:embed/>
                </p:oleObj>
              </mc:Choice>
              <mc:Fallback>
                <p:oleObj name="Equation" r:id="rId12" imgW="1117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2774" y="2600493"/>
                        <a:ext cx="2505075" cy="54927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69346" y="989189"/>
            <a:ext cx="647450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Place calculator in </a:t>
            </a:r>
            <a:r>
              <a:rPr lang="en-US" sz="2800" dirty="0">
                <a:solidFill>
                  <a:srgbClr val="FF0000"/>
                </a:solidFill>
              </a:rPr>
              <a:t>DEGREE MODE </a:t>
            </a:r>
            <a:r>
              <a:rPr lang="en-US" sz="2800" dirty="0"/>
              <a:t>first.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69" y="1781175"/>
            <a:ext cx="24384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925421"/>
              </p:ext>
            </p:extLst>
          </p:nvPr>
        </p:nvGraphicFramePr>
        <p:xfrm>
          <a:off x="3409950" y="2044700"/>
          <a:ext cx="170338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1" name="Equation" r:id="rId15" imgW="685800" imgH="177480" progId="Equation.3">
                  <p:embed/>
                </p:oleObj>
              </mc:Choice>
              <mc:Fallback>
                <p:oleObj name="Equation" r:id="rId15" imgW="6858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409950" y="2044700"/>
                        <a:ext cx="1703388" cy="4413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194751" y="5233605"/>
            <a:ext cx="68988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55.1</a:t>
            </a:r>
            <a:r>
              <a:rPr lang="en-US" b="1" dirty="0">
                <a:solidFill>
                  <a:srgbClr val="CC00FF"/>
                </a:solidFill>
                <a:sym typeface="Symbol"/>
              </a:rPr>
              <a:t></a:t>
            </a:r>
            <a:endParaRPr lang="en-US" b="1" dirty="0">
              <a:solidFill>
                <a:srgbClr val="CC00FF"/>
              </a:solidFill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486662"/>
              </p:ext>
            </p:extLst>
          </p:nvPr>
        </p:nvGraphicFramePr>
        <p:xfrm>
          <a:off x="2962079" y="2036989"/>
          <a:ext cx="2597994" cy="449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2" name="Equation" r:id="rId17" imgW="1028520" imgH="177480" progId="Equation.3">
                  <p:embed/>
                </p:oleObj>
              </mc:Choice>
              <mc:Fallback>
                <p:oleObj name="Equation" r:id="rId17" imgW="10285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962079" y="2036989"/>
                        <a:ext cx="2597994" cy="449036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868160"/>
              </p:ext>
            </p:extLst>
          </p:nvPr>
        </p:nvGraphicFramePr>
        <p:xfrm>
          <a:off x="3322410" y="2486025"/>
          <a:ext cx="181133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3" name="Equation" r:id="rId19" imgW="685800" imgH="177480" progId="Equation.3">
                  <p:embed/>
                </p:oleObj>
              </mc:Choice>
              <mc:Fallback>
                <p:oleObj name="Equation" r:id="rId19" imgW="685800" imgH="177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410" y="2486025"/>
                        <a:ext cx="1811337" cy="469900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987056"/>
              </p:ext>
            </p:extLst>
          </p:nvPr>
        </p:nvGraphicFramePr>
        <p:xfrm>
          <a:off x="5724525" y="2038350"/>
          <a:ext cx="25050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4" name="Equation" r:id="rId21" imgW="1117440" imgH="203040" progId="Equation.3">
                  <p:embed/>
                </p:oleObj>
              </mc:Choice>
              <mc:Fallback>
                <p:oleObj name="Equation" r:id="rId21" imgW="1117440" imgH="2030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2038350"/>
                        <a:ext cx="2505075" cy="54927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576231"/>
              </p:ext>
            </p:extLst>
          </p:nvPr>
        </p:nvGraphicFramePr>
        <p:xfrm>
          <a:off x="5791200" y="2600493"/>
          <a:ext cx="21621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5" name="Equation" r:id="rId23" imgW="965160" imgH="203040" progId="Equation.3">
                  <p:embed/>
                </p:oleObj>
              </mc:Choice>
              <mc:Fallback>
                <p:oleObj name="Equation" r:id="rId23" imgW="965160" imgH="2030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600493"/>
                        <a:ext cx="2162175" cy="54927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963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19" grpId="0" animBg="1"/>
      <p:bldP spid="19" grpId="1" animBg="1"/>
      <p:bldP spid="25" grpId="0" animBg="1"/>
      <p:bldP spid="26" grpId="0" animBg="1"/>
      <p:bldP spid="28" grpId="0" animBg="1"/>
      <p:bldP spid="28" grpId="1" animBg="1"/>
      <p:bldP spid="36" grpId="0" animBg="1"/>
      <p:bldP spid="3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10" y="147612"/>
            <a:ext cx="72104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614" y="1524000"/>
            <a:ext cx="4429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12" y="3942329"/>
            <a:ext cx="3182937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220851"/>
              </p:ext>
            </p:extLst>
          </p:nvPr>
        </p:nvGraphicFramePr>
        <p:xfrm>
          <a:off x="372492" y="2041071"/>
          <a:ext cx="1942082" cy="1782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61" name="Equation" r:id="rId6" imgW="914400" imgH="838080" progId="Equation.3">
                  <p:embed/>
                </p:oleObj>
              </mc:Choice>
              <mc:Fallback>
                <p:oleObj name="Equation" r:id="rId6" imgW="914400" imgH="838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2492" y="2041071"/>
                        <a:ext cx="1942082" cy="178206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270396" y="4419600"/>
            <a:ext cx="541478" cy="777937"/>
          </a:xfrm>
          <a:prstGeom prst="line">
            <a:avLst/>
          </a:prstGeom>
          <a:ln w="381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30941" y="4635391"/>
            <a:ext cx="68988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99.6</a:t>
            </a:r>
            <a:r>
              <a:rPr lang="en-US" b="1" dirty="0">
                <a:solidFill>
                  <a:srgbClr val="CC00FF"/>
                </a:solidFill>
                <a:sym typeface="Symbol"/>
              </a:rPr>
              <a:t></a:t>
            </a:r>
            <a:endParaRPr lang="en-US" b="1" dirty="0">
              <a:solidFill>
                <a:srgbClr val="CC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6051" y="2895600"/>
            <a:ext cx="347005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Where else would cosine return a </a:t>
            </a:r>
            <a:r>
              <a:rPr lang="en-US" sz="2400" dirty="0">
                <a:solidFill>
                  <a:srgbClr val="FF0000"/>
                </a:solidFill>
              </a:rPr>
              <a:t>negative </a:t>
            </a:r>
            <a:r>
              <a:rPr lang="en-US" sz="2400" dirty="0"/>
              <a:t>ratio?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1193630" y="5199856"/>
            <a:ext cx="624284" cy="1200944"/>
          </a:xfrm>
          <a:prstGeom prst="line">
            <a:avLst/>
          </a:prstGeom>
          <a:ln w="381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7072"/>
              </p:ext>
            </p:extLst>
          </p:nvPr>
        </p:nvGraphicFramePr>
        <p:xfrm>
          <a:off x="2757714" y="2647211"/>
          <a:ext cx="26844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62" name="Equation" r:id="rId8" imgW="1015920" imgH="177480" progId="Equation.3">
                  <p:embed/>
                </p:oleObj>
              </mc:Choice>
              <mc:Fallback>
                <p:oleObj name="Equation" r:id="rId8" imgW="10159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57714" y="2647211"/>
                        <a:ext cx="2684462" cy="4699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61076" y="3816374"/>
            <a:ext cx="3968524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Now change your calculator </a:t>
            </a:r>
            <a:r>
              <a:rPr lang="en-US" sz="2800" b="1" dirty="0">
                <a:solidFill>
                  <a:srgbClr val="FF0000"/>
                </a:solidFill>
              </a:rPr>
              <a:t>MODE</a:t>
            </a:r>
            <a:r>
              <a:rPr lang="en-US" sz="2800" dirty="0"/>
              <a:t> to </a:t>
            </a:r>
            <a:r>
              <a:rPr lang="en-US" sz="2800" b="1" dirty="0">
                <a:solidFill>
                  <a:srgbClr val="7030A0"/>
                </a:solidFill>
              </a:rPr>
              <a:t>RADIANS</a:t>
            </a:r>
            <a:r>
              <a:rPr lang="en-US" sz="2800" dirty="0"/>
              <a:t> and recalculate the angle.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30940" y="4650025"/>
            <a:ext cx="114113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1.74 rad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643691"/>
              </p:ext>
            </p:extLst>
          </p:nvPr>
        </p:nvGraphicFramePr>
        <p:xfrm>
          <a:off x="5729288" y="2122488"/>
          <a:ext cx="2020887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63" name="Equation" r:id="rId10" imgW="901440" imgH="203040" progId="Equation.3">
                  <p:embed/>
                </p:oleObj>
              </mc:Choice>
              <mc:Fallback>
                <p:oleObj name="Equation" r:id="rId10" imgW="901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9288" y="2122488"/>
                        <a:ext cx="2020887" cy="54927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569815"/>
              </p:ext>
            </p:extLst>
          </p:nvPr>
        </p:nvGraphicFramePr>
        <p:xfrm>
          <a:off x="5891213" y="2600325"/>
          <a:ext cx="23050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64" name="Equation" r:id="rId12" imgW="1028520" imgH="203040" progId="Equation.3">
                  <p:embed/>
                </p:oleObj>
              </mc:Choice>
              <mc:Fallback>
                <p:oleObj name="Equation" r:id="rId12" imgW="1028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1213" y="2600325"/>
                        <a:ext cx="2305050" cy="54927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69346" y="989189"/>
            <a:ext cx="647450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Place calculator in </a:t>
            </a:r>
            <a:r>
              <a:rPr lang="en-US" sz="2800" dirty="0">
                <a:solidFill>
                  <a:srgbClr val="FF0000"/>
                </a:solidFill>
              </a:rPr>
              <a:t>DEGREE MODE </a:t>
            </a:r>
            <a:r>
              <a:rPr lang="en-US" sz="2800" dirty="0"/>
              <a:t>first.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700111"/>
              </p:ext>
            </p:extLst>
          </p:nvPr>
        </p:nvGraphicFramePr>
        <p:xfrm>
          <a:off x="3505200" y="2044700"/>
          <a:ext cx="151288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65" name="Equation" r:id="rId14" imgW="609480" imgH="177480" progId="Equation.3">
                  <p:embed/>
                </p:oleObj>
              </mc:Choice>
              <mc:Fallback>
                <p:oleObj name="Equation" r:id="rId14" imgW="6094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505200" y="2044700"/>
                        <a:ext cx="1512888" cy="4413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174880" y="5908401"/>
            <a:ext cx="148099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Ref </a:t>
            </a:r>
            <a:r>
              <a:rPr lang="en-US" b="1" dirty="0">
                <a:solidFill>
                  <a:srgbClr val="CC00FF"/>
                </a:solidFill>
                <a:sym typeface="Symbol"/>
              </a:rPr>
              <a:t></a:t>
            </a:r>
            <a:r>
              <a:rPr lang="en-US" b="1" dirty="0">
                <a:solidFill>
                  <a:srgbClr val="CC00FF"/>
                </a:solidFill>
              </a:rPr>
              <a:t> = 80.4</a:t>
            </a:r>
            <a:r>
              <a:rPr lang="en-US" b="1" dirty="0">
                <a:solidFill>
                  <a:srgbClr val="CC00FF"/>
                </a:solidFill>
                <a:sym typeface="Symbol"/>
              </a:rPr>
              <a:t></a:t>
            </a:r>
            <a:endParaRPr lang="en-US" b="1" dirty="0">
              <a:solidFill>
                <a:srgbClr val="CC00FF"/>
              </a:solidFill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737768"/>
              </p:ext>
            </p:extLst>
          </p:nvPr>
        </p:nvGraphicFramePr>
        <p:xfrm>
          <a:off x="3227614" y="2679868"/>
          <a:ext cx="181133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66" name="Equation" r:id="rId16" imgW="685800" imgH="177480" progId="Equation.3">
                  <p:embed/>
                </p:oleObj>
              </mc:Choice>
              <mc:Fallback>
                <p:oleObj name="Equation" r:id="rId16" imgW="685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614" y="2679868"/>
                        <a:ext cx="1811337" cy="469900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914869"/>
              </p:ext>
            </p:extLst>
          </p:nvPr>
        </p:nvGraphicFramePr>
        <p:xfrm>
          <a:off x="5809719" y="2657463"/>
          <a:ext cx="21621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67" name="Equation" r:id="rId18" imgW="965160" imgH="203040" progId="Equation.3">
                  <p:embed/>
                </p:oleObj>
              </mc:Choice>
              <mc:Fallback>
                <p:oleObj name="Equation" r:id="rId18" imgW="965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9719" y="2657463"/>
                        <a:ext cx="2162175" cy="54927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526721"/>
            <a:ext cx="20859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own Arrow 2"/>
          <p:cNvSpPr/>
          <p:nvPr/>
        </p:nvSpPr>
        <p:spPr>
          <a:xfrm>
            <a:off x="1033292" y="4303198"/>
            <a:ext cx="216920" cy="84223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64910" y="3946470"/>
            <a:ext cx="16109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Ref </a:t>
            </a:r>
            <a:r>
              <a:rPr lang="en-US" b="1" dirty="0">
                <a:solidFill>
                  <a:srgbClr val="CC00FF"/>
                </a:solidFill>
                <a:sym typeface="Symbol"/>
              </a:rPr>
              <a:t></a:t>
            </a:r>
            <a:r>
              <a:rPr lang="en-US" b="1" dirty="0">
                <a:solidFill>
                  <a:srgbClr val="CC00FF"/>
                </a:solidFill>
              </a:rPr>
              <a:t> = 80.4</a:t>
            </a:r>
            <a:r>
              <a:rPr lang="en-US" b="1" dirty="0">
                <a:solidFill>
                  <a:srgbClr val="CC00FF"/>
                </a:solidFill>
                <a:sym typeface="Symbol"/>
              </a:rPr>
              <a:t></a:t>
            </a:r>
            <a:endParaRPr lang="en-US" b="1" dirty="0">
              <a:solidFill>
                <a:srgbClr val="CC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8144" y="3934661"/>
            <a:ext cx="16109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Ref </a:t>
            </a:r>
            <a:r>
              <a:rPr lang="en-US" b="1" dirty="0">
                <a:solidFill>
                  <a:srgbClr val="CC00FF"/>
                </a:solidFill>
                <a:sym typeface="Symbol"/>
              </a:rPr>
              <a:t></a:t>
            </a:r>
            <a:r>
              <a:rPr lang="en-US" b="1" dirty="0">
                <a:solidFill>
                  <a:srgbClr val="CC00FF"/>
                </a:solidFill>
              </a:rPr>
              <a:t> = 1.4 rad</a:t>
            </a:r>
          </a:p>
        </p:txBody>
      </p:sp>
      <p:sp>
        <p:nvSpPr>
          <p:cNvPr id="4" name="Up Arrow 3"/>
          <p:cNvSpPr/>
          <p:nvPr/>
        </p:nvSpPr>
        <p:spPr>
          <a:xfrm>
            <a:off x="1171632" y="5204248"/>
            <a:ext cx="238692" cy="6923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rved Right Arrow 8"/>
          <p:cNvSpPr/>
          <p:nvPr/>
        </p:nvSpPr>
        <p:spPr>
          <a:xfrm rot="2795210">
            <a:off x="823880" y="4006745"/>
            <a:ext cx="1047296" cy="2238289"/>
          </a:xfrm>
          <a:prstGeom prst="curv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Curved Right Arrow 36"/>
          <p:cNvSpPr/>
          <p:nvPr/>
        </p:nvSpPr>
        <p:spPr>
          <a:xfrm rot="2795210">
            <a:off x="836471" y="3942953"/>
            <a:ext cx="1047296" cy="2238289"/>
          </a:xfrm>
          <a:prstGeom prst="curv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9704" y="5946088"/>
            <a:ext cx="16109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Ref </a:t>
            </a:r>
            <a:r>
              <a:rPr lang="en-US" b="1" dirty="0">
                <a:solidFill>
                  <a:srgbClr val="CC00FF"/>
                </a:solidFill>
                <a:sym typeface="Symbol"/>
              </a:rPr>
              <a:t></a:t>
            </a:r>
            <a:r>
              <a:rPr lang="en-US" b="1" dirty="0">
                <a:solidFill>
                  <a:srgbClr val="CC00FF"/>
                </a:solidFill>
              </a:rPr>
              <a:t> = 1.4 rad</a:t>
            </a:r>
          </a:p>
        </p:txBody>
      </p:sp>
    </p:spTree>
    <p:extLst>
      <p:ext uri="{BB962C8B-B14F-4D97-AF65-F5344CB8AC3E}">
        <p14:creationId xmlns:p14="http://schemas.microsoft.com/office/powerpoint/2010/main" val="81408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19" grpId="0" animBg="1"/>
      <p:bldP spid="25" grpId="0" animBg="1"/>
      <p:bldP spid="28" grpId="0" animBg="1"/>
      <p:bldP spid="28" grpId="1" animBg="1"/>
      <p:bldP spid="36" grpId="0" animBg="1"/>
      <p:bldP spid="36" grpId="1" animBg="1"/>
      <p:bldP spid="3" grpId="0" animBg="1"/>
      <p:bldP spid="33" grpId="0" animBg="1"/>
      <p:bldP spid="33" grpId="1" animBg="1"/>
      <p:bldP spid="34" grpId="0" animBg="1"/>
      <p:bldP spid="4" grpId="0" animBg="1"/>
      <p:bldP spid="9" grpId="0" animBg="1"/>
      <p:bldP spid="9" grpId="1" animBg="1"/>
      <p:bldP spid="37" grpId="0" animBg="1"/>
      <p:bldP spid="37" grpId="1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"/>
            <a:ext cx="6791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2729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381000"/>
            <a:ext cx="1032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effectLst/>
                <a:highlight>
                  <a:srgbClr val="FFFF00"/>
                </a:highlight>
                <a:latin typeface="Comic Sans MS"/>
                <a:ea typeface="Times New Roman"/>
                <a:cs typeface="Tahoma"/>
              </a:rPr>
              <a:t>Recall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511626" y="350222"/>
            <a:ext cx="5355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  <a:cs typeface="Tahoma"/>
              </a:rPr>
              <a:t>Solve These Algebra Equations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41" y="1295400"/>
            <a:ext cx="64293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1967567"/>
            <a:ext cx="11430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 = 2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344087"/>
              </p:ext>
            </p:extLst>
          </p:nvPr>
        </p:nvGraphicFramePr>
        <p:xfrm>
          <a:off x="5181600" y="1849292"/>
          <a:ext cx="1295400" cy="937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3" name="Equation" r:id="rId4" imgW="596880" imgH="431640" progId="Equation.3">
                  <p:embed/>
                </p:oleObj>
              </mc:Choice>
              <mc:Fallback>
                <p:oleObj name="Equation" r:id="rId4" imgW="5968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81600" y="1849292"/>
                        <a:ext cx="1295400" cy="937098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081503"/>
              </p:ext>
            </p:extLst>
          </p:nvPr>
        </p:nvGraphicFramePr>
        <p:xfrm>
          <a:off x="1295400" y="3505200"/>
          <a:ext cx="1905000" cy="1246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4" name="Equation" r:id="rId6" imgW="698400" imgH="457200" progId="Equation.3">
                  <p:embed/>
                </p:oleObj>
              </mc:Choice>
              <mc:Fallback>
                <p:oleObj name="Equation" r:id="rId6" imgW="6984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95400" y="3505200"/>
                        <a:ext cx="1905000" cy="124691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>
            <a:off x="962641" y="4648200"/>
            <a:ext cx="408959" cy="6096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196566" y="4648200"/>
            <a:ext cx="394234" cy="6096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9600" y="5257800"/>
            <a:ext cx="2895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x = 0             x = 1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7543800" y="3048000"/>
            <a:ext cx="1143000" cy="10668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96200" y="3048000"/>
            <a:ext cx="838200" cy="10668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72400" y="278639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-2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908471" y="3697414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22029" y="3298724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C00FF"/>
                </a:solidFill>
              </a:rPr>
              <a:t>2        -1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989834"/>
              </p:ext>
            </p:extLst>
          </p:nvPr>
        </p:nvGraphicFramePr>
        <p:xfrm>
          <a:off x="4177328" y="3554714"/>
          <a:ext cx="3106543" cy="534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5" name="Equation" r:id="rId8" imgW="1180800" imgH="203040" progId="Equation.3">
                  <p:embed/>
                </p:oleObj>
              </mc:Choice>
              <mc:Fallback>
                <p:oleObj name="Equation" r:id="rId8" imgW="1180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77328" y="3554714"/>
                        <a:ext cx="3106543" cy="534459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933504"/>
              </p:ext>
            </p:extLst>
          </p:nvPr>
        </p:nvGraphicFramePr>
        <p:xfrm>
          <a:off x="3918566" y="4187977"/>
          <a:ext cx="34734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6" name="Equation" r:id="rId10" imgW="1320480" imgH="215640" progId="Equation.3">
                  <p:embed/>
                </p:oleObj>
              </mc:Choice>
              <mc:Fallback>
                <p:oleObj name="Equation" r:id="rId10" imgW="1320480" imgH="2156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566" y="4187977"/>
                        <a:ext cx="3473450" cy="568325"/>
                      </a:xfrm>
                      <a:prstGeom prst="rect">
                        <a:avLst/>
                      </a:prstGeom>
                      <a:solidFill>
                        <a:srgbClr val="EBF1DE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430596"/>
              </p:ext>
            </p:extLst>
          </p:nvPr>
        </p:nvGraphicFramePr>
        <p:xfrm>
          <a:off x="4189602" y="4800600"/>
          <a:ext cx="27717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" name="Equation" r:id="rId12" imgW="1054080" imgH="215640" progId="Equation.3">
                  <p:embed/>
                </p:oleObj>
              </mc:Choice>
              <mc:Fallback>
                <p:oleObj name="Equation" r:id="rId12" imgW="1054080" imgH="215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9602" y="4800600"/>
                        <a:ext cx="2771775" cy="568325"/>
                      </a:xfrm>
                      <a:prstGeom prst="rect">
                        <a:avLst/>
                      </a:prstGeom>
                      <a:solidFill>
                        <a:srgbClr val="EBF1DE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586208"/>
              </p:ext>
            </p:extLst>
          </p:nvPr>
        </p:nvGraphicFramePr>
        <p:xfrm>
          <a:off x="4329113" y="5519738"/>
          <a:ext cx="26384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" name="Equation" r:id="rId14" imgW="1002960" imgH="393480" progId="Equation.3">
                  <p:embed/>
                </p:oleObj>
              </mc:Choice>
              <mc:Fallback>
                <p:oleObj name="Equation" r:id="rId14" imgW="100296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113" y="5519738"/>
                        <a:ext cx="2638425" cy="1035050"/>
                      </a:xfrm>
                      <a:prstGeom prst="rect">
                        <a:avLst/>
                      </a:prstGeom>
                      <a:solidFill>
                        <a:srgbClr val="EBF1DE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784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21" grpId="0"/>
      <p:bldP spid="23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253365" algn="l"/>
              </a:tabLst>
            </a:pPr>
            <a:r>
              <a:rPr lang="en-US" sz="2800" dirty="0">
                <a:solidFill>
                  <a:srgbClr val="6600FF"/>
                </a:solidFill>
                <a:effectLst/>
                <a:latin typeface="Comic Sans MS"/>
                <a:ea typeface="Times New Roman"/>
                <a:cs typeface="Tahoma"/>
              </a:rPr>
              <a:t>Algebraic equations</a:t>
            </a:r>
            <a:r>
              <a:rPr lang="en-US" sz="2800" dirty="0">
                <a:effectLst/>
                <a:latin typeface="Comic Sans MS"/>
                <a:ea typeface="Times New Roman"/>
                <a:cs typeface="Tahoma"/>
              </a:rPr>
              <a:t> have a _________ number of solutions.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0" y="255265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FINITE</a:t>
            </a:r>
          </a:p>
        </p:txBody>
      </p:sp>
      <p:sp>
        <p:nvSpPr>
          <p:cNvPr id="4" name="Rectangle 3"/>
          <p:cNvSpPr/>
          <p:nvPr/>
        </p:nvSpPr>
        <p:spPr>
          <a:xfrm>
            <a:off x="544286" y="1585004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253365" algn="l"/>
              </a:tabLst>
            </a:pPr>
            <a:r>
              <a:rPr lang="en-US" sz="2800" dirty="0">
                <a:solidFill>
                  <a:srgbClr val="006600"/>
                </a:solidFill>
                <a:effectLst/>
                <a:latin typeface="Comic Sans MS"/>
                <a:ea typeface="Times New Roman"/>
                <a:cs typeface="Tahoma"/>
              </a:rPr>
              <a:t>Trig functions </a:t>
            </a:r>
            <a:r>
              <a:rPr lang="en-US" sz="2800" dirty="0">
                <a:effectLst/>
                <a:latin typeface="Comic Sans MS"/>
                <a:ea typeface="Times New Roman"/>
                <a:cs typeface="Tahoma"/>
              </a:rPr>
              <a:t>are “</a:t>
            </a:r>
            <a:r>
              <a:rPr lang="en-US" sz="2800" dirty="0">
                <a:solidFill>
                  <a:srgbClr val="CC00FF"/>
                </a:solidFill>
                <a:effectLst/>
                <a:latin typeface="Comic Sans MS"/>
                <a:ea typeface="Times New Roman"/>
                <a:cs typeface="Tahoma"/>
              </a:rPr>
              <a:t>periodic</a:t>
            </a:r>
            <a:r>
              <a:rPr lang="en-US" sz="2800" dirty="0">
                <a:effectLst/>
                <a:latin typeface="Comic Sans MS"/>
                <a:ea typeface="Times New Roman"/>
                <a:cs typeface="Tahoma"/>
              </a:rPr>
              <a:t>”, therefore they will have an _____________ number of solutions.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8500" y="1954335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INFINITE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2" y="3200400"/>
            <a:ext cx="53244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106123"/>
              </p:ext>
            </p:extLst>
          </p:nvPr>
        </p:nvGraphicFramePr>
        <p:xfrm>
          <a:off x="5900737" y="3081432"/>
          <a:ext cx="1915886" cy="1142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" name="Equation" r:id="rId4" imgW="723600" imgH="431640" progId="Equation.3">
                  <p:embed/>
                </p:oleObj>
              </mc:Choice>
              <mc:Fallback>
                <p:oleObj name="Equation" r:id="rId4" imgW="7236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00737" y="3081432"/>
                        <a:ext cx="1915886" cy="1142809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049986" y="3329671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NO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00600"/>
            <a:ext cx="5276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03768"/>
              </p:ext>
            </p:extLst>
          </p:nvPr>
        </p:nvGraphicFramePr>
        <p:xfrm>
          <a:off x="5842907" y="4581525"/>
          <a:ext cx="19161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" name="Equation" r:id="rId7" imgW="723600" imgH="431640" progId="Equation.3">
                  <p:embed/>
                </p:oleObj>
              </mc:Choice>
              <mc:Fallback>
                <p:oleObj name="Equation" r:id="rId7" imgW="7236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907" y="4581525"/>
                        <a:ext cx="1916112" cy="1143000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48600" y="4572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5931441"/>
            <a:ext cx="8088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C00FF"/>
                </a:solidFill>
              </a:rPr>
              <a:t>Are there other angles on the </a:t>
            </a:r>
            <a:r>
              <a:rPr lang="en-US" sz="2400" b="1" dirty="0">
                <a:solidFill>
                  <a:srgbClr val="0000FF"/>
                </a:solidFill>
              </a:rPr>
              <a:t>Unit Circle </a:t>
            </a:r>
            <a:r>
              <a:rPr lang="en-US" sz="2400" b="1" dirty="0">
                <a:solidFill>
                  <a:srgbClr val="CC00FF"/>
                </a:solidFill>
              </a:rPr>
              <a:t>that are  solutions to this equation?</a:t>
            </a:r>
          </a:p>
        </p:txBody>
      </p:sp>
    </p:spTree>
    <p:extLst>
      <p:ext uri="{BB962C8B-B14F-4D97-AF65-F5344CB8AC3E}">
        <p14:creationId xmlns:p14="http://schemas.microsoft.com/office/powerpoint/2010/main" val="212409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11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1373"/>
            <a:ext cx="54006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http://upload.wikimedia.org/wikipedia/commons/thumb/4/4c/Unit_circle_angles_color.svg/2000px-Unit_circle_angles_color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2743200"/>
            <a:ext cx="3733800" cy="373380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7326"/>
            <a:ext cx="70294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1" y="1717899"/>
            <a:ext cx="67151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740008"/>
              </p:ext>
            </p:extLst>
          </p:nvPr>
        </p:nvGraphicFramePr>
        <p:xfrm>
          <a:off x="4419600" y="938212"/>
          <a:ext cx="224880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" name="Equation" r:id="rId7" imgW="850680" imgH="177480" progId="Equation.3">
                  <p:embed/>
                </p:oleObj>
              </mc:Choice>
              <mc:Fallback>
                <p:oleObj name="Equation" r:id="rId7" imgW="8506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19600" y="938212"/>
                        <a:ext cx="2248807" cy="46990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479375"/>
              </p:ext>
            </p:extLst>
          </p:nvPr>
        </p:nvGraphicFramePr>
        <p:xfrm>
          <a:off x="4537075" y="1849438"/>
          <a:ext cx="201453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" name="Equation" r:id="rId9" imgW="761760" imgH="177480" progId="Equation.3">
                  <p:embed/>
                </p:oleObj>
              </mc:Choice>
              <mc:Fallback>
                <p:oleObj name="Equation" r:id="rId9" imgW="76176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075" y="1849438"/>
                        <a:ext cx="2014538" cy="469900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29450" y="918481"/>
            <a:ext cx="1926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1 rotation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07678" y="1607556"/>
            <a:ext cx="19267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Infinite Solutions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466884"/>
              </p:ext>
            </p:extLst>
          </p:nvPr>
        </p:nvGraphicFramePr>
        <p:xfrm>
          <a:off x="548964" y="2539776"/>
          <a:ext cx="16764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" name="Equation" r:id="rId11" imgW="838080" imgH="838080" progId="Equation.3">
                  <p:embed/>
                </p:oleObj>
              </mc:Choice>
              <mc:Fallback>
                <p:oleObj name="Equation" r:id="rId11" imgW="838080" imgH="838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8964" y="2539776"/>
                        <a:ext cx="1676400" cy="167640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10100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5486400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72327"/>
              </p:ext>
            </p:extLst>
          </p:nvPr>
        </p:nvGraphicFramePr>
        <p:xfrm>
          <a:off x="1109661" y="4525133"/>
          <a:ext cx="1905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" name="Equation" r:id="rId14" imgW="761760" imgH="177480" progId="Equation.3">
                  <p:embed/>
                </p:oleObj>
              </mc:Choice>
              <mc:Fallback>
                <p:oleObj name="Equation" r:id="rId14" imgW="7617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109661" y="4525133"/>
                        <a:ext cx="1905000" cy="4445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491123"/>
              </p:ext>
            </p:extLst>
          </p:nvPr>
        </p:nvGraphicFramePr>
        <p:xfrm>
          <a:off x="1014411" y="5411215"/>
          <a:ext cx="2095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" name="Equation" r:id="rId16" imgW="838080" imgH="177480" progId="Equation.3">
                  <p:embed/>
                </p:oleObj>
              </mc:Choice>
              <mc:Fallback>
                <p:oleObj name="Equation" r:id="rId16" imgW="83808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1" y="5411215"/>
                        <a:ext cx="2095500" cy="4445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524125" y="3029634"/>
            <a:ext cx="19812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Can go </a:t>
            </a:r>
            <a:r>
              <a:rPr lang="en-US" b="1" dirty="0">
                <a:solidFill>
                  <a:srgbClr val="FF0000"/>
                </a:solidFill>
              </a:rPr>
              <a:t>anywhere</a:t>
            </a:r>
            <a:r>
              <a:rPr lang="en-US" b="1" dirty="0">
                <a:solidFill>
                  <a:srgbClr val="0000FF"/>
                </a:solidFill>
              </a:rPr>
              <a:t> on unit circle.</a:t>
            </a:r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39776"/>
            <a:ext cx="1859929" cy="8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rved Down Arrow 12"/>
          <p:cNvSpPr/>
          <p:nvPr/>
        </p:nvSpPr>
        <p:spPr>
          <a:xfrm>
            <a:off x="2062162" y="2561663"/>
            <a:ext cx="1524000" cy="457200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7971063" y="1905000"/>
            <a:ext cx="639537" cy="1113863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8006443" y="6019800"/>
            <a:ext cx="889907" cy="776569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3362" y="6030686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Where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US" b="1" dirty="0">
                <a:solidFill>
                  <a:srgbClr val="CC00FF"/>
                </a:solidFill>
              </a:rPr>
              <a:t> is an integer representing the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number of rotations</a:t>
            </a:r>
            <a:r>
              <a:rPr lang="en-US" b="1" dirty="0">
                <a:solidFill>
                  <a:srgbClr val="CC00FF"/>
                </a:solidFill>
              </a:rPr>
              <a:t> beyond the initial angle.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07255" y="4414110"/>
            <a:ext cx="766763" cy="65893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56187" y="5389676"/>
            <a:ext cx="796413" cy="54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8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4" grpId="0" animBg="1"/>
      <p:bldP spid="13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038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34766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465650"/>
              </p:ext>
            </p:extLst>
          </p:nvPr>
        </p:nvGraphicFramePr>
        <p:xfrm>
          <a:off x="1066800" y="2514600"/>
          <a:ext cx="2031016" cy="545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9" name="Equation" r:id="rId5" imgW="850680" imgH="228600" progId="Equation.3">
                  <p:embed/>
                </p:oleObj>
              </mc:Choice>
              <mc:Fallback>
                <p:oleObj name="Equation" r:id="rId5" imgW="850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2514600"/>
                        <a:ext cx="2031016" cy="545646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638277"/>
              </p:ext>
            </p:extLst>
          </p:nvPr>
        </p:nvGraphicFramePr>
        <p:xfrm>
          <a:off x="1143000" y="3200400"/>
          <a:ext cx="1909763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70" name="Equation" r:id="rId7" imgW="799920" imgH="431640" progId="Equation.3">
                  <p:embed/>
                </p:oleObj>
              </mc:Choice>
              <mc:Fallback>
                <p:oleObj name="Equation" r:id="rId7" imgW="79992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00400"/>
                        <a:ext cx="1909763" cy="1030288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021842"/>
              </p:ext>
            </p:extLst>
          </p:nvPr>
        </p:nvGraphicFramePr>
        <p:xfrm>
          <a:off x="967581" y="4343400"/>
          <a:ext cx="2455862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71" name="Equation" r:id="rId9" imgW="1028520" imgH="507960" progId="Equation.3">
                  <p:embed/>
                </p:oleObj>
              </mc:Choice>
              <mc:Fallback>
                <p:oleObj name="Equation" r:id="rId9" imgW="1028520" imgH="507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7581" y="4343400"/>
                        <a:ext cx="2455862" cy="1211262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http://upload.wikimedia.org/wikipedia/commons/thumb/4/4c/Unit_circle_angles_color.svg/2000px-Unit_circle_angles_color.svg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128" y="903515"/>
            <a:ext cx="3733800" cy="3733800"/>
          </a:xfrm>
          <a:prstGeom prst="rect">
            <a:avLst/>
          </a:prstGeom>
          <a:solidFill>
            <a:srgbClr val="FFFF00"/>
          </a:solidFill>
        </p:spPr>
      </p:pic>
      <p:cxnSp>
        <p:nvCxnSpPr>
          <p:cNvPr id="8" name="Straight Arrow Connector 7"/>
          <p:cNvCxnSpPr/>
          <p:nvPr/>
        </p:nvCxnSpPr>
        <p:spPr>
          <a:xfrm flipV="1">
            <a:off x="4952999" y="4396921"/>
            <a:ext cx="914401" cy="6096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7903765" y="4327072"/>
            <a:ext cx="742949" cy="849086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278" y="5125764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9" y="5641974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956949"/>
              </p:ext>
            </p:extLst>
          </p:nvPr>
        </p:nvGraphicFramePr>
        <p:xfrm>
          <a:off x="5652452" y="5094014"/>
          <a:ext cx="2095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72" name="Equation" r:id="rId13" imgW="838080" imgH="177480" progId="Equation.3">
                  <p:embed/>
                </p:oleObj>
              </mc:Choice>
              <mc:Fallback>
                <p:oleObj name="Equation" r:id="rId13" imgW="83808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452" y="5094014"/>
                        <a:ext cx="2095500" cy="4445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849000"/>
              </p:ext>
            </p:extLst>
          </p:nvPr>
        </p:nvGraphicFramePr>
        <p:xfrm>
          <a:off x="5651184" y="5626007"/>
          <a:ext cx="2095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73" name="Equation" r:id="rId15" imgW="838080" imgH="177480" progId="Equation.3">
                  <p:embed/>
                </p:oleObj>
              </mc:Choice>
              <mc:Fallback>
                <p:oleObj name="Equation" r:id="rId15" imgW="83808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184" y="5626007"/>
                        <a:ext cx="2095500" cy="4445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195597"/>
              </p:ext>
            </p:extLst>
          </p:nvPr>
        </p:nvGraphicFramePr>
        <p:xfrm>
          <a:off x="738129" y="5641974"/>
          <a:ext cx="2914765" cy="480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74" name="Equation" r:id="rId17" imgW="1231560" imgH="203040" progId="Equation.3">
                  <p:embed/>
                </p:oleObj>
              </mc:Choice>
              <mc:Fallback>
                <p:oleObj name="Equation" r:id="rId17" imgW="12315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38129" y="5641974"/>
                        <a:ext cx="2914765" cy="480786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EB78DCE8-18D7-493B-BA58-86A58DBDF18E}"/>
              </a:ext>
            </a:extLst>
          </p:cNvPr>
          <p:cNvSpPr txBox="1"/>
          <p:nvPr/>
        </p:nvSpPr>
        <p:spPr>
          <a:xfrm>
            <a:off x="3181350" y="3444158"/>
            <a:ext cx="19812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Can go </a:t>
            </a:r>
            <a:r>
              <a:rPr lang="en-US" b="1" dirty="0">
                <a:solidFill>
                  <a:srgbClr val="FF0000"/>
                </a:solidFill>
              </a:rPr>
              <a:t>anywhere</a:t>
            </a:r>
            <a:r>
              <a:rPr lang="en-US" b="1" dirty="0">
                <a:solidFill>
                  <a:srgbClr val="0000FF"/>
                </a:solidFill>
              </a:rPr>
              <a:t> on unit circle.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B14B75-2E7F-4506-92A0-E5C9F0D68459}"/>
              </a:ext>
            </a:extLst>
          </p:cNvPr>
          <p:cNvSpPr txBox="1"/>
          <p:nvPr/>
        </p:nvSpPr>
        <p:spPr>
          <a:xfrm>
            <a:off x="1200150" y="6234167"/>
            <a:ext cx="1981200" cy="369332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Primary Solutions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A099C7-7ED7-407E-98F5-0A966F5561BF}"/>
              </a:ext>
            </a:extLst>
          </p:cNvPr>
          <p:cNvSpPr txBox="1"/>
          <p:nvPr/>
        </p:nvSpPr>
        <p:spPr>
          <a:xfrm>
            <a:off x="5410199" y="6217385"/>
            <a:ext cx="1981200" cy="369332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General Solutions</a:t>
            </a:r>
          </a:p>
        </p:txBody>
      </p:sp>
    </p:spTree>
    <p:extLst>
      <p:ext uri="{BB962C8B-B14F-4D97-AF65-F5344CB8AC3E}">
        <p14:creationId xmlns:p14="http://schemas.microsoft.com/office/powerpoint/2010/main" val="77433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9431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562963"/>
              </p:ext>
            </p:extLst>
          </p:nvPr>
        </p:nvGraphicFramePr>
        <p:xfrm>
          <a:off x="1235075" y="1143000"/>
          <a:ext cx="13017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9" name="Equation" r:id="rId4" imgW="545760" imgH="177480" progId="Equation.3">
                  <p:embed/>
                </p:oleObj>
              </mc:Choice>
              <mc:Fallback>
                <p:oleObj name="Equation" r:id="rId4" imgW="545760" imgH="177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1143000"/>
                        <a:ext cx="1301750" cy="42545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25750" y="832505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*** 1 is its own RECIPROCAL!!</a:t>
            </a:r>
          </a:p>
        </p:txBody>
      </p:sp>
      <p:pic>
        <p:nvPicPr>
          <p:cNvPr id="5" name="Picture 4" descr="http://upload.wikimedia.org/wikipedia/commons/thumb/4/4c/Unit_circle_angles_color.svg/2000px-Unit_circle_angles_color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893" y="1981200"/>
            <a:ext cx="3733800" cy="3733800"/>
          </a:xfrm>
          <a:prstGeom prst="rect">
            <a:avLst/>
          </a:prstGeom>
          <a:solidFill>
            <a:srgbClr val="FFFF00"/>
          </a:solidFill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636721"/>
              </p:ext>
            </p:extLst>
          </p:nvPr>
        </p:nvGraphicFramePr>
        <p:xfrm>
          <a:off x="1098550" y="1844675"/>
          <a:ext cx="17272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0" name="Equation" r:id="rId7" imgW="723600" imgH="228600" progId="Equation.3">
                  <p:embed/>
                </p:oleObj>
              </mc:Choice>
              <mc:Fallback>
                <p:oleObj name="Equation" r:id="rId7" imgW="7236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1844675"/>
                        <a:ext cx="1727200" cy="54610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8229601" y="3848100"/>
            <a:ext cx="634092" cy="9144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634747"/>
              </p:ext>
            </p:extLst>
          </p:nvPr>
        </p:nvGraphicFramePr>
        <p:xfrm>
          <a:off x="1304925" y="2451100"/>
          <a:ext cx="12319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1" name="Equation" r:id="rId9" imgW="520560" imgH="203040" progId="Equation.3">
                  <p:embed/>
                </p:oleObj>
              </mc:Choice>
              <mc:Fallback>
                <p:oleObj name="Equation" r:id="rId9" imgW="520560" imgH="203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2451100"/>
                        <a:ext cx="1231900" cy="481013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" y="4665283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ject 9"/>
              <p:cNvSpPr txBox="1"/>
              <p:nvPr/>
            </p:nvSpPr>
            <p:spPr bwMode="auto">
              <a:xfrm>
                <a:off x="941614" y="4630384"/>
                <a:ext cx="2638425" cy="444500"/>
              </a:xfrm>
              <a:prstGeom prst="rect">
                <a:avLst/>
              </a:prstGeom>
              <a:solidFill>
                <a:srgbClr val="E6E0EC"/>
              </a:solidFill>
              <a:ln>
                <a:noFill/>
              </a:ln>
              <a:extLst/>
            </p:spPr>
            <p:txBody>
              <a:bodyPr>
                <a:noAutofit/>
              </a:bodyPr>
              <a:lstStyle/>
              <a:p>
                <a:pPr/>
                <a:r>
                  <a:rPr lang="en-US" sz="3200" dirty="0">
                    <a:solidFill>
                      <a:srgbClr val="000000"/>
                    </a:solidFill>
                  </a:rPr>
                  <a:t>0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200" dirty="0">
                    <a:solidFill>
                      <a:srgbClr val="000000"/>
                    </a:solidFill>
                  </a:rPr>
                  <a:t> +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360°</m:t>
                    </m:r>
                    <m:r>
                      <a:rPr lang="en-US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10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41614" y="4630384"/>
                <a:ext cx="2638425" cy="444500"/>
              </a:xfrm>
              <a:prstGeom prst="rect">
                <a:avLst/>
              </a:prstGeom>
              <a:blipFill>
                <a:blip r:embed="rId12"/>
                <a:stretch>
                  <a:fillRect l="-5774" t="-16667" b="-79167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34950" y="5885546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Where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US" b="1" dirty="0">
                <a:solidFill>
                  <a:srgbClr val="CC00FF"/>
                </a:solidFill>
              </a:rPr>
              <a:t> is an integer representing the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number of rotations</a:t>
            </a:r>
            <a:r>
              <a:rPr lang="en-US" b="1" dirty="0">
                <a:solidFill>
                  <a:srgbClr val="CC00FF"/>
                </a:solidFill>
              </a:rPr>
              <a:t> beyond the initial angle.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1213D2-2C3A-4106-BF0A-ACE3946F81DD}"/>
              </a:ext>
            </a:extLst>
          </p:cNvPr>
          <p:cNvSpPr txBox="1"/>
          <p:nvPr/>
        </p:nvSpPr>
        <p:spPr>
          <a:xfrm>
            <a:off x="3029313" y="1435566"/>
            <a:ext cx="19812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Can go </a:t>
            </a:r>
            <a:r>
              <a:rPr lang="en-US" b="1" dirty="0">
                <a:solidFill>
                  <a:srgbClr val="FF0000"/>
                </a:solidFill>
              </a:rPr>
              <a:t>anywhere</a:t>
            </a:r>
            <a:r>
              <a:rPr lang="en-US" b="1" dirty="0">
                <a:solidFill>
                  <a:srgbClr val="0000FF"/>
                </a:solidFill>
              </a:rPr>
              <a:t> on unit circle.</a:t>
            </a:r>
          </a:p>
        </p:txBody>
      </p:sp>
      <p:pic>
        <p:nvPicPr>
          <p:cNvPr id="15" name="Picture 5">
            <a:extLst>
              <a:ext uri="{FF2B5EF4-FFF2-40B4-BE49-F238E27FC236}">
                <a16:creationId xmlns:a16="http://schemas.microsoft.com/office/drawing/2014/main" id="{8888C902-0810-4D73-AB98-36496CE41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85" y="3221722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Object 15">
                <a:extLst>
                  <a:ext uri="{FF2B5EF4-FFF2-40B4-BE49-F238E27FC236}">
                    <a16:creationId xmlns:a16="http://schemas.microsoft.com/office/drawing/2014/main" id="{93330FCB-41CC-4915-8DAD-4B4F41600F26}"/>
                  </a:ext>
                </a:extLst>
              </p:cNvPr>
              <p:cNvSpPr txBox="1"/>
              <p:nvPr/>
            </p:nvSpPr>
            <p:spPr bwMode="auto">
              <a:xfrm>
                <a:off x="1098550" y="3144836"/>
                <a:ext cx="1514475" cy="481013"/>
              </a:xfrm>
              <a:prstGeom prst="rect">
                <a:avLst/>
              </a:prstGeom>
              <a:solidFill>
                <a:srgbClr val="FDEADA"/>
              </a:solidFill>
              <a:ln>
                <a:noFill/>
              </a:ln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6" name="Object 15">
                <a:extLst>
                  <a:ext uri="{FF2B5EF4-FFF2-40B4-BE49-F238E27FC236}">
                    <a16:creationId xmlns:a16="http://schemas.microsoft.com/office/drawing/2014/main" id="{93330FCB-41CC-4915-8DAD-4B4F41600F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8550" y="3144836"/>
                <a:ext cx="1514475" cy="48101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Object 9">
                <a:extLst>
                  <a:ext uri="{FF2B5EF4-FFF2-40B4-BE49-F238E27FC236}">
                    <a16:creationId xmlns:a16="http://schemas.microsoft.com/office/drawing/2014/main" id="{5BC11C48-41FE-4A23-BED7-783E7C9656B6}"/>
                  </a:ext>
                </a:extLst>
              </p:cNvPr>
              <p:cNvSpPr txBox="1"/>
              <p:nvPr/>
            </p:nvSpPr>
            <p:spPr bwMode="auto">
              <a:xfrm>
                <a:off x="941614" y="4630384"/>
                <a:ext cx="2638425" cy="444500"/>
              </a:xfrm>
              <a:prstGeom prst="rect">
                <a:avLst/>
              </a:prstGeom>
              <a:solidFill>
                <a:srgbClr val="E6E0EC"/>
              </a:solidFill>
              <a:ln>
                <a:noFill/>
              </a:ln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360°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9" name="Object 9">
                <a:extLst>
                  <a:ext uri="{FF2B5EF4-FFF2-40B4-BE49-F238E27FC236}">
                    <a16:creationId xmlns:a16="http://schemas.microsoft.com/office/drawing/2014/main" id="{5BC11C48-41FE-4A23-BED7-783E7C9656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41614" y="4630384"/>
                <a:ext cx="2638425" cy="4445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EADB4134-E0B6-4F98-AD5B-67D7506F96B2}"/>
              </a:ext>
            </a:extLst>
          </p:cNvPr>
          <p:cNvSpPr txBox="1"/>
          <p:nvPr/>
        </p:nvSpPr>
        <p:spPr>
          <a:xfrm>
            <a:off x="1167447" y="3845797"/>
            <a:ext cx="1981200" cy="369332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Primary Solution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AC2C45-F66C-4AE8-BFE3-861D9F4B0A1D}"/>
              </a:ext>
            </a:extLst>
          </p:cNvPr>
          <p:cNvSpPr txBox="1"/>
          <p:nvPr/>
        </p:nvSpPr>
        <p:spPr>
          <a:xfrm>
            <a:off x="1048113" y="5357448"/>
            <a:ext cx="1981200" cy="369332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General Solutions</a:t>
            </a:r>
          </a:p>
        </p:txBody>
      </p:sp>
    </p:spTree>
    <p:extLst>
      <p:ext uri="{BB962C8B-B14F-4D97-AF65-F5344CB8AC3E}">
        <p14:creationId xmlns:p14="http://schemas.microsoft.com/office/powerpoint/2010/main" val="63340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  <p:bldP spid="11" grpId="0"/>
      <p:bldP spid="12" grpId="0" animBg="1"/>
      <p:bldP spid="16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43" y="304800"/>
            <a:ext cx="3228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336592"/>
              </p:ext>
            </p:extLst>
          </p:nvPr>
        </p:nvGraphicFramePr>
        <p:xfrm>
          <a:off x="1174750" y="1219200"/>
          <a:ext cx="18796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5" name="Equation" r:id="rId4" imgW="787320" imgH="215640" progId="Equation.3">
                  <p:embed/>
                </p:oleObj>
              </mc:Choice>
              <mc:Fallback>
                <p:oleObj name="Equation" r:id="rId4" imgW="787320" imgH="215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1219200"/>
                        <a:ext cx="1879600" cy="515938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722378"/>
              </p:ext>
            </p:extLst>
          </p:nvPr>
        </p:nvGraphicFramePr>
        <p:xfrm>
          <a:off x="1265238" y="1981200"/>
          <a:ext cx="1698625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6" name="Equation" r:id="rId6" imgW="711000" imgH="431640" progId="Equation.3">
                  <p:embed/>
                </p:oleObj>
              </mc:Choice>
              <mc:Fallback>
                <p:oleObj name="Equation" r:id="rId6" imgW="71100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1981200"/>
                        <a:ext cx="1698625" cy="1031875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842694"/>
              </p:ext>
            </p:extLst>
          </p:nvPr>
        </p:nvGraphicFramePr>
        <p:xfrm>
          <a:off x="1085055" y="3067064"/>
          <a:ext cx="227330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7" name="Equation" r:id="rId8" imgW="952200" imgH="507960" progId="Equation.3">
                  <p:embed/>
                </p:oleObj>
              </mc:Choice>
              <mc:Fallback>
                <p:oleObj name="Equation" r:id="rId8" imgW="952200" imgH="507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055" y="3067064"/>
                        <a:ext cx="2273300" cy="1214438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http://upload.wikimedia.org/wikipedia/commons/thumb/4/4c/Unit_circle_angles_color.svg/2000px-Unit_circle_angles_color.svg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892" y="275706"/>
            <a:ext cx="3733800" cy="3733800"/>
          </a:xfrm>
          <a:prstGeom prst="rect">
            <a:avLst/>
          </a:prstGeom>
          <a:solidFill>
            <a:srgbClr val="FFFF00"/>
          </a:solidFill>
        </p:spPr>
      </p:pic>
      <p:cxnSp>
        <p:nvCxnSpPr>
          <p:cNvPr id="7" name="Straight Arrow Connector 6"/>
          <p:cNvCxnSpPr/>
          <p:nvPr/>
        </p:nvCxnSpPr>
        <p:spPr>
          <a:xfrm flipH="1">
            <a:off x="8209598" y="201451"/>
            <a:ext cx="634092" cy="8382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 flipH="1" flipV="1">
            <a:off x="8301038" y="3535978"/>
            <a:ext cx="685095" cy="817822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017407"/>
              </p:ext>
            </p:extLst>
          </p:nvPr>
        </p:nvGraphicFramePr>
        <p:xfrm>
          <a:off x="1045027" y="4295472"/>
          <a:ext cx="261461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8" name="Equation" r:id="rId11" imgW="1104840" imgH="203040" progId="Equation.3">
                  <p:embed/>
                </p:oleObj>
              </mc:Choice>
              <mc:Fallback>
                <p:oleObj name="Equation" r:id="rId11" imgW="110484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5027" y="4295472"/>
                        <a:ext cx="2614613" cy="481013"/>
                      </a:xfrm>
                      <a:prstGeom prst="rect">
                        <a:avLst/>
                      </a:prstGeom>
                      <a:solidFill>
                        <a:srgbClr val="FDEA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860" y="4704080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374" y="5493544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5170"/>
              </p:ext>
            </p:extLst>
          </p:nvPr>
        </p:nvGraphicFramePr>
        <p:xfrm>
          <a:off x="6044292" y="4704080"/>
          <a:ext cx="1905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9" name="Equation" r:id="rId14" imgW="761760" imgH="177480" progId="Equation.3">
                  <p:embed/>
                </p:oleObj>
              </mc:Choice>
              <mc:Fallback>
                <p:oleObj name="Equation" r:id="rId14" imgW="76176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4292" y="4704080"/>
                        <a:ext cx="1905000" cy="4445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686462"/>
              </p:ext>
            </p:extLst>
          </p:nvPr>
        </p:nvGraphicFramePr>
        <p:xfrm>
          <a:off x="5853792" y="5493544"/>
          <a:ext cx="2095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0" name="Equation" r:id="rId16" imgW="838080" imgH="177480" progId="Equation.3">
                  <p:embed/>
                </p:oleObj>
              </mc:Choice>
              <mc:Fallback>
                <p:oleObj name="Equation" r:id="rId16" imgW="838080" imgH="177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3792" y="5493544"/>
                        <a:ext cx="2095500" cy="4445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D1BACA3F-A93D-42DE-AB0C-AFFE66DAC357}"/>
              </a:ext>
            </a:extLst>
          </p:cNvPr>
          <p:cNvSpPr txBox="1"/>
          <p:nvPr/>
        </p:nvSpPr>
        <p:spPr>
          <a:xfrm>
            <a:off x="3026251" y="2219438"/>
            <a:ext cx="19812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Can go </a:t>
            </a:r>
            <a:r>
              <a:rPr lang="en-US" b="1" dirty="0">
                <a:solidFill>
                  <a:srgbClr val="FF0000"/>
                </a:solidFill>
              </a:rPr>
              <a:t>anywhere</a:t>
            </a:r>
            <a:r>
              <a:rPr lang="en-US" b="1" dirty="0">
                <a:solidFill>
                  <a:srgbClr val="0000FF"/>
                </a:solidFill>
              </a:rPr>
              <a:t> on unit circle.</a:t>
            </a:r>
          </a:p>
        </p:txBody>
      </p:sp>
      <p:pic>
        <p:nvPicPr>
          <p:cNvPr id="18" name="Picture 5">
            <a:extLst>
              <a:ext uri="{FF2B5EF4-FFF2-40B4-BE49-F238E27FC236}">
                <a16:creationId xmlns:a16="http://schemas.microsoft.com/office/drawing/2014/main" id="{4C26539D-7639-45A7-B211-C3B3027C5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" y="4995227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9" name="Object 18">
                <a:extLst>
                  <a:ext uri="{FF2B5EF4-FFF2-40B4-BE49-F238E27FC236}">
                    <a16:creationId xmlns:a16="http://schemas.microsoft.com/office/drawing/2014/main" id="{3125D446-F419-469A-A5C6-51C4D5099658}"/>
                  </a:ext>
                </a:extLst>
              </p:cNvPr>
              <p:cNvSpPr txBox="1"/>
              <p:nvPr/>
            </p:nvSpPr>
            <p:spPr bwMode="auto">
              <a:xfrm>
                <a:off x="1045026" y="5012532"/>
                <a:ext cx="1698175" cy="481012"/>
              </a:xfrm>
              <a:prstGeom prst="rect">
                <a:avLst/>
              </a:prstGeom>
              <a:solidFill>
                <a:srgbClr val="FDEADA"/>
              </a:solidFill>
              <a:ln>
                <a:noFill/>
              </a:ln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45°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9" name="Object 18">
                <a:extLst>
                  <a:ext uri="{FF2B5EF4-FFF2-40B4-BE49-F238E27FC236}">
                    <a16:creationId xmlns:a16="http://schemas.microsoft.com/office/drawing/2014/main" id="{3125D446-F419-469A-A5C6-51C4D50996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5026" y="5012532"/>
                <a:ext cx="1698175" cy="48101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A72777B8-35AA-4235-B50D-1AE24EE057AA}"/>
              </a:ext>
            </a:extLst>
          </p:cNvPr>
          <p:cNvSpPr txBox="1"/>
          <p:nvPr/>
        </p:nvSpPr>
        <p:spPr>
          <a:xfrm>
            <a:off x="903513" y="6291617"/>
            <a:ext cx="1981200" cy="369332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Primary Solutions</a:t>
            </a:r>
          </a:p>
        </p:txBody>
      </p:sp>
      <p:pic>
        <p:nvPicPr>
          <p:cNvPr id="21" name="Picture 5">
            <a:extLst>
              <a:ext uri="{FF2B5EF4-FFF2-40B4-BE49-F238E27FC236}">
                <a16:creationId xmlns:a16="http://schemas.microsoft.com/office/drawing/2014/main" id="{ECCCD4B6-4EAF-4A3F-AFD6-039D66FE8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" y="5716348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2" name="Object 18">
                <a:extLst>
                  <a:ext uri="{FF2B5EF4-FFF2-40B4-BE49-F238E27FC236}">
                    <a16:creationId xmlns:a16="http://schemas.microsoft.com/office/drawing/2014/main" id="{DA4AA970-18CA-4EB6-AB30-B8B9BA2FE496}"/>
                  </a:ext>
                </a:extLst>
              </p:cNvPr>
              <p:cNvSpPr txBox="1"/>
              <p:nvPr/>
            </p:nvSpPr>
            <p:spPr bwMode="auto">
              <a:xfrm>
                <a:off x="1107348" y="5659357"/>
                <a:ext cx="1573530" cy="481012"/>
              </a:xfrm>
              <a:prstGeom prst="rect">
                <a:avLst/>
              </a:prstGeom>
              <a:solidFill>
                <a:srgbClr val="FDEADA"/>
              </a:solidFill>
              <a:ln>
                <a:noFill/>
              </a:ln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315°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2" name="Object 18">
                <a:extLst>
                  <a:ext uri="{FF2B5EF4-FFF2-40B4-BE49-F238E27FC236}">
                    <a16:creationId xmlns:a16="http://schemas.microsoft.com/office/drawing/2014/main" id="{DA4AA970-18CA-4EB6-AB30-B8B9BA2FE4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07348" y="5659357"/>
                <a:ext cx="1573530" cy="48101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34BE5CB5-C5D4-4389-963E-28FA4DD0DD8A}"/>
              </a:ext>
            </a:extLst>
          </p:cNvPr>
          <p:cNvSpPr txBox="1"/>
          <p:nvPr/>
        </p:nvSpPr>
        <p:spPr>
          <a:xfrm>
            <a:off x="5853792" y="6065082"/>
            <a:ext cx="1981200" cy="369332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General Solutions</a:t>
            </a:r>
          </a:p>
        </p:txBody>
      </p:sp>
    </p:spTree>
    <p:extLst>
      <p:ext uri="{BB962C8B-B14F-4D97-AF65-F5344CB8AC3E}">
        <p14:creationId xmlns:p14="http://schemas.microsoft.com/office/powerpoint/2010/main" val="162761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53365" algn="l"/>
              </a:tabLst>
            </a:pP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  <a:cs typeface="Tahoma"/>
              </a:rPr>
              <a:t>Assignment:</a:t>
            </a:r>
            <a:r>
              <a:rPr lang="en-US" sz="3200" dirty="0">
                <a:latin typeface="Comic Sans MS"/>
                <a:ea typeface="Times New Roman"/>
                <a:cs typeface="Tahoma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Comic Sans MS"/>
                <a:ea typeface="Times New Roman"/>
                <a:cs typeface="Tahoma"/>
              </a:rPr>
              <a:t>PW #1 Solving Trig Equations</a:t>
            </a:r>
            <a:endParaRPr lang="en-US" sz="32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r>
              <a:rPr lang="en-US" sz="3200" dirty="0">
                <a:solidFill>
                  <a:srgbClr val="0000FF"/>
                </a:solidFill>
                <a:latin typeface="Comic Sans MS"/>
                <a:ea typeface="Times New Roman"/>
                <a:cs typeface="Tahoma"/>
              </a:rPr>
              <a:t>						#1 – 14</a:t>
            </a:r>
          </a:p>
          <a:p>
            <a:endParaRPr lang="en-US" sz="3200" dirty="0">
              <a:solidFill>
                <a:srgbClr val="0000FF"/>
              </a:solidFill>
              <a:latin typeface="Comic Sans MS"/>
              <a:cs typeface="Tahoma"/>
            </a:endParaRPr>
          </a:p>
          <a:p>
            <a:pPr>
              <a:tabLst>
                <a:tab pos="253365" algn="l"/>
              </a:tabLst>
            </a:pP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  <a:cs typeface="Tahoma"/>
              </a:rPr>
              <a:t>Assignment:</a:t>
            </a:r>
            <a:r>
              <a:rPr lang="en-US" sz="3200" dirty="0">
                <a:latin typeface="Comic Sans MS"/>
                <a:ea typeface="Times New Roman"/>
                <a:cs typeface="Tahoma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Comic Sans MS"/>
                <a:ea typeface="Times New Roman"/>
                <a:cs typeface="Tahoma"/>
              </a:rPr>
              <a:t>PW #2 Solving Trig Equations</a:t>
            </a:r>
            <a:endParaRPr lang="en-US" sz="32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r>
              <a:rPr lang="en-US" sz="3200" dirty="0">
                <a:solidFill>
                  <a:srgbClr val="0000FF"/>
                </a:solidFill>
                <a:latin typeface="Comic Sans MS"/>
                <a:ea typeface="Times New Roman"/>
                <a:cs typeface="Tahoma"/>
              </a:rPr>
              <a:t>						#1 – 9</a:t>
            </a:r>
          </a:p>
          <a:p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747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65627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1262390"/>
            <a:ext cx="472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53365" algn="l"/>
              </a:tabLst>
            </a:pPr>
            <a:r>
              <a:rPr lang="en-US" sz="2800" b="1" dirty="0">
                <a:solidFill>
                  <a:srgbClr val="CC00FF"/>
                </a:solidFill>
                <a:latin typeface="Comic Sans MS"/>
                <a:ea typeface="Times New Roman"/>
                <a:cs typeface="Tahoma"/>
              </a:rPr>
              <a:t>What is the question?  </a:t>
            </a:r>
            <a:endParaRPr lang="en-US" sz="2800" b="1" dirty="0">
              <a:solidFill>
                <a:srgbClr val="CC00FF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78561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What angle(s), when </a:t>
            </a:r>
            <a:r>
              <a:rPr lang="en-US" sz="2800" b="1" dirty="0">
                <a:solidFill>
                  <a:srgbClr val="FF0000"/>
                </a:solidFill>
              </a:rPr>
              <a:t>doubled</a:t>
            </a:r>
            <a:r>
              <a:rPr lang="en-US" sz="2800" b="1" dirty="0">
                <a:solidFill>
                  <a:srgbClr val="0000FF"/>
                </a:solidFill>
              </a:rPr>
              <a:t>, will give a ratio of </a:t>
            </a:r>
            <a:r>
              <a:rPr lang="en-US" sz="2800" b="1" dirty="0">
                <a:solidFill>
                  <a:srgbClr val="FF0000"/>
                </a:solidFill>
              </a:rPr>
              <a:t>½ </a:t>
            </a:r>
            <a:r>
              <a:rPr lang="en-US" sz="2800" b="1" dirty="0">
                <a:solidFill>
                  <a:srgbClr val="0000FF"/>
                </a:solidFill>
              </a:rPr>
              <a:t>for </a:t>
            </a:r>
            <a:r>
              <a:rPr lang="en-US" sz="2800" b="1" dirty="0">
                <a:solidFill>
                  <a:srgbClr val="FF0000"/>
                </a:solidFill>
              </a:rPr>
              <a:t>sine</a:t>
            </a:r>
            <a:r>
              <a:rPr lang="en-US" sz="2800" b="1" dirty="0">
                <a:solidFill>
                  <a:srgbClr val="0000FF"/>
                </a:solidFill>
              </a:rPr>
              <a:t>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816182"/>
              </p:ext>
            </p:extLst>
          </p:nvPr>
        </p:nvGraphicFramePr>
        <p:xfrm>
          <a:off x="6172200" y="1896250"/>
          <a:ext cx="1927754" cy="92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6" name="Equation" r:id="rId4" imgW="901440" imgH="431640" progId="Equation.3">
                  <p:embed/>
                </p:oleObj>
              </mc:Choice>
              <mc:Fallback>
                <p:oleObj name="Equation" r:id="rId4" imgW="9014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72200" y="1896250"/>
                        <a:ext cx="1927754" cy="9231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http://upload.wikimedia.org/wikipedia/commons/thumb/4/4c/Unit_circle_angles_color.svg/2000px-Unit_circle_angles_color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143" y="3124200"/>
            <a:ext cx="3124200" cy="3124200"/>
          </a:xfrm>
          <a:prstGeom prst="rect">
            <a:avLst/>
          </a:prstGeom>
          <a:solidFill>
            <a:srgbClr val="FFFF00"/>
          </a:solidFill>
        </p:spPr>
      </p:pic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7231517" y="2739717"/>
            <a:ext cx="917801" cy="1168389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05400" y="3472542"/>
            <a:ext cx="685800" cy="413657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31644"/>
            <a:ext cx="30194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929" y="2814637"/>
            <a:ext cx="27813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856056"/>
              </p:ext>
            </p:extLst>
          </p:nvPr>
        </p:nvGraphicFramePr>
        <p:xfrm>
          <a:off x="1066800" y="2831644"/>
          <a:ext cx="1881681" cy="439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7" name="Equation" r:id="rId8" imgW="761760" imgH="177480" progId="Equation.3">
                  <p:embed/>
                </p:oleObj>
              </mc:Choice>
              <mc:Fallback>
                <p:oleObj name="Equation" r:id="rId8" imgW="7617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66800" y="2831644"/>
                        <a:ext cx="1881681" cy="439059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165696"/>
              </p:ext>
            </p:extLst>
          </p:nvPr>
        </p:nvGraphicFramePr>
        <p:xfrm>
          <a:off x="4086225" y="2814637"/>
          <a:ext cx="20383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8" name="Equation" r:id="rId10" imgW="825480" imgH="177480" progId="Equation.3">
                  <p:embed/>
                </p:oleObj>
              </mc:Choice>
              <mc:Fallback>
                <p:oleObj name="Equation" r:id="rId10" imgW="825480" imgH="177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6225" y="2814637"/>
                        <a:ext cx="2038350" cy="438150"/>
                      </a:xfrm>
                      <a:prstGeom prst="rect">
                        <a:avLst/>
                      </a:prstGeom>
                      <a:solidFill>
                        <a:srgbClr val="FDEA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734184"/>
              </p:ext>
            </p:extLst>
          </p:nvPr>
        </p:nvGraphicFramePr>
        <p:xfrm>
          <a:off x="432025" y="3472542"/>
          <a:ext cx="2304657" cy="424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9" name="Equation" r:id="rId12" imgW="965160" imgH="177480" progId="Equation.3">
                  <p:embed/>
                </p:oleObj>
              </mc:Choice>
              <mc:Fallback>
                <p:oleObj name="Equation" r:id="rId12" imgW="9651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32025" y="3472542"/>
                        <a:ext cx="2304657" cy="42454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234818"/>
              </p:ext>
            </p:extLst>
          </p:nvPr>
        </p:nvGraphicFramePr>
        <p:xfrm>
          <a:off x="3433763" y="3471863"/>
          <a:ext cx="23669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70" name="Equation" r:id="rId14" imgW="990360" imgH="177480" progId="Equation.3">
                  <p:embed/>
                </p:oleObj>
              </mc:Choice>
              <mc:Fallback>
                <p:oleObj name="Equation" r:id="rId14" imgW="990360" imgH="177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3471863"/>
                        <a:ext cx="2366962" cy="425450"/>
                      </a:xfrm>
                      <a:prstGeom prst="rect">
                        <a:avLst/>
                      </a:prstGeom>
                      <a:solidFill>
                        <a:srgbClr val="FDEA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29" y="5029200"/>
            <a:ext cx="63817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38200" y="51054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  <a:p>
            <a:r>
              <a:rPr lang="en-US" sz="2400" dirty="0">
                <a:solidFill>
                  <a:srgbClr val="FF0000"/>
                </a:solidFill>
              </a:rPr>
              <a:t>15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33500" y="5104238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</a:p>
          <a:p>
            <a:r>
              <a:rPr lang="en-US" sz="2400" dirty="0">
                <a:solidFill>
                  <a:srgbClr val="FF0000"/>
                </a:solidFill>
              </a:rPr>
              <a:t>195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68286" y="5104237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  <a:p>
            <a:r>
              <a:rPr lang="en-US" sz="2400" dirty="0">
                <a:solidFill>
                  <a:srgbClr val="FF0000"/>
                </a:solidFill>
              </a:rPr>
              <a:t>375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11148" y="5216462"/>
            <a:ext cx="479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14800" y="5109083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  <a:p>
            <a:r>
              <a:rPr lang="en-US" sz="2400" dirty="0">
                <a:solidFill>
                  <a:srgbClr val="FF0000"/>
                </a:solidFill>
              </a:rPr>
              <a:t>75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89713" y="5078945"/>
            <a:ext cx="816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</a:p>
          <a:p>
            <a:r>
              <a:rPr lang="en-US" sz="2400" dirty="0">
                <a:solidFill>
                  <a:srgbClr val="FF0000"/>
                </a:solidFill>
              </a:rPr>
              <a:t>255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06141" y="5080143"/>
            <a:ext cx="816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  <a:p>
            <a:r>
              <a:rPr lang="en-US" sz="2400" dirty="0">
                <a:solidFill>
                  <a:srgbClr val="FF0000"/>
                </a:solidFill>
              </a:rPr>
              <a:t>435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86410" y="5140500"/>
            <a:ext cx="479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X</a:t>
            </a:r>
          </a:p>
        </p:txBody>
      </p: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888" y="6226629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576198"/>
              </p:ext>
            </p:extLst>
          </p:nvPr>
        </p:nvGraphicFramePr>
        <p:xfrm>
          <a:off x="2057400" y="6226629"/>
          <a:ext cx="2311057" cy="415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71" name="Equation" r:id="rId18" imgW="1130040" imgH="203040" progId="Equation.3">
                  <p:embed/>
                </p:oleObj>
              </mc:Choice>
              <mc:Fallback>
                <p:oleObj name="Equation" r:id="rId18" imgW="11300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057400" y="6226629"/>
                        <a:ext cx="2311057" cy="41547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14300" y="4075093"/>
            <a:ext cx="6981825" cy="87630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26337203-8620-4347-BB90-968915A4BC4D}"/>
              </a:ext>
            </a:extLst>
          </p:cNvPr>
          <p:cNvSpPr txBox="1"/>
          <p:nvPr/>
        </p:nvSpPr>
        <p:spPr>
          <a:xfrm>
            <a:off x="4700470" y="6249698"/>
            <a:ext cx="2311057" cy="369332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All Primary Solutions</a:t>
            </a:r>
          </a:p>
        </p:txBody>
      </p:sp>
    </p:spTree>
    <p:extLst>
      <p:ext uri="{BB962C8B-B14F-4D97-AF65-F5344CB8AC3E}">
        <p14:creationId xmlns:p14="http://schemas.microsoft.com/office/powerpoint/2010/main" val="327496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/>
      <p:bldP spid="22" grpId="0"/>
      <p:bldP spid="23" grpId="0"/>
      <p:bldP spid="17" grpId="0"/>
      <p:bldP spid="25" grpId="0"/>
      <p:bldP spid="26" grpId="0"/>
      <p:bldP spid="27" grpId="0"/>
      <p:bldP spid="28" grpId="0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2391</TotalTime>
  <Words>547</Words>
  <Application>Microsoft Office PowerPoint</Application>
  <PresentationFormat>On-screen Show (4:3)</PresentationFormat>
  <Paragraphs>123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Symbol</vt:lpstr>
      <vt:lpstr>Tahoma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odillon@dsfw.boe.oconee</cp:lastModifiedBy>
  <cp:revision>160</cp:revision>
  <dcterms:created xsi:type="dcterms:W3CDTF">2014-11-10T17:39:04Z</dcterms:created>
  <dcterms:modified xsi:type="dcterms:W3CDTF">2020-04-27T16:38:04Z</dcterms:modified>
</cp:coreProperties>
</file>