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74" r:id="rId2"/>
    <p:sldId id="256" r:id="rId3"/>
    <p:sldId id="257" r:id="rId4"/>
    <p:sldId id="258" r:id="rId5"/>
    <p:sldId id="260" r:id="rId6"/>
    <p:sldId id="276" r:id="rId7"/>
    <p:sldId id="277" r:id="rId8"/>
    <p:sldId id="278" r:id="rId9"/>
    <p:sldId id="280" r:id="rId10"/>
    <p:sldId id="281" r:id="rId11"/>
    <p:sldId id="282" r:id="rId12"/>
    <p:sldId id="283" r:id="rId13"/>
    <p:sldId id="261" r:id="rId14"/>
    <p:sldId id="259" r:id="rId15"/>
    <p:sldId id="262" r:id="rId16"/>
    <p:sldId id="263" r:id="rId17"/>
    <p:sldId id="264" r:id="rId18"/>
    <p:sldId id="287" r:id="rId19"/>
    <p:sldId id="288" r:id="rId20"/>
    <p:sldId id="289" r:id="rId21"/>
    <p:sldId id="290" r:id="rId22"/>
    <p:sldId id="291" r:id="rId23"/>
    <p:sldId id="292" r:id="rId24"/>
    <p:sldId id="265" r:id="rId25"/>
    <p:sldId id="304" r:id="rId26"/>
    <p:sldId id="266" r:id="rId27"/>
    <p:sldId id="267" r:id="rId28"/>
    <p:sldId id="268" r:id="rId29"/>
    <p:sldId id="294" r:id="rId30"/>
    <p:sldId id="296" r:id="rId31"/>
    <p:sldId id="297" r:id="rId32"/>
    <p:sldId id="298" r:id="rId33"/>
    <p:sldId id="300" r:id="rId34"/>
    <p:sldId id="299" r:id="rId35"/>
    <p:sldId id="269" r:id="rId36"/>
    <p:sldId id="301" r:id="rId37"/>
    <p:sldId id="302" r:id="rId38"/>
    <p:sldId id="270" r:id="rId39"/>
    <p:sldId id="303" r:id="rId40"/>
    <p:sldId id="271" r:id="rId41"/>
    <p:sldId id="285" r:id="rId42"/>
    <p:sldId id="275" r:id="rId43"/>
    <p:sldId id="286" r:id="rId44"/>
    <p:sldId id="272"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8000"/>
    <a:srgbClr val="FF33CC"/>
    <a:srgbClr val="0000FF"/>
    <a:srgbClr val="FF0066"/>
    <a:srgbClr val="CC99FF"/>
    <a:srgbClr val="FFCCFF"/>
    <a:srgbClr val="66FFFF"/>
    <a:srgbClr val="00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4"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F12C7F1-DAF7-4562-88FC-36EFD8089E62}" type="datetimeFigureOut">
              <a:rPr lang="en-US" smtClean="0"/>
              <a:t>1/11/2018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5E979DC-145F-4740-858B-10E33C41119F}" type="slidenum">
              <a:rPr lang="en-US" smtClean="0"/>
              <a:t>‹#›</a:t>
            </a:fld>
            <a:endParaRPr lang="en-US"/>
          </a:p>
        </p:txBody>
      </p:sp>
    </p:spTree>
    <p:extLst>
      <p:ext uri="{BB962C8B-B14F-4D97-AF65-F5344CB8AC3E}">
        <p14:creationId xmlns:p14="http://schemas.microsoft.com/office/powerpoint/2010/main" val="4118929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3CE72C1-02F1-4F55-B6BF-0DF62C22B3DC}" type="datetimeFigureOut">
              <a:rPr lang="en-US" smtClean="0"/>
              <a:t>1/11/2018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92867E0-1D6D-4034-AB90-EA0745239AE0}" type="slidenum">
              <a:rPr lang="en-US" smtClean="0"/>
              <a:t>‹#›</a:t>
            </a:fld>
            <a:endParaRPr lang="en-US"/>
          </a:p>
        </p:txBody>
      </p:sp>
    </p:spTree>
    <p:extLst>
      <p:ext uri="{BB962C8B-B14F-4D97-AF65-F5344CB8AC3E}">
        <p14:creationId xmlns:p14="http://schemas.microsoft.com/office/powerpoint/2010/main" val="54798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867E0-1D6D-4034-AB90-EA0745239AE0}" type="slidenum">
              <a:rPr lang="en-US" smtClean="0"/>
              <a:t>1</a:t>
            </a:fld>
            <a:endParaRPr lang="en-US"/>
          </a:p>
        </p:txBody>
      </p:sp>
    </p:spTree>
    <p:extLst>
      <p:ext uri="{BB962C8B-B14F-4D97-AF65-F5344CB8AC3E}">
        <p14:creationId xmlns:p14="http://schemas.microsoft.com/office/powerpoint/2010/main" val="64967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867E0-1D6D-4034-AB90-EA0745239AE0}" type="slidenum">
              <a:rPr lang="en-US" smtClean="0"/>
              <a:t>17</a:t>
            </a:fld>
            <a:endParaRPr lang="en-US"/>
          </a:p>
        </p:txBody>
      </p:sp>
    </p:spTree>
    <p:extLst>
      <p:ext uri="{BB962C8B-B14F-4D97-AF65-F5344CB8AC3E}">
        <p14:creationId xmlns:p14="http://schemas.microsoft.com/office/powerpoint/2010/main" val="1405847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8D83E-C60A-47B7-A657-503BDFFFD9D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311435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D83E-C60A-47B7-A657-503BDFFFD9D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30215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D83E-C60A-47B7-A657-503BDFFFD9D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369534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8D83E-C60A-47B7-A657-503BDFFFD9D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365502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8D83E-C60A-47B7-A657-503BDFFFD9D3}"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202377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8D83E-C60A-47B7-A657-503BDFFFD9D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229056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8D83E-C60A-47B7-A657-503BDFFFD9D3}"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363972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8D83E-C60A-47B7-A657-503BDFFFD9D3}"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23688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8D83E-C60A-47B7-A657-503BDFFFD9D3}"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243203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8D83E-C60A-47B7-A657-503BDFFFD9D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113779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8D83E-C60A-47B7-A657-503BDFFFD9D3}"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0C061-24C3-4FB6-B1DB-129DC680D6F9}" type="slidenum">
              <a:rPr lang="en-US" smtClean="0"/>
              <a:t>‹#›</a:t>
            </a:fld>
            <a:endParaRPr lang="en-US"/>
          </a:p>
        </p:txBody>
      </p:sp>
    </p:spTree>
    <p:extLst>
      <p:ext uri="{BB962C8B-B14F-4D97-AF65-F5344CB8AC3E}">
        <p14:creationId xmlns:p14="http://schemas.microsoft.com/office/powerpoint/2010/main" val="180442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58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8D83E-C60A-47B7-A657-503BDFFFD9D3}" type="datetimeFigureOut">
              <a:rPr lang="en-US" smtClean="0"/>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0C061-24C3-4FB6-B1DB-129DC680D6F9}" type="slidenum">
              <a:rPr lang="en-US" smtClean="0"/>
              <a:t>‹#›</a:t>
            </a:fld>
            <a:endParaRPr lang="en-US"/>
          </a:p>
        </p:txBody>
      </p:sp>
    </p:spTree>
    <p:extLst>
      <p:ext uri="{BB962C8B-B14F-4D97-AF65-F5344CB8AC3E}">
        <p14:creationId xmlns:p14="http://schemas.microsoft.com/office/powerpoint/2010/main" val="382785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19.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6.wmf"/><Relationship Id="rId5" Type="http://schemas.openxmlformats.org/officeDocument/2006/relationships/oleObject" Target="../embeddings/oleObject5.bin"/><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5.w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7.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8.wmf"/><Relationship Id="rId4" Type="http://schemas.openxmlformats.org/officeDocument/2006/relationships/oleObject" Target="../embeddings/oleObject8.bin"/></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44.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8.wmf"/><Relationship Id="rId11" Type="http://schemas.openxmlformats.org/officeDocument/2006/relationships/image" Target="../media/image49.png"/><Relationship Id="rId5" Type="http://schemas.openxmlformats.org/officeDocument/2006/relationships/oleObject" Target="../embeddings/oleObject12.bin"/><Relationship Id="rId10" Type="http://schemas.openxmlformats.org/officeDocument/2006/relationships/image" Target="../media/image44.wmf"/><Relationship Id="rId4" Type="http://schemas.openxmlformats.org/officeDocument/2006/relationships/image" Target="../media/image47.wmf"/><Relationship Id="rId9"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4.wmf"/><Relationship Id="rId5" Type="http://schemas.openxmlformats.org/officeDocument/2006/relationships/oleObject" Target="../embeddings/oleObject16.bin"/><Relationship Id="rId4" Type="http://schemas.openxmlformats.org/officeDocument/2006/relationships/image" Target="../media/image5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3.wmf"/><Relationship Id="rId5" Type="http://schemas.openxmlformats.org/officeDocument/2006/relationships/oleObject" Target="../embeddings/oleObject18.bin"/><Relationship Id="rId4" Type="http://schemas.openxmlformats.org/officeDocument/2006/relationships/image" Target="../media/image52.wmf"/></Relationships>
</file>

<file path=ppt/slides/_rels/slide3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9.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55.wmf"/><Relationship Id="rId11" Type="http://schemas.openxmlformats.org/officeDocument/2006/relationships/image" Target="../media/image36.png"/><Relationship Id="rId5" Type="http://schemas.openxmlformats.org/officeDocument/2006/relationships/oleObject" Target="../embeddings/oleObject20.bin"/><Relationship Id="rId10" Type="http://schemas.openxmlformats.org/officeDocument/2006/relationships/image" Target="../media/image53.wmf"/><Relationship Id="rId4" Type="http://schemas.openxmlformats.org/officeDocument/2006/relationships/image" Target="../media/image54.wmf"/><Relationship Id="rId9"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58.wmf"/><Relationship Id="rId5" Type="http://schemas.openxmlformats.org/officeDocument/2006/relationships/oleObject" Target="../embeddings/oleObject22.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62.png"/><Relationship Id="rId4" Type="http://schemas.openxmlformats.org/officeDocument/2006/relationships/image" Target="../media/image61.wmf"/></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file:///C:\Users\Public\Desktop\TI-SmartView%20TI-84%20Plus.lnk"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093" y="304800"/>
            <a:ext cx="8686800" cy="1938992"/>
          </a:xfrm>
          <a:prstGeom prst="rect">
            <a:avLst/>
          </a:prstGeom>
          <a:solidFill>
            <a:schemeClr val="bg1"/>
          </a:solidFill>
        </p:spPr>
        <p:txBody>
          <a:bodyPr wrap="square" rtlCol="0">
            <a:spAutoFit/>
          </a:bodyPr>
          <a:lstStyle/>
          <a:p>
            <a:r>
              <a:rPr lang="en-US" sz="3200" dirty="0" smtClean="0">
                <a:solidFill>
                  <a:srgbClr val="FF0000"/>
                </a:solidFill>
              </a:rPr>
              <a:t>                           </a:t>
            </a:r>
            <a:r>
              <a:rPr lang="en-US" sz="3200" b="1" dirty="0" smtClean="0">
                <a:solidFill>
                  <a:srgbClr val="FF0000"/>
                </a:solidFill>
              </a:rPr>
              <a:t>Day 6 Agenda:</a:t>
            </a:r>
          </a:p>
          <a:p>
            <a:pPr marL="457200" indent="-457200">
              <a:buFont typeface="Arial" panose="020B0604020202020204" pitchFamily="34" charset="0"/>
              <a:buChar char="•"/>
            </a:pPr>
            <a:r>
              <a:rPr lang="en-US" sz="3200" b="1" dirty="0" smtClean="0">
                <a:solidFill>
                  <a:srgbClr val="0000FF"/>
                </a:solidFill>
              </a:rPr>
              <a:t>Quiz 1 --- 30 minutes</a:t>
            </a:r>
          </a:p>
          <a:p>
            <a:pPr marL="457200" indent="-457200">
              <a:buFont typeface="Arial" panose="020B0604020202020204" pitchFamily="34" charset="0"/>
              <a:buChar char="•"/>
            </a:pPr>
            <a:r>
              <a:rPr lang="en-US" sz="2800" dirty="0" smtClean="0">
                <a:solidFill>
                  <a:srgbClr val="C00000"/>
                </a:solidFill>
              </a:rPr>
              <a:t>For today’s lesson, U1 L6, you will need a graphing calculator. </a:t>
            </a:r>
            <a:endParaRPr lang="en-US" sz="2800" dirty="0">
              <a:solidFill>
                <a:srgbClr val="C00000"/>
              </a:solidFill>
            </a:endParaRPr>
          </a:p>
        </p:txBody>
      </p:sp>
      <p:pic>
        <p:nvPicPr>
          <p:cNvPr id="3" name="Picture 2"/>
          <p:cNvPicPr>
            <a:picLocks noChangeAspect="1"/>
          </p:cNvPicPr>
          <p:nvPr/>
        </p:nvPicPr>
        <p:blipFill>
          <a:blip r:embed="rId3"/>
          <a:stretch>
            <a:fillRect/>
          </a:stretch>
        </p:blipFill>
        <p:spPr>
          <a:xfrm>
            <a:off x="380768" y="2895600"/>
            <a:ext cx="8553450" cy="2971800"/>
          </a:xfrm>
          <a:prstGeom prst="rect">
            <a:avLst/>
          </a:prstGeom>
        </p:spPr>
      </p:pic>
    </p:spTree>
    <p:extLst>
      <p:ext uri="{BB962C8B-B14F-4D97-AF65-F5344CB8AC3E}">
        <p14:creationId xmlns:p14="http://schemas.microsoft.com/office/powerpoint/2010/main" val="317644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28600"/>
            <a:ext cx="8382000" cy="584775"/>
          </a:xfrm>
          <a:prstGeom prst="rect">
            <a:avLst/>
          </a:prstGeom>
          <a:noFill/>
        </p:spPr>
        <p:txBody>
          <a:bodyPr wrap="square" rtlCol="0">
            <a:spAutoFit/>
          </a:bodyPr>
          <a:lstStyle/>
          <a:p>
            <a:r>
              <a:rPr lang="en-US" sz="3200" dirty="0" smtClean="0">
                <a:solidFill>
                  <a:srgbClr val="FF0000"/>
                </a:solidFill>
              </a:rPr>
              <a:t>Step 3:  </a:t>
            </a:r>
            <a:r>
              <a:rPr lang="en-US" sz="3200" dirty="0" smtClean="0">
                <a:solidFill>
                  <a:srgbClr val="0000FF"/>
                </a:solidFill>
              </a:rPr>
              <a:t>Square</a:t>
            </a:r>
            <a:r>
              <a:rPr lang="en-US" sz="3200" dirty="0" smtClean="0">
                <a:solidFill>
                  <a:srgbClr val="FF0000"/>
                </a:solidFill>
              </a:rPr>
              <a:t> L2 and place it in L3.</a:t>
            </a:r>
            <a:endParaRPr lang="en-US" sz="3200" dirty="0">
              <a:solidFill>
                <a:srgbClr val="FF0000"/>
              </a:solidFill>
            </a:endParaRPr>
          </a:p>
        </p:txBody>
      </p:sp>
      <p:pic>
        <p:nvPicPr>
          <p:cNvPr id="4" name="Picture 3"/>
          <p:cNvPicPr>
            <a:picLocks noChangeAspect="1"/>
          </p:cNvPicPr>
          <p:nvPr/>
        </p:nvPicPr>
        <p:blipFill>
          <a:blip r:embed="rId2"/>
          <a:stretch>
            <a:fillRect/>
          </a:stretch>
        </p:blipFill>
        <p:spPr>
          <a:xfrm>
            <a:off x="3733800" y="765327"/>
            <a:ext cx="3124200" cy="3492409"/>
          </a:xfrm>
          <a:prstGeom prst="rect">
            <a:avLst/>
          </a:prstGeom>
        </p:spPr>
      </p:pic>
      <p:pic>
        <p:nvPicPr>
          <p:cNvPr id="5" name="Picture 4"/>
          <p:cNvPicPr>
            <a:picLocks noChangeAspect="1"/>
          </p:cNvPicPr>
          <p:nvPr/>
        </p:nvPicPr>
        <p:blipFill>
          <a:blip r:embed="rId3"/>
          <a:stretch>
            <a:fillRect/>
          </a:stretch>
        </p:blipFill>
        <p:spPr>
          <a:xfrm>
            <a:off x="381000" y="828982"/>
            <a:ext cx="2914650" cy="3543300"/>
          </a:xfrm>
          <a:prstGeom prst="rect">
            <a:avLst/>
          </a:prstGeom>
        </p:spPr>
      </p:pic>
    </p:spTree>
    <p:extLst>
      <p:ext uri="{BB962C8B-B14F-4D97-AF65-F5344CB8AC3E}">
        <p14:creationId xmlns:p14="http://schemas.microsoft.com/office/powerpoint/2010/main" val="211982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82000" cy="584775"/>
          </a:xfrm>
          <a:prstGeom prst="rect">
            <a:avLst/>
          </a:prstGeom>
          <a:noFill/>
        </p:spPr>
        <p:txBody>
          <a:bodyPr wrap="square" rtlCol="0">
            <a:spAutoFit/>
          </a:bodyPr>
          <a:lstStyle/>
          <a:p>
            <a:r>
              <a:rPr lang="en-US" sz="3200" dirty="0" smtClean="0">
                <a:solidFill>
                  <a:srgbClr val="FF0000"/>
                </a:solidFill>
              </a:rPr>
              <a:t>Step 4:  Find the </a:t>
            </a:r>
            <a:r>
              <a:rPr lang="en-US" sz="3200" dirty="0" smtClean="0">
                <a:solidFill>
                  <a:srgbClr val="0000FF"/>
                </a:solidFill>
              </a:rPr>
              <a:t>sum</a:t>
            </a:r>
            <a:r>
              <a:rPr lang="en-US" sz="3200" dirty="0" smtClean="0">
                <a:solidFill>
                  <a:srgbClr val="FF0000"/>
                </a:solidFill>
              </a:rPr>
              <a:t> of L3</a:t>
            </a:r>
            <a:r>
              <a:rPr lang="en-US" sz="3200" dirty="0">
                <a:solidFill>
                  <a:srgbClr val="FF0000"/>
                </a:solidFill>
              </a:rPr>
              <a:t> </a:t>
            </a:r>
            <a:r>
              <a:rPr lang="en-US" sz="3200" dirty="0" smtClean="0">
                <a:solidFill>
                  <a:srgbClr val="FF0000"/>
                </a:solidFill>
              </a:rPr>
              <a:t>and </a:t>
            </a:r>
            <a:r>
              <a:rPr lang="en-US" sz="3200" dirty="0" smtClean="0">
                <a:solidFill>
                  <a:srgbClr val="0000FF"/>
                </a:solidFill>
              </a:rPr>
              <a:t>divide by </a:t>
            </a:r>
            <a:r>
              <a:rPr lang="en-US" sz="3200" i="1" dirty="0" smtClean="0">
                <a:solidFill>
                  <a:srgbClr val="0000FF"/>
                </a:solidFill>
              </a:rPr>
              <a:t>n</a:t>
            </a:r>
            <a:r>
              <a:rPr lang="en-US" sz="3200" i="1" dirty="0" smtClean="0">
                <a:solidFill>
                  <a:srgbClr val="FF0000"/>
                </a:solidFill>
              </a:rPr>
              <a:t>.</a:t>
            </a: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228600" y="813375"/>
            <a:ext cx="2790825" cy="3400425"/>
          </a:xfrm>
          <a:prstGeom prst="rect">
            <a:avLst/>
          </a:prstGeom>
        </p:spPr>
      </p:pic>
      <p:pic>
        <p:nvPicPr>
          <p:cNvPr id="5" name="Picture 4"/>
          <p:cNvPicPr>
            <a:picLocks noChangeAspect="1"/>
          </p:cNvPicPr>
          <p:nvPr/>
        </p:nvPicPr>
        <p:blipFill>
          <a:blip r:embed="rId3"/>
          <a:stretch>
            <a:fillRect/>
          </a:stretch>
        </p:blipFill>
        <p:spPr>
          <a:xfrm>
            <a:off x="3352800" y="813375"/>
            <a:ext cx="2598273" cy="3400425"/>
          </a:xfrm>
          <a:prstGeom prst="rect">
            <a:avLst/>
          </a:prstGeom>
        </p:spPr>
      </p:pic>
      <p:pic>
        <p:nvPicPr>
          <p:cNvPr id="6" name="Picture 5"/>
          <p:cNvPicPr>
            <a:picLocks noChangeAspect="1"/>
          </p:cNvPicPr>
          <p:nvPr/>
        </p:nvPicPr>
        <p:blipFill>
          <a:blip r:embed="rId4"/>
          <a:stretch>
            <a:fillRect/>
          </a:stretch>
        </p:blipFill>
        <p:spPr>
          <a:xfrm>
            <a:off x="6172200" y="837245"/>
            <a:ext cx="2638425" cy="3600450"/>
          </a:xfrm>
          <a:prstGeom prst="rect">
            <a:avLst/>
          </a:prstGeom>
        </p:spPr>
      </p:pic>
    </p:spTree>
    <p:extLst>
      <p:ext uri="{BB962C8B-B14F-4D97-AF65-F5344CB8AC3E}">
        <p14:creationId xmlns:p14="http://schemas.microsoft.com/office/powerpoint/2010/main" val="40856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82000" cy="584775"/>
          </a:xfrm>
          <a:prstGeom prst="rect">
            <a:avLst/>
          </a:prstGeom>
          <a:noFill/>
        </p:spPr>
        <p:txBody>
          <a:bodyPr wrap="square" rtlCol="0">
            <a:spAutoFit/>
          </a:bodyPr>
          <a:lstStyle/>
          <a:p>
            <a:r>
              <a:rPr lang="en-US" sz="3200" dirty="0" smtClean="0">
                <a:solidFill>
                  <a:srgbClr val="FF0000"/>
                </a:solidFill>
              </a:rPr>
              <a:t>Step 5:  Take the </a:t>
            </a:r>
            <a:r>
              <a:rPr lang="en-US" sz="3200" dirty="0" smtClean="0">
                <a:solidFill>
                  <a:srgbClr val="0000FF"/>
                </a:solidFill>
              </a:rPr>
              <a:t>square root </a:t>
            </a:r>
            <a:r>
              <a:rPr lang="en-US" sz="3200" dirty="0" smtClean="0">
                <a:solidFill>
                  <a:srgbClr val="FF0000"/>
                </a:solidFill>
              </a:rPr>
              <a:t>of this value.</a:t>
            </a:r>
            <a:endParaRPr lang="en-US" sz="3200" dirty="0">
              <a:solidFill>
                <a:srgbClr val="FF0000"/>
              </a:solidFill>
            </a:endParaRPr>
          </a:p>
        </p:txBody>
      </p:sp>
      <p:pic>
        <p:nvPicPr>
          <p:cNvPr id="3" name="Picture 2"/>
          <p:cNvPicPr>
            <a:picLocks noChangeAspect="1"/>
          </p:cNvPicPr>
          <p:nvPr/>
        </p:nvPicPr>
        <p:blipFill>
          <a:blip r:embed="rId3"/>
          <a:stretch>
            <a:fillRect/>
          </a:stretch>
        </p:blipFill>
        <p:spPr>
          <a:xfrm>
            <a:off x="381000" y="1143000"/>
            <a:ext cx="2781300" cy="32004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095737474"/>
              </p:ext>
            </p:extLst>
          </p:nvPr>
        </p:nvGraphicFramePr>
        <p:xfrm>
          <a:off x="3962400" y="1066800"/>
          <a:ext cx="3927002" cy="1031913"/>
        </p:xfrm>
        <a:graphic>
          <a:graphicData uri="http://schemas.openxmlformats.org/presentationml/2006/ole">
            <mc:AlternateContent xmlns:mc="http://schemas.openxmlformats.org/markup-compatibility/2006">
              <mc:Choice xmlns:v="urn:schemas-microsoft-com:vml" Requires="v">
                <p:oleObj spid="_x0000_s7269" name="Equation" r:id="rId4" imgW="1739880" imgH="457200" progId="Equation.3">
                  <p:embed/>
                </p:oleObj>
              </mc:Choice>
              <mc:Fallback>
                <p:oleObj name="Equation" r:id="rId4" imgW="1739880" imgH="457200" progId="Equation.3">
                  <p:embed/>
                  <p:pic>
                    <p:nvPicPr>
                      <p:cNvPr id="0" name=""/>
                      <p:cNvPicPr/>
                      <p:nvPr/>
                    </p:nvPicPr>
                    <p:blipFill>
                      <a:blip r:embed="rId5"/>
                      <a:stretch>
                        <a:fillRect/>
                      </a:stretch>
                    </p:blipFill>
                    <p:spPr>
                      <a:xfrm>
                        <a:off x="3962400" y="1066800"/>
                        <a:ext cx="3927002" cy="1031913"/>
                      </a:xfrm>
                      <a:prstGeom prst="rect">
                        <a:avLst/>
                      </a:prstGeom>
                      <a:solidFill>
                        <a:srgbClr val="FFFF00"/>
                      </a:solidFill>
                    </p:spPr>
                  </p:pic>
                </p:oleObj>
              </mc:Fallback>
            </mc:AlternateContent>
          </a:graphicData>
        </a:graphic>
      </p:graphicFrame>
      <p:pic>
        <p:nvPicPr>
          <p:cNvPr id="7" name="Picture 6"/>
          <p:cNvPicPr>
            <a:picLocks noChangeAspect="1"/>
          </p:cNvPicPr>
          <p:nvPr/>
        </p:nvPicPr>
        <p:blipFill>
          <a:blip r:embed="rId6"/>
          <a:stretch>
            <a:fillRect/>
          </a:stretch>
        </p:blipFill>
        <p:spPr>
          <a:xfrm>
            <a:off x="3811351" y="2352138"/>
            <a:ext cx="4229100" cy="1409700"/>
          </a:xfrm>
          <a:prstGeom prst="rect">
            <a:avLst/>
          </a:prstGeom>
        </p:spPr>
      </p:pic>
      <p:sp>
        <p:nvSpPr>
          <p:cNvPr id="8" name="TextBox 7"/>
          <p:cNvSpPr txBox="1"/>
          <p:nvPr/>
        </p:nvSpPr>
        <p:spPr>
          <a:xfrm>
            <a:off x="381000" y="4690468"/>
            <a:ext cx="8382000" cy="954107"/>
          </a:xfrm>
          <a:prstGeom prst="rect">
            <a:avLst/>
          </a:prstGeom>
          <a:solidFill>
            <a:schemeClr val="bg1"/>
          </a:solidFill>
        </p:spPr>
        <p:txBody>
          <a:bodyPr wrap="square" rtlCol="0">
            <a:spAutoFit/>
          </a:bodyPr>
          <a:lstStyle/>
          <a:p>
            <a:r>
              <a:rPr lang="en-US" sz="2800" dirty="0" smtClean="0">
                <a:solidFill>
                  <a:srgbClr val="0000FF"/>
                </a:solidFill>
              </a:rPr>
              <a:t>This means on average, each data value is approximately 2.15 units from the mean of the data.</a:t>
            </a:r>
            <a:endParaRPr lang="en-US" sz="2800" dirty="0">
              <a:solidFill>
                <a:srgbClr val="0000FF"/>
              </a:solidFill>
            </a:endParaRPr>
          </a:p>
        </p:txBody>
      </p:sp>
    </p:spTree>
    <p:extLst>
      <p:ext uri="{BB962C8B-B14F-4D97-AF65-F5344CB8AC3E}">
        <p14:creationId xmlns:p14="http://schemas.microsoft.com/office/powerpoint/2010/main" val="30664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
            <a:ext cx="6559062" cy="1754326"/>
          </a:xfrm>
          <a:prstGeom prst="rect">
            <a:avLst/>
          </a:prstGeom>
        </p:spPr>
        <p:txBody>
          <a:bodyPr wrap="square">
            <a:spAutoFit/>
          </a:bodyPr>
          <a:lstStyle/>
          <a:p>
            <a:pPr marL="228600" marR="0" algn="ctr">
              <a:spcBef>
                <a:spcPts val="0"/>
              </a:spcBef>
              <a:spcAft>
                <a:spcPts val="0"/>
              </a:spcAft>
            </a:pPr>
            <a:r>
              <a:rPr lang="en-US" sz="3600" dirty="0" smtClean="0">
                <a:solidFill>
                  <a:srgbClr val="993300"/>
                </a:solidFill>
                <a:effectLst/>
                <a:latin typeface="Comic Sans MS"/>
                <a:ea typeface="Times New Roman"/>
              </a:rPr>
              <a:t>What About Calculating the Mean for Probability Distributions?</a:t>
            </a:r>
            <a:endParaRPr lang="en-US" sz="3600" dirty="0">
              <a:effectLst/>
              <a:latin typeface="Times New Roman"/>
              <a:ea typeface="Times New Roman"/>
            </a:endParaRPr>
          </a:p>
        </p:txBody>
      </p:sp>
      <p:sp>
        <p:nvSpPr>
          <p:cNvPr id="3" name="Rectangle 2"/>
          <p:cNvSpPr/>
          <p:nvPr/>
        </p:nvSpPr>
        <p:spPr>
          <a:xfrm>
            <a:off x="614192" y="2133600"/>
            <a:ext cx="3525324" cy="646331"/>
          </a:xfrm>
          <a:prstGeom prst="rect">
            <a:avLst/>
          </a:prstGeom>
        </p:spPr>
        <p:txBody>
          <a:bodyPr wrap="none">
            <a:spAutoFit/>
          </a:bodyPr>
          <a:lstStyle/>
          <a:p>
            <a:pPr marL="228600" marR="0">
              <a:spcBef>
                <a:spcPts val="0"/>
              </a:spcBef>
              <a:spcAft>
                <a:spcPts val="0"/>
              </a:spcAft>
            </a:pPr>
            <a:r>
              <a:rPr lang="en-US" sz="3600" dirty="0" smtClean="0">
                <a:effectLst/>
                <a:highlight>
                  <a:srgbClr val="FFFF00"/>
                </a:highlight>
                <a:latin typeface="Comic Sans MS"/>
                <a:ea typeface="Times New Roman"/>
              </a:rPr>
              <a:t>New Notation:</a:t>
            </a:r>
            <a:endParaRPr lang="en-US" sz="3600" dirty="0">
              <a:effectLst/>
              <a:latin typeface="Times New Roman"/>
              <a:ea typeface="Times New Roman"/>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276600"/>
            <a:ext cx="78295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9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down)">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1200329"/>
          </a:xfrm>
          <a:prstGeom prst="rect">
            <a:avLst/>
          </a:prstGeom>
        </p:spPr>
        <p:txBody>
          <a:bodyPr wrap="square">
            <a:spAutoFit/>
          </a:bodyPr>
          <a:lstStyle/>
          <a:p>
            <a:pPr marL="228600" marR="0">
              <a:spcBef>
                <a:spcPts val="0"/>
              </a:spcBef>
              <a:spcAft>
                <a:spcPts val="0"/>
              </a:spcAft>
            </a:pPr>
            <a:r>
              <a:rPr lang="en-US" sz="3600" dirty="0" smtClean="0">
                <a:solidFill>
                  <a:srgbClr val="FF0066"/>
                </a:solidFill>
                <a:effectLst/>
                <a:latin typeface="Comic Sans MS"/>
                <a:ea typeface="Times New Roman"/>
              </a:rPr>
              <a:t>Recall</a:t>
            </a:r>
            <a:r>
              <a:rPr lang="en-US" sz="3600" dirty="0" smtClean="0">
                <a:effectLst/>
                <a:latin typeface="Comic Sans MS"/>
                <a:ea typeface="Times New Roman"/>
              </a:rPr>
              <a:t>: Sample Space for tossing </a:t>
            </a:r>
            <a:r>
              <a:rPr lang="en-US" sz="3600" dirty="0" smtClean="0">
                <a:effectLst/>
                <a:highlight>
                  <a:srgbClr val="FFFF00"/>
                </a:highlight>
                <a:latin typeface="Comic Sans MS"/>
                <a:ea typeface="Times New Roman"/>
              </a:rPr>
              <a:t>two coins</a:t>
            </a:r>
            <a:r>
              <a:rPr lang="en-US" sz="3600" dirty="0" smtClean="0">
                <a:effectLst/>
                <a:latin typeface="Comic Sans MS"/>
                <a:ea typeface="Times New Roman"/>
              </a:rPr>
              <a:t>:</a:t>
            </a:r>
            <a:endParaRPr lang="en-US" sz="3600" dirty="0">
              <a:effectLst/>
              <a:latin typeface="Times New Roman"/>
              <a:ea typeface="Times New Roman"/>
            </a:endParaRPr>
          </a:p>
        </p:txBody>
      </p:sp>
      <p:sp>
        <p:nvSpPr>
          <p:cNvPr id="3" name="Rectangle 2"/>
          <p:cNvSpPr/>
          <p:nvPr/>
        </p:nvSpPr>
        <p:spPr>
          <a:xfrm>
            <a:off x="521677" y="1981200"/>
            <a:ext cx="8077200" cy="646331"/>
          </a:xfrm>
          <a:prstGeom prst="rect">
            <a:avLst/>
          </a:prstGeom>
        </p:spPr>
        <p:txBody>
          <a:bodyPr wrap="square">
            <a:spAutoFit/>
          </a:bodyPr>
          <a:lstStyle/>
          <a:p>
            <a:pPr marL="228600" marR="0">
              <a:spcBef>
                <a:spcPts val="0"/>
              </a:spcBef>
              <a:spcAft>
                <a:spcPts val="0"/>
              </a:spcAft>
            </a:pPr>
            <a:r>
              <a:rPr lang="en-US" sz="3600" dirty="0" smtClean="0">
                <a:effectLst/>
                <a:latin typeface="Comic Sans MS"/>
                <a:ea typeface="Times New Roman"/>
              </a:rPr>
              <a:t>__________________________</a:t>
            </a:r>
            <a:endParaRPr lang="en-US" sz="3600" dirty="0">
              <a:effectLst/>
              <a:latin typeface="Times New Roman"/>
              <a:ea typeface="Times New Roman"/>
            </a:endParaRPr>
          </a:p>
        </p:txBody>
      </p:sp>
      <p:sp>
        <p:nvSpPr>
          <p:cNvPr id="4" name="Rectangle 3"/>
          <p:cNvSpPr/>
          <p:nvPr/>
        </p:nvSpPr>
        <p:spPr>
          <a:xfrm>
            <a:off x="521676" y="2895600"/>
            <a:ext cx="8317523" cy="1569660"/>
          </a:xfrm>
          <a:prstGeom prst="rect">
            <a:avLst/>
          </a:prstGeom>
        </p:spPr>
        <p:txBody>
          <a:bodyPr wrap="square">
            <a:spAutoFit/>
          </a:bodyPr>
          <a:lstStyle/>
          <a:p>
            <a:r>
              <a:rPr lang="en-US" sz="3200" dirty="0" smtClean="0">
                <a:solidFill>
                  <a:srgbClr val="008000"/>
                </a:solidFill>
                <a:effectLst/>
                <a:latin typeface="Comic Sans MS"/>
                <a:ea typeface="Times New Roman"/>
              </a:rPr>
              <a:t>Recall: Create the probability distribution for the number of heads when tossing two coins.</a:t>
            </a:r>
            <a:endParaRPr lang="en-US" sz="3200" dirty="0">
              <a:effectLst/>
              <a:latin typeface="Times New Roman"/>
              <a:ea typeface="Times New Roman"/>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641119"/>
            <a:ext cx="5274360" cy="1640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1676400"/>
            <a:ext cx="4267200" cy="707886"/>
          </a:xfrm>
          <a:prstGeom prst="rect">
            <a:avLst/>
          </a:prstGeom>
          <a:noFill/>
        </p:spPr>
        <p:txBody>
          <a:bodyPr wrap="square" rtlCol="0">
            <a:spAutoFit/>
          </a:bodyPr>
          <a:lstStyle/>
          <a:p>
            <a:r>
              <a:rPr lang="en-US" sz="4000" i="1" dirty="0">
                <a:solidFill>
                  <a:srgbClr val="0000FF"/>
                </a:solidFill>
              </a:rPr>
              <a:t>S</a:t>
            </a:r>
            <a:r>
              <a:rPr lang="en-US" sz="4000" dirty="0" smtClean="0">
                <a:solidFill>
                  <a:srgbClr val="0000FF"/>
                </a:solidFill>
              </a:rPr>
              <a:t> = {HH, HT, TH, TT}</a:t>
            </a:r>
            <a:endParaRPr lang="en-US" sz="4000" dirty="0">
              <a:solidFill>
                <a:srgbClr val="0000FF"/>
              </a:solidFill>
            </a:endParaRPr>
          </a:p>
        </p:txBody>
      </p:sp>
      <p:sp>
        <p:nvSpPr>
          <p:cNvPr id="6" name="TextBox 5"/>
          <p:cNvSpPr txBox="1"/>
          <p:nvPr/>
        </p:nvSpPr>
        <p:spPr>
          <a:xfrm>
            <a:off x="2013437" y="4733329"/>
            <a:ext cx="5334000" cy="584775"/>
          </a:xfrm>
          <a:prstGeom prst="rect">
            <a:avLst/>
          </a:prstGeom>
          <a:noFill/>
        </p:spPr>
        <p:txBody>
          <a:bodyPr wrap="square" rtlCol="0">
            <a:spAutoFit/>
          </a:bodyPr>
          <a:lstStyle/>
          <a:p>
            <a:r>
              <a:rPr lang="en-US" sz="3200" dirty="0" smtClean="0">
                <a:solidFill>
                  <a:srgbClr val="0000FF"/>
                </a:solidFill>
              </a:rPr>
              <a:t>X            0            1             2</a:t>
            </a:r>
            <a:endParaRPr lang="en-US" sz="3200" dirty="0">
              <a:solidFill>
                <a:srgbClr val="0000FF"/>
              </a:solidFill>
            </a:endParaRPr>
          </a:p>
        </p:txBody>
      </p:sp>
      <p:sp>
        <p:nvSpPr>
          <p:cNvPr id="8" name="TextBox 7"/>
          <p:cNvSpPr txBox="1"/>
          <p:nvPr/>
        </p:nvSpPr>
        <p:spPr>
          <a:xfrm>
            <a:off x="1893277" y="5507680"/>
            <a:ext cx="5334000" cy="584775"/>
          </a:xfrm>
          <a:prstGeom prst="rect">
            <a:avLst/>
          </a:prstGeom>
          <a:noFill/>
        </p:spPr>
        <p:txBody>
          <a:bodyPr wrap="square" rtlCol="0">
            <a:spAutoFit/>
          </a:bodyPr>
          <a:lstStyle/>
          <a:p>
            <a:r>
              <a:rPr lang="en-US" sz="3200" dirty="0" smtClean="0">
                <a:solidFill>
                  <a:srgbClr val="0000FF"/>
                </a:solidFill>
              </a:rPr>
              <a:t>P(X)        1/4       1/2         1/4</a:t>
            </a:r>
            <a:endParaRPr lang="en-US" sz="3200" dirty="0">
              <a:solidFill>
                <a:srgbClr val="0000FF"/>
              </a:solidFill>
            </a:endParaRPr>
          </a:p>
        </p:txBody>
      </p:sp>
    </p:spTree>
    <p:extLst>
      <p:ext uri="{BB962C8B-B14F-4D97-AF65-F5344CB8AC3E}">
        <p14:creationId xmlns:p14="http://schemas.microsoft.com/office/powerpoint/2010/main" val="20427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barn(inVertical)">
                                      <p:cBhvr>
                                        <p:cTn id="30" dur="500"/>
                                        <p:tgtEl>
                                          <p:spTgt spid="409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7024680" cy="646331"/>
          </a:xfrm>
          <a:prstGeom prst="rect">
            <a:avLst/>
          </a:prstGeom>
        </p:spPr>
        <p:txBody>
          <a:bodyPr wrap="none">
            <a:spAutoFit/>
          </a:bodyPr>
          <a:lstStyle/>
          <a:p>
            <a:r>
              <a:rPr lang="en-US" sz="3600" dirty="0" smtClean="0">
                <a:effectLst/>
                <a:latin typeface="Comic Sans MS"/>
                <a:ea typeface="Times New Roman"/>
              </a:rPr>
              <a:t>Recall:</a:t>
            </a:r>
            <a:r>
              <a:rPr lang="en-US" sz="3600" dirty="0" smtClean="0">
                <a:solidFill>
                  <a:srgbClr val="3366FF"/>
                </a:solidFill>
                <a:effectLst/>
                <a:latin typeface="Comic Sans MS"/>
                <a:ea typeface="Times New Roman"/>
              </a:rPr>
              <a:t> What is </a:t>
            </a:r>
            <a:r>
              <a:rPr lang="en-US" sz="3600" dirty="0" smtClean="0">
                <a:solidFill>
                  <a:srgbClr val="7030A0"/>
                </a:solidFill>
                <a:effectLst/>
                <a:latin typeface="Comic Sans MS"/>
                <a:ea typeface="Times New Roman"/>
              </a:rPr>
              <a:t>expected value</a:t>
            </a:r>
            <a:r>
              <a:rPr lang="en-US" sz="3600" dirty="0" smtClean="0">
                <a:solidFill>
                  <a:srgbClr val="3366FF"/>
                </a:solidFill>
                <a:effectLst/>
                <a:latin typeface="Comic Sans MS"/>
                <a:ea typeface="Times New Roman"/>
              </a:rPr>
              <a:t>?</a:t>
            </a:r>
            <a:endParaRPr lang="en-US" sz="3600" dirty="0">
              <a:effectLst/>
              <a:latin typeface="Times New Roman"/>
              <a:ea typeface="Times New Roman"/>
            </a:endParaRPr>
          </a:p>
        </p:txBody>
      </p:sp>
      <p:sp>
        <p:nvSpPr>
          <p:cNvPr id="3" name="Rectangle 2"/>
          <p:cNvSpPr/>
          <p:nvPr/>
        </p:nvSpPr>
        <p:spPr>
          <a:xfrm>
            <a:off x="152400" y="1447800"/>
            <a:ext cx="8610600" cy="1754326"/>
          </a:xfrm>
          <a:prstGeom prst="rect">
            <a:avLst/>
          </a:prstGeom>
        </p:spPr>
        <p:txBody>
          <a:bodyPr wrap="square">
            <a:spAutoFit/>
          </a:bodyPr>
          <a:lstStyle/>
          <a:p>
            <a:r>
              <a:rPr lang="en-US" sz="3600" dirty="0" smtClean="0">
                <a:solidFill>
                  <a:srgbClr val="FF0000"/>
                </a:solidFill>
                <a:effectLst/>
                <a:latin typeface="Comic Sans MS"/>
                <a:ea typeface="Times New Roman"/>
              </a:rPr>
              <a:t>E(X) </a:t>
            </a:r>
            <a:r>
              <a:rPr lang="en-US" sz="3600" dirty="0" smtClean="0">
                <a:solidFill>
                  <a:srgbClr val="3366FF"/>
                </a:solidFill>
                <a:effectLst/>
                <a:latin typeface="Comic Sans MS"/>
                <a:ea typeface="Times New Roman"/>
              </a:rPr>
              <a:t>= ________________________</a:t>
            </a:r>
          </a:p>
          <a:p>
            <a:endParaRPr lang="en-US" sz="3600" dirty="0">
              <a:solidFill>
                <a:srgbClr val="3366FF"/>
              </a:solidFill>
              <a:latin typeface="Comic Sans MS"/>
              <a:ea typeface="Times New Roman"/>
            </a:endParaRPr>
          </a:p>
          <a:p>
            <a:r>
              <a:rPr lang="en-US" sz="3600" dirty="0" smtClean="0">
                <a:solidFill>
                  <a:srgbClr val="3366FF"/>
                </a:solidFill>
                <a:effectLst/>
                <a:latin typeface="Comic Sans MS"/>
                <a:ea typeface="Times New Roman"/>
              </a:rPr>
              <a:t>_____________________________</a:t>
            </a:r>
            <a:endParaRPr lang="en-US" sz="3600" dirty="0">
              <a:effectLst/>
              <a:latin typeface="Times New Roman"/>
              <a:ea typeface="Times New Roman"/>
            </a:endParaRPr>
          </a:p>
        </p:txBody>
      </p:sp>
      <p:sp>
        <p:nvSpPr>
          <p:cNvPr id="4" name="Rectangle 3"/>
          <p:cNvSpPr/>
          <p:nvPr/>
        </p:nvSpPr>
        <p:spPr>
          <a:xfrm>
            <a:off x="190500" y="3429000"/>
            <a:ext cx="8801100" cy="1200329"/>
          </a:xfrm>
          <a:prstGeom prst="rect">
            <a:avLst/>
          </a:prstGeom>
        </p:spPr>
        <p:txBody>
          <a:bodyPr wrap="square">
            <a:spAutoFit/>
          </a:bodyPr>
          <a:lstStyle/>
          <a:p>
            <a:r>
              <a:rPr lang="en-US" sz="3600" dirty="0" smtClean="0">
                <a:effectLst/>
                <a:latin typeface="Comic Sans MS"/>
                <a:ea typeface="Times New Roman"/>
              </a:rPr>
              <a:t>Recall:</a:t>
            </a:r>
            <a:r>
              <a:rPr lang="en-US" sz="3600" dirty="0" smtClean="0">
                <a:solidFill>
                  <a:srgbClr val="3366FF"/>
                </a:solidFill>
                <a:effectLst/>
                <a:latin typeface="Comic Sans MS"/>
                <a:ea typeface="Times New Roman"/>
              </a:rPr>
              <a:t> What is the </a:t>
            </a:r>
            <a:r>
              <a:rPr lang="en-US" sz="3600" dirty="0" smtClean="0">
                <a:solidFill>
                  <a:srgbClr val="FF0066"/>
                </a:solidFill>
                <a:effectLst/>
                <a:latin typeface="Comic Sans MS"/>
                <a:ea typeface="Times New Roman"/>
              </a:rPr>
              <a:t>formula</a:t>
            </a:r>
            <a:r>
              <a:rPr lang="en-US" sz="3600" dirty="0" smtClean="0">
                <a:solidFill>
                  <a:srgbClr val="3366FF"/>
                </a:solidFill>
                <a:effectLst/>
                <a:latin typeface="Comic Sans MS"/>
                <a:ea typeface="Times New Roman"/>
              </a:rPr>
              <a:t> for </a:t>
            </a:r>
            <a:r>
              <a:rPr lang="en-US" sz="3600" dirty="0" smtClean="0">
                <a:solidFill>
                  <a:srgbClr val="7030A0"/>
                </a:solidFill>
                <a:effectLst/>
                <a:latin typeface="Comic Sans MS"/>
                <a:ea typeface="Times New Roman"/>
              </a:rPr>
              <a:t>expected value</a:t>
            </a:r>
            <a:r>
              <a:rPr lang="en-US" sz="3600" dirty="0" smtClean="0">
                <a:solidFill>
                  <a:srgbClr val="3366FF"/>
                </a:solidFill>
                <a:effectLst/>
                <a:latin typeface="Comic Sans MS"/>
                <a:ea typeface="Times New Roman"/>
              </a:rPr>
              <a:t>?</a:t>
            </a:r>
            <a:endParaRPr lang="en-US" sz="3600" dirty="0">
              <a:effectLst/>
              <a:latin typeface="Times New Roman"/>
              <a:ea typeface="Times New Roman"/>
            </a:endParaRPr>
          </a:p>
        </p:txBody>
      </p:sp>
      <p:sp>
        <p:nvSpPr>
          <p:cNvPr id="6" name="Rectangle 5"/>
          <p:cNvSpPr/>
          <p:nvPr/>
        </p:nvSpPr>
        <p:spPr>
          <a:xfrm>
            <a:off x="190500" y="5257800"/>
            <a:ext cx="8572500" cy="646331"/>
          </a:xfrm>
          <a:prstGeom prst="rect">
            <a:avLst/>
          </a:prstGeom>
        </p:spPr>
        <p:txBody>
          <a:bodyPr wrap="square">
            <a:spAutoFit/>
          </a:bodyPr>
          <a:lstStyle/>
          <a:p>
            <a:r>
              <a:rPr lang="en-US" sz="3600" dirty="0" smtClean="0">
                <a:solidFill>
                  <a:srgbClr val="FF0000"/>
                </a:solidFill>
                <a:effectLst/>
                <a:latin typeface="Comic Sans MS"/>
                <a:ea typeface="Times New Roman"/>
                <a:cs typeface="Times New Roman"/>
              </a:rPr>
              <a:t>E(X) </a:t>
            </a:r>
            <a:r>
              <a:rPr lang="en-US" sz="3600" dirty="0" smtClean="0">
                <a:solidFill>
                  <a:srgbClr val="3366FF"/>
                </a:solidFill>
                <a:effectLst/>
                <a:latin typeface="Comic Sans MS"/>
                <a:ea typeface="Times New Roman"/>
                <a:cs typeface="Times New Roman"/>
              </a:rPr>
              <a:t>= _______________________</a:t>
            </a:r>
            <a:endParaRPr lang="en-US" sz="3600" dirty="0"/>
          </a:p>
        </p:txBody>
      </p:sp>
      <p:sp>
        <p:nvSpPr>
          <p:cNvPr id="7" name="TextBox 6"/>
          <p:cNvSpPr txBox="1"/>
          <p:nvPr/>
        </p:nvSpPr>
        <p:spPr>
          <a:xfrm>
            <a:off x="1628201" y="1447800"/>
            <a:ext cx="7086600" cy="954107"/>
          </a:xfrm>
          <a:prstGeom prst="rect">
            <a:avLst/>
          </a:prstGeom>
          <a:solidFill>
            <a:srgbClr val="FFFF00"/>
          </a:solidFill>
        </p:spPr>
        <p:txBody>
          <a:bodyPr wrap="square" rtlCol="0">
            <a:spAutoFit/>
          </a:bodyPr>
          <a:lstStyle/>
          <a:p>
            <a:r>
              <a:rPr lang="en-US" sz="2800" dirty="0">
                <a:solidFill>
                  <a:srgbClr val="FF0000"/>
                </a:solidFill>
              </a:rPr>
              <a:t>t</a:t>
            </a:r>
            <a:r>
              <a:rPr lang="en-US" sz="2800" dirty="0" smtClean="0">
                <a:solidFill>
                  <a:srgbClr val="FF0000"/>
                </a:solidFill>
              </a:rPr>
              <a:t>he mean value expected to occur over a </a:t>
            </a:r>
            <a:r>
              <a:rPr lang="en-US" sz="2800" b="1" dirty="0" smtClean="0">
                <a:solidFill>
                  <a:srgbClr val="0000FF"/>
                </a:solidFill>
              </a:rPr>
              <a:t>LONG</a:t>
            </a:r>
            <a:r>
              <a:rPr lang="en-US" sz="2800" dirty="0" smtClean="0">
                <a:solidFill>
                  <a:srgbClr val="FF0000"/>
                </a:solidFill>
              </a:rPr>
              <a:t> period of time</a:t>
            </a:r>
            <a:endParaRPr lang="en-US" sz="2800"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30903116"/>
              </p:ext>
            </p:extLst>
          </p:nvPr>
        </p:nvGraphicFramePr>
        <p:xfrm>
          <a:off x="1981200" y="4870892"/>
          <a:ext cx="2971800" cy="906651"/>
        </p:xfrm>
        <a:graphic>
          <a:graphicData uri="http://schemas.openxmlformats.org/presentationml/2006/ole">
            <mc:AlternateContent xmlns:mc="http://schemas.openxmlformats.org/markup-compatibility/2006">
              <mc:Choice xmlns:v="urn:schemas-microsoft-com:vml" Requires="v">
                <p:oleObj spid="_x0000_s2188" name="Equation" r:id="rId3" imgW="749160" imgH="228600" progId="Equation.3">
                  <p:embed/>
                </p:oleObj>
              </mc:Choice>
              <mc:Fallback>
                <p:oleObj name="Equation" r:id="rId3" imgW="749160" imgH="228600" progId="Equation.3">
                  <p:embed/>
                  <p:pic>
                    <p:nvPicPr>
                      <p:cNvPr id="0" name=""/>
                      <p:cNvPicPr/>
                      <p:nvPr/>
                    </p:nvPicPr>
                    <p:blipFill>
                      <a:blip r:embed="rId4"/>
                      <a:stretch>
                        <a:fillRect/>
                      </a:stretch>
                    </p:blipFill>
                    <p:spPr>
                      <a:xfrm>
                        <a:off x="1981200" y="4870892"/>
                        <a:ext cx="2971800" cy="906651"/>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4468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229600" cy="1200329"/>
          </a:xfrm>
          <a:prstGeom prst="rect">
            <a:avLst/>
          </a:prstGeom>
        </p:spPr>
        <p:txBody>
          <a:bodyPr wrap="square">
            <a:spAutoFit/>
          </a:bodyPr>
          <a:lstStyle/>
          <a:p>
            <a:r>
              <a:rPr lang="en-US" sz="3600" dirty="0" smtClean="0">
                <a:effectLst/>
                <a:latin typeface="Comic Sans MS"/>
                <a:ea typeface="Times New Roman"/>
                <a:cs typeface="Times New Roman"/>
              </a:rPr>
              <a:t>Find the </a:t>
            </a:r>
            <a:r>
              <a:rPr lang="en-US" sz="3600" dirty="0" smtClean="0">
                <a:solidFill>
                  <a:srgbClr val="E36C0A"/>
                </a:solidFill>
                <a:effectLst/>
                <a:latin typeface="Comic Sans MS"/>
                <a:ea typeface="Times New Roman"/>
                <a:cs typeface="Times New Roman"/>
              </a:rPr>
              <a:t>expected value</a:t>
            </a:r>
            <a:r>
              <a:rPr lang="en-US" sz="3600" dirty="0" smtClean="0">
                <a:solidFill>
                  <a:srgbClr val="3366FF"/>
                </a:solidFill>
                <a:effectLst/>
                <a:latin typeface="Comic Sans MS"/>
                <a:ea typeface="Times New Roman"/>
                <a:cs typeface="Times New Roman"/>
              </a:rPr>
              <a:t> </a:t>
            </a:r>
            <a:r>
              <a:rPr lang="en-US" sz="3600" dirty="0" smtClean="0">
                <a:effectLst/>
                <a:latin typeface="Comic Sans MS"/>
                <a:ea typeface="Times New Roman"/>
                <a:cs typeface="Times New Roman"/>
              </a:rPr>
              <a:t>for this sample space:</a:t>
            </a:r>
            <a:endParaRPr lang="en-US" sz="3600" dirty="0"/>
          </a:p>
        </p:txBody>
      </p:sp>
      <p:sp>
        <p:nvSpPr>
          <p:cNvPr id="3" name="Rectangle 2"/>
          <p:cNvSpPr/>
          <p:nvPr/>
        </p:nvSpPr>
        <p:spPr>
          <a:xfrm>
            <a:off x="506436" y="2057400"/>
            <a:ext cx="8241323" cy="646331"/>
          </a:xfrm>
          <a:prstGeom prst="rect">
            <a:avLst/>
          </a:prstGeom>
        </p:spPr>
        <p:txBody>
          <a:bodyPr wrap="square">
            <a:spAutoFit/>
          </a:bodyPr>
          <a:lstStyle/>
          <a:p>
            <a:r>
              <a:rPr lang="en-US" sz="3600" dirty="0" smtClean="0">
                <a:solidFill>
                  <a:srgbClr val="FF0000"/>
                </a:solidFill>
                <a:effectLst/>
                <a:latin typeface="Comic Sans MS"/>
                <a:ea typeface="Times New Roman"/>
              </a:rPr>
              <a:t>E(X) </a:t>
            </a:r>
            <a:r>
              <a:rPr lang="en-US" sz="3600" dirty="0" smtClean="0">
                <a:solidFill>
                  <a:srgbClr val="3366FF"/>
                </a:solidFill>
                <a:effectLst/>
                <a:latin typeface="Comic Sans MS"/>
                <a:ea typeface="Times New Roman"/>
              </a:rPr>
              <a:t>= ______________________</a:t>
            </a:r>
            <a:endParaRPr lang="en-US" sz="3600" dirty="0">
              <a:effectLst/>
              <a:latin typeface="Times New Roman"/>
              <a:ea typeface="Times New Roman"/>
            </a:endParaRPr>
          </a:p>
        </p:txBody>
      </p:sp>
      <p:sp>
        <p:nvSpPr>
          <p:cNvPr id="4" name="Rectangle 3"/>
          <p:cNvSpPr/>
          <p:nvPr/>
        </p:nvSpPr>
        <p:spPr>
          <a:xfrm>
            <a:off x="404445" y="3505200"/>
            <a:ext cx="8352692" cy="1200329"/>
          </a:xfrm>
          <a:prstGeom prst="rect">
            <a:avLst/>
          </a:prstGeom>
        </p:spPr>
        <p:txBody>
          <a:bodyPr wrap="square">
            <a:spAutoFit/>
          </a:bodyPr>
          <a:lstStyle/>
          <a:p>
            <a:r>
              <a:rPr lang="en-US" sz="3600" dirty="0" smtClean="0">
                <a:solidFill>
                  <a:srgbClr val="FF0000"/>
                </a:solidFill>
                <a:effectLst/>
                <a:latin typeface="Comic Sans MS"/>
                <a:ea typeface="Times New Roman"/>
              </a:rPr>
              <a:t>ROUNDING RULE:</a:t>
            </a:r>
            <a:r>
              <a:rPr lang="en-US" sz="3600" dirty="0" smtClean="0">
                <a:effectLst/>
                <a:latin typeface="Comic Sans MS"/>
                <a:ea typeface="Times New Roman"/>
              </a:rPr>
              <a:t>  </a:t>
            </a:r>
            <a:r>
              <a:rPr lang="en-US" sz="3600" dirty="0" smtClean="0">
                <a:solidFill>
                  <a:srgbClr val="7030A0"/>
                </a:solidFill>
                <a:effectLst/>
                <a:latin typeface="Comic Sans MS"/>
                <a:ea typeface="Times New Roman"/>
              </a:rPr>
              <a:t>one more decimal</a:t>
            </a:r>
            <a:r>
              <a:rPr lang="en-US" sz="3600" dirty="0" smtClean="0">
                <a:effectLst/>
                <a:latin typeface="Comic Sans MS"/>
                <a:ea typeface="Times New Roman"/>
              </a:rPr>
              <a:t> place than the outcome X.</a:t>
            </a:r>
            <a:endParaRPr lang="en-US" sz="3600" dirty="0">
              <a:effectLst/>
              <a:latin typeface="Times New Roman"/>
              <a:ea typeface="Times New Roman"/>
            </a:endParaRPr>
          </a:p>
        </p:txBody>
      </p:sp>
      <p:sp>
        <p:nvSpPr>
          <p:cNvPr id="5" name="Rectangle 4"/>
          <p:cNvSpPr/>
          <p:nvPr/>
        </p:nvSpPr>
        <p:spPr>
          <a:xfrm>
            <a:off x="420858" y="4953000"/>
            <a:ext cx="8071338" cy="1754326"/>
          </a:xfrm>
          <a:prstGeom prst="rect">
            <a:avLst/>
          </a:prstGeom>
        </p:spPr>
        <p:txBody>
          <a:bodyPr wrap="square">
            <a:spAutoFit/>
          </a:bodyPr>
          <a:lstStyle/>
          <a:p>
            <a:r>
              <a:rPr lang="en-US" sz="3600" dirty="0" smtClean="0">
                <a:effectLst/>
                <a:latin typeface="Comic Sans MS"/>
                <a:ea typeface="Times New Roman"/>
              </a:rPr>
              <a:t>The </a:t>
            </a:r>
            <a:r>
              <a:rPr lang="en-US" sz="3600" dirty="0" smtClean="0">
                <a:solidFill>
                  <a:srgbClr val="FF0000"/>
                </a:solidFill>
                <a:effectLst/>
                <a:latin typeface="Comic Sans MS"/>
                <a:ea typeface="Times New Roman"/>
              </a:rPr>
              <a:t>example</a:t>
            </a:r>
            <a:r>
              <a:rPr lang="en-US" sz="3600" dirty="0" smtClean="0">
                <a:effectLst/>
                <a:latin typeface="Comic Sans MS"/>
                <a:ea typeface="Times New Roman"/>
              </a:rPr>
              <a:t> for tossing two coins should be rounded to the _______ place.</a:t>
            </a:r>
            <a:endParaRPr lang="en-US" sz="3600" dirty="0">
              <a:effectLst/>
              <a:latin typeface="Times New Roman"/>
              <a:ea typeface="Times New Roman"/>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655580346"/>
              </p:ext>
            </p:extLst>
          </p:nvPr>
        </p:nvGraphicFramePr>
        <p:xfrm>
          <a:off x="2133600" y="1744175"/>
          <a:ext cx="3048000" cy="959556"/>
        </p:xfrm>
        <a:graphic>
          <a:graphicData uri="http://schemas.openxmlformats.org/presentationml/2006/ole">
            <mc:AlternateContent xmlns:mc="http://schemas.openxmlformats.org/markup-compatibility/2006">
              <mc:Choice xmlns:v="urn:schemas-microsoft-com:vml" Requires="v">
                <p:oleObj spid="_x0000_s3209" name="Equation" r:id="rId3" imgW="1371600" imgH="431640" progId="Equation.3">
                  <p:embed/>
                </p:oleObj>
              </mc:Choice>
              <mc:Fallback>
                <p:oleObj name="Equation" r:id="rId3" imgW="1371600" imgH="431640" progId="Equation.3">
                  <p:embed/>
                  <p:pic>
                    <p:nvPicPr>
                      <p:cNvPr id="0" name=""/>
                      <p:cNvPicPr/>
                      <p:nvPr/>
                    </p:nvPicPr>
                    <p:blipFill>
                      <a:blip r:embed="rId4"/>
                      <a:stretch>
                        <a:fillRect/>
                      </a:stretch>
                    </p:blipFill>
                    <p:spPr>
                      <a:xfrm>
                        <a:off x="2133600" y="1744175"/>
                        <a:ext cx="3048000" cy="959556"/>
                      </a:xfrm>
                      <a:prstGeom prst="rect">
                        <a:avLst/>
                      </a:prstGeom>
                      <a:solidFill>
                        <a:srgbClr val="FFFF00"/>
                      </a:solidFill>
                    </p:spPr>
                  </p:pic>
                </p:oleObj>
              </mc:Fallback>
            </mc:AlternateContent>
          </a:graphicData>
        </a:graphic>
      </p:graphicFrame>
      <p:sp>
        <p:nvSpPr>
          <p:cNvPr id="7" name="TextBox 6"/>
          <p:cNvSpPr txBox="1"/>
          <p:nvPr/>
        </p:nvSpPr>
        <p:spPr>
          <a:xfrm>
            <a:off x="5410200" y="1786977"/>
            <a:ext cx="609600" cy="707886"/>
          </a:xfrm>
          <a:prstGeom prst="rect">
            <a:avLst/>
          </a:prstGeom>
          <a:solidFill>
            <a:srgbClr val="FFFF00"/>
          </a:solidFill>
        </p:spPr>
        <p:txBody>
          <a:bodyPr wrap="square" rtlCol="0">
            <a:spAutoFit/>
          </a:bodyPr>
          <a:lstStyle/>
          <a:p>
            <a:r>
              <a:rPr lang="en-US" sz="4000" dirty="0" smtClean="0">
                <a:solidFill>
                  <a:srgbClr val="FF0000"/>
                </a:solidFill>
              </a:rPr>
              <a:t>1</a:t>
            </a:r>
            <a:endParaRPr lang="en-US" sz="4000" dirty="0">
              <a:solidFill>
                <a:srgbClr val="FF0000"/>
              </a:solidFill>
            </a:endParaRPr>
          </a:p>
        </p:txBody>
      </p:sp>
      <p:sp>
        <p:nvSpPr>
          <p:cNvPr id="8" name="TextBox 7"/>
          <p:cNvSpPr txBox="1"/>
          <p:nvPr/>
        </p:nvSpPr>
        <p:spPr>
          <a:xfrm>
            <a:off x="6019799" y="5475784"/>
            <a:ext cx="1600201" cy="707886"/>
          </a:xfrm>
          <a:prstGeom prst="rect">
            <a:avLst/>
          </a:prstGeom>
          <a:solidFill>
            <a:srgbClr val="FFFF00"/>
          </a:solidFill>
        </p:spPr>
        <p:txBody>
          <a:bodyPr wrap="square" rtlCol="0">
            <a:spAutoFit/>
          </a:bodyPr>
          <a:lstStyle/>
          <a:p>
            <a:r>
              <a:rPr lang="en-US" sz="4000" dirty="0" smtClean="0">
                <a:solidFill>
                  <a:srgbClr val="FF0000"/>
                </a:solidFill>
              </a:rPr>
              <a:t>tenths</a:t>
            </a:r>
            <a:endParaRPr lang="en-US" sz="4000" dirty="0">
              <a:solidFill>
                <a:srgbClr val="FF0000"/>
              </a:solidFill>
            </a:endParaRPr>
          </a:p>
        </p:txBody>
      </p:sp>
    </p:spTree>
    <p:extLst>
      <p:ext uri="{BB962C8B-B14F-4D97-AF65-F5344CB8AC3E}">
        <p14:creationId xmlns:p14="http://schemas.microsoft.com/office/powerpoint/2010/main" val="382265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31" y="203982"/>
            <a:ext cx="8686800" cy="3539430"/>
          </a:xfrm>
          <a:prstGeom prst="rect">
            <a:avLst/>
          </a:prstGeom>
        </p:spPr>
        <p:txBody>
          <a:bodyPr wrap="square">
            <a:spAutoFit/>
          </a:bodyPr>
          <a:lstStyle/>
          <a:p>
            <a:pPr marL="228600" marR="0" indent="-228600">
              <a:spcBef>
                <a:spcPts val="0"/>
              </a:spcBef>
              <a:spcAft>
                <a:spcPts val="0"/>
              </a:spcAft>
            </a:pPr>
            <a:r>
              <a:rPr lang="en-US" sz="3200" dirty="0" smtClean="0">
                <a:solidFill>
                  <a:srgbClr val="000099"/>
                </a:solidFill>
                <a:effectLst/>
                <a:latin typeface="Comic Sans MS"/>
                <a:ea typeface="Times New Roman"/>
              </a:rPr>
              <a:t>2.  	The probability distribution shown represents the</a:t>
            </a:r>
            <a:r>
              <a:rPr lang="en-US" sz="3200" dirty="0">
                <a:solidFill>
                  <a:srgbClr val="000099"/>
                </a:solidFill>
                <a:latin typeface="Times New Roman"/>
                <a:ea typeface="Times New Roman"/>
              </a:rPr>
              <a:t> </a:t>
            </a:r>
            <a:r>
              <a:rPr lang="en-US" sz="3200" dirty="0" smtClean="0">
                <a:solidFill>
                  <a:srgbClr val="000099"/>
                </a:solidFill>
                <a:effectLst/>
                <a:latin typeface="Comic Sans MS"/>
                <a:ea typeface="Times New Roman"/>
              </a:rPr>
              <a:t>number of trips of five nights or more that American adults take per year. (That is, 6% do not take any trips</a:t>
            </a:r>
            <a:endParaRPr lang="en-US" sz="3200" dirty="0" smtClean="0">
              <a:solidFill>
                <a:srgbClr val="000099"/>
              </a:solidFill>
              <a:effectLst/>
              <a:latin typeface="Times New Roman"/>
              <a:ea typeface="Times New Roman"/>
            </a:endParaRPr>
          </a:p>
          <a:p>
            <a:pPr marL="228600" marR="0" indent="-228600">
              <a:spcBef>
                <a:spcPts val="0"/>
              </a:spcBef>
              <a:spcAft>
                <a:spcPts val="0"/>
              </a:spcAft>
            </a:pPr>
            <a:r>
              <a:rPr lang="en-US" sz="3200" dirty="0" smtClean="0">
                <a:solidFill>
                  <a:srgbClr val="000099"/>
                </a:solidFill>
                <a:effectLst/>
                <a:latin typeface="Comic Sans MS"/>
                <a:ea typeface="Times New Roman"/>
              </a:rPr>
              <a:t>lasting five nights or more, 70% take one trip lasting five nights or more per year, etc.) Find the mean (also known as ?).	</a:t>
            </a:r>
            <a:endParaRPr lang="en-US" sz="3200" dirty="0">
              <a:solidFill>
                <a:srgbClr val="000099"/>
              </a:solidFill>
              <a:effectLst/>
              <a:latin typeface="Times New Roman"/>
              <a:ea typeface="Times New Roman"/>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72" y="4800600"/>
            <a:ext cx="832993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2258555418"/>
              </p:ext>
            </p:extLst>
          </p:nvPr>
        </p:nvGraphicFramePr>
        <p:xfrm>
          <a:off x="373063" y="6019800"/>
          <a:ext cx="7761287" cy="479425"/>
        </p:xfrm>
        <a:graphic>
          <a:graphicData uri="http://schemas.openxmlformats.org/presentationml/2006/ole">
            <mc:AlternateContent xmlns:mc="http://schemas.openxmlformats.org/markup-compatibility/2006">
              <mc:Choice xmlns:v="urn:schemas-microsoft-com:vml" Requires="v">
                <p:oleObj spid="_x0000_s4233" name="Equation" r:id="rId5" imgW="3492360" imgH="215640" progId="Equation.3">
                  <p:embed/>
                </p:oleObj>
              </mc:Choice>
              <mc:Fallback>
                <p:oleObj name="Equation" r:id="rId5" imgW="3492360" imgH="215640" progId="Equation.3">
                  <p:embed/>
                  <p:pic>
                    <p:nvPicPr>
                      <p:cNvPr id="0" name=""/>
                      <p:cNvPicPr/>
                      <p:nvPr/>
                    </p:nvPicPr>
                    <p:blipFill>
                      <a:blip r:embed="rId6"/>
                      <a:stretch>
                        <a:fillRect/>
                      </a:stretch>
                    </p:blipFill>
                    <p:spPr>
                      <a:xfrm>
                        <a:off x="373063" y="6019800"/>
                        <a:ext cx="7761287" cy="479425"/>
                      </a:xfrm>
                      <a:prstGeom prst="rect">
                        <a:avLst/>
                      </a:prstGeom>
                      <a:solidFill>
                        <a:srgbClr val="FFFF00"/>
                      </a:solidFill>
                    </p:spPr>
                  </p:pic>
                </p:oleObj>
              </mc:Fallback>
            </mc:AlternateContent>
          </a:graphicData>
        </a:graphic>
      </p:graphicFrame>
      <p:sp>
        <p:nvSpPr>
          <p:cNvPr id="3" name="TextBox 2"/>
          <p:cNvSpPr txBox="1"/>
          <p:nvPr/>
        </p:nvSpPr>
        <p:spPr>
          <a:xfrm>
            <a:off x="496677" y="3710402"/>
            <a:ext cx="8250848" cy="954107"/>
          </a:xfrm>
          <a:prstGeom prst="rect">
            <a:avLst/>
          </a:prstGeom>
          <a:solidFill>
            <a:schemeClr val="bg1"/>
          </a:solidFill>
        </p:spPr>
        <p:txBody>
          <a:bodyPr wrap="none" rtlCol="0">
            <a:spAutoFit/>
          </a:bodyPr>
          <a:lstStyle/>
          <a:p>
            <a:r>
              <a:rPr lang="en-US" sz="2800" b="1" dirty="0" smtClean="0">
                <a:solidFill>
                  <a:srgbClr val="FF0066"/>
                </a:solidFill>
              </a:rPr>
              <a:t>X = number of trips of 5 nights or more that American </a:t>
            </a:r>
          </a:p>
          <a:p>
            <a:r>
              <a:rPr lang="en-US" sz="2800" b="1" dirty="0">
                <a:solidFill>
                  <a:srgbClr val="FF0066"/>
                </a:solidFill>
              </a:rPr>
              <a:t> </a:t>
            </a:r>
            <a:r>
              <a:rPr lang="en-US" sz="2800" b="1" dirty="0" smtClean="0">
                <a:solidFill>
                  <a:srgbClr val="FF0066"/>
                </a:solidFill>
              </a:rPr>
              <a:t>     adults take per year</a:t>
            </a:r>
            <a:endParaRPr lang="en-US" sz="2800" b="1" dirty="0">
              <a:solidFill>
                <a:srgbClr val="FF0066"/>
              </a:solidFill>
            </a:endParaRPr>
          </a:p>
        </p:txBody>
      </p:sp>
    </p:spTree>
    <p:extLst>
      <p:ext uri="{BB962C8B-B14F-4D97-AF65-F5344CB8AC3E}">
        <p14:creationId xmlns:p14="http://schemas.microsoft.com/office/powerpoint/2010/main" val="56448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7696200" cy="646331"/>
          </a:xfrm>
          <a:prstGeom prst="rect">
            <a:avLst/>
          </a:prstGeom>
          <a:noFill/>
        </p:spPr>
        <p:txBody>
          <a:bodyPr wrap="square" rtlCol="0">
            <a:spAutoFit/>
          </a:bodyPr>
          <a:lstStyle/>
          <a:p>
            <a:r>
              <a:rPr lang="en-US" sz="3600" dirty="0" smtClean="0">
                <a:solidFill>
                  <a:srgbClr val="0000FF"/>
                </a:solidFill>
              </a:rPr>
              <a:t>Let’s work SMARTER, not HARDER!</a:t>
            </a:r>
            <a:endParaRPr lang="en-US" sz="3600" dirty="0">
              <a:solidFill>
                <a:srgbClr val="0000FF"/>
              </a:solidFill>
            </a:endParaRPr>
          </a:p>
        </p:txBody>
      </p:sp>
      <p:sp>
        <p:nvSpPr>
          <p:cNvPr id="5" name="TextBox 4"/>
          <p:cNvSpPr txBox="1"/>
          <p:nvPr/>
        </p:nvSpPr>
        <p:spPr>
          <a:xfrm>
            <a:off x="459058" y="1194256"/>
            <a:ext cx="8303941" cy="1077218"/>
          </a:xfrm>
          <a:prstGeom prst="rect">
            <a:avLst/>
          </a:prstGeom>
          <a:noFill/>
        </p:spPr>
        <p:txBody>
          <a:bodyPr wrap="square" rtlCol="0">
            <a:spAutoFit/>
          </a:bodyPr>
          <a:lstStyle/>
          <a:p>
            <a:r>
              <a:rPr lang="en-US" sz="3200" dirty="0" smtClean="0">
                <a:solidFill>
                  <a:srgbClr val="FF0000"/>
                </a:solidFill>
              </a:rPr>
              <a:t>Step 1:  Input the </a:t>
            </a:r>
            <a:r>
              <a:rPr lang="en-US" sz="3200" dirty="0" smtClean="0">
                <a:solidFill>
                  <a:srgbClr val="0000FF"/>
                </a:solidFill>
              </a:rPr>
              <a:t>data set </a:t>
            </a:r>
            <a:r>
              <a:rPr lang="en-US" sz="3200" dirty="0" smtClean="0">
                <a:solidFill>
                  <a:srgbClr val="FF0000"/>
                </a:solidFill>
              </a:rPr>
              <a:t>into </a:t>
            </a:r>
            <a:r>
              <a:rPr lang="en-US" sz="3200" dirty="0" smtClean="0">
                <a:solidFill>
                  <a:srgbClr val="0000FF"/>
                </a:solidFill>
              </a:rPr>
              <a:t>L1 </a:t>
            </a:r>
            <a:r>
              <a:rPr lang="en-US" sz="3200" dirty="0" smtClean="0">
                <a:solidFill>
                  <a:srgbClr val="FF0000"/>
                </a:solidFill>
              </a:rPr>
              <a:t>and the </a:t>
            </a:r>
            <a:r>
              <a:rPr lang="en-US" sz="3200" dirty="0" smtClean="0">
                <a:solidFill>
                  <a:srgbClr val="0000FF"/>
                </a:solidFill>
              </a:rPr>
              <a:t>corresponding probability </a:t>
            </a:r>
            <a:r>
              <a:rPr lang="en-US" sz="3200" dirty="0" smtClean="0">
                <a:solidFill>
                  <a:srgbClr val="FF0000"/>
                </a:solidFill>
              </a:rPr>
              <a:t>in </a:t>
            </a:r>
            <a:r>
              <a:rPr lang="en-US" sz="3200" dirty="0" smtClean="0">
                <a:solidFill>
                  <a:srgbClr val="0000FF"/>
                </a:solidFill>
              </a:rPr>
              <a:t>L2</a:t>
            </a:r>
            <a:endParaRPr lang="en-US" sz="3200" dirty="0">
              <a:solidFill>
                <a:srgbClr val="0000FF"/>
              </a:solidFill>
            </a:endParaRPr>
          </a:p>
        </p:txBody>
      </p:sp>
      <p:pic>
        <p:nvPicPr>
          <p:cNvPr id="6" name="Picture 5"/>
          <p:cNvPicPr>
            <a:picLocks noChangeAspect="1"/>
          </p:cNvPicPr>
          <p:nvPr/>
        </p:nvPicPr>
        <p:blipFill>
          <a:blip r:embed="rId2"/>
          <a:stretch>
            <a:fillRect/>
          </a:stretch>
        </p:blipFill>
        <p:spPr>
          <a:xfrm>
            <a:off x="4953000" y="2590800"/>
            <a:ext cx="2809875" cy="3228975"/>
          </a:xfrm>
          <a:prstGeom prst="rect">
            <a:avLst/>
          </a:prstGeom>
        </p:spPr>
      </p:pic>
    </p:spTree>
    <p:extLst>
      <p:ext uri="{BB962C8B-B14F-4D97-AF65-F5344CB8AC3E}">
        <p14:creationId xmlns:p14="http://schemas.microsoft.com/office/powerpoint/2010/main" val="180854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058" y="1194256"/>
            <a:ext cx="8532542" cy="584775"/>
          </a:xfrm>
          <a:prstGeom prst="rect">
            <a:avLst/>
          </a:prstGeom>
          <a:noFill/>
        </p:spPr>
        <p:txBody>
          <a:bodyPr wrap="square" rtlCol="0">
            <a:spAutoFit/>
          </a:bodyPr>
          <a:lstStyle/>
          <a:p>
            <a:r>
              <a:rPr lang="en-US" sz="3200" dirty="0" smtClean="0">
                <a:solidFill>
                  <a:srgbClr val="FF0000"/>
                </a:solidFill>
              </a:rPr>
              <a:t>Step 2:  Go back the </a:t>
            </a:r>
            <a:r>
              <a:rPr lang="en-US" sz="3200" dirty="0" smtClean="0">
                <a:solidFill>
                  <a:srgbClr val="0000FF"/>
                </a:solidFill>
              </a:rPr>
              <a:t>home screen (2</a:t>
            </a:r>
            <a:r>
              <a:rPr lang="en-US" sz="3200" baseline="30000" dirty="0" smtClean="0">
                <a:solidFill>
                  <a:srgbClr val="0000FF"/>
                </a:solidFill>
              </a:rPr>
              <a:t>nd</a:t>
            </a:r>
            <a:r>
              <a:rPr lang="en-US" sz="3200" dirty="0" smtClean="0">
                <a:solidFill>
                  <a:srgbClr val="0000FF"/>
                </a:solidFill>
              </a:rPr>
              <a:t> MODE).</a:t>
            </a:r>
            <a:endParaRPr lang="en-US" sz="3200" dirty="0">
              <a:solidFill>
                <a:srgbClr val="0000FF"/>
              </a:solidFill>
            </a:endParaRPr>
          </a:p>
        </p:txBody>
      </p:sp>
      <p:pic>
        <p:nvPicPr>
          <p:cNvPr id="3" name="Picture 2"/>
          <p:cNvPicPr>
            <a:picLocks noChangeAspect="1"/>
          </p:cNvPicPr>
          <p:nvPr/>
        </p:nvPicPr>
        <p:blipFill>
          <a:blip r:embed="rId2"/>
          <a:stretch>
            <a:fillRect/>
          </a:stretch>
        </p:blipFill>
        <p:spPr>
          <a:xfrm>
            <a:off x="5715000" y="2514600"/>
            <a:ext cx="2771775" cy="3238500"/>
          </a:xfrm>
          <a:prstGeom prst="rect">
            <a:avLst/>
          </a:prstGeom>
        </p:spPr>
      </p:pic>
    </p:spTree>
    <p:extLst>
      <p:ext uri="{BB962C8B-B14F-4D97-AF65-F5344CB8AC3E}">
        <p14:creationId xmlns:p14="http://schemas.microsoft.com/office/powerpoint/2010/main" val="243856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457200"/>
            <a:ext cx="6100689" cy="2308324"/>
          </a:xfrm>
          <a:prstGeom prst="rect">
            <a:avLst/>
          </a:prstGeom>
        </p:spPr>
        <p:txBody>
          <a:bodyPr wrap="square">
            <a:spAutoFit/>
          </a:bodyPr>
          <a:lstStyle/>
          <a:p>
            <a:pPr algn="ctr"/>
            <a:r>
              <a:rPr lang="en-US" sz="3600" dirty="0" smtClean="0">
                <a:solidFill>
                  <a:srgbClr val="0033CC"/>
                </a:solidFill>
                <a:effectLst/>
                <a:latin typeface="Comic Sans MS"/>
                <a:ea typeface="Times New Roman"/>
              </a:rPr>
              <a:t>Accel Math III</a:t>
            </a:r>
            <a:endParaRPr lang="en-US" sz="3600" dirty="0" smtClean="0">
              <a:effectLst/>
              <a:latin typeface="Times New Roman"/>
              <a:ea typeface="Times New Roman"/>
            </a:endParaRPr>
          </a:p>
          <a:p>
            <a:pPr algn="ctr"/>
            <a:r>
              <a:rPr lang="en-US" sz="3600" dirty="0" smtClean="0">
                <a:solidFill>
                  <a:srgbClr val="008000"/>
                </a:solidFill>
                <a:effectLst/>
                <a:latin typeface="Comic Sans MS"/>
                <a:ea typeface="Times New Roman"/>
              </a:rPr>
              <a:t>Unit #1: Data Analysis</a:t>
            </a:r>
            <a:endParaRPr lang="en-US" sz="3600" dirty="0" smtClean="0">
              <a:effectLst/>
              <a:latin typeface="Times New Roman"/>
              <a:ea typeface="Times New Roman"/>
            </a:endParaRPr>
          </a:p>
          <a:p>
            <a:pPr algn="ctr"/>
            <a:r>
              <a:rPr lang="en-US" sz="3600" dirty="0" smtClean="0">
                <a:solidFill>
                  <a:srgbClr val="800000"/>
                </a:solidFill>
                <a:effectLst/>
                <a:latin typeface="Comic Sans MS"/>
                <a:ea typeface="Times New Roman"/>
              </a:rPr>
              <a:t>Lesson #6: Mean, Variance, and Standard Deviation</a:t>
            </a:r>
            <a:endParaRPr lang="en-US" sz="3600" dirty="0">
              <a:solidFill>
                <a:srgbClr val="800000"/>
              </a:solidFill>
              <a:effectLst/>
              <a:latin typeface="Times New Roman"/>
              <a:ea typeface="Times New Roman"/>
            </a:endParaRPr>
          </a:p>
        </p:txBody>
      </p:sp>
      <p:sp>
        <p:nvSpPr>
          <p:cNvPr id="5" name="Rectangle 4"/>
          <p:cNvSpPr/>
          <p:nvPr/>
        </p:nvSpPr>
        <p:spPr>
          <a:xfrm>
            <a:off x="526952" y="3200400"/>
            <a:ext cx="8153400" cy="1754326"/>
          </a:xfrm>
          <a:prstGeom prst="rect">
            <a:avLst/>
          </a:prstGeom>
          <a:solidFill>
            <a:schemeClr val="bg1"/>
          </a:solidFill>
        </p:spPr>
        <p:txBody>
          <a:bodyPr wrap="square">
            <a:spAutoFit/>
          </a:bodyPr>
          <a:lstStyle/>
          <a:p>
            <a:r>
              <a:rPr lang="en-US" sz="3600" dirty="0" smtClean="0">
                <a:solidFill>
                  <a:srgbClr val="C00000"/>
                </a:solidFill>
                <a:effectLst/>
                <a:latin typeface="Comic Sans MS"/>
                <a:ea typeface="Times New Roman"/>
                <a:cs typeface="Times New Roman"/>
              </a:rPr>
              <a:t>EQ:  </a:t>
            </a:r>
            <a:r>
              <a:rPr lang="en-US" sz="3600" dirty="0" smtClean="0">
                <a:effectLst/>
                <a:latin typeface="Comic Sans MS"/>
                <a:ea typeface="Times New Roman"/>
                <a:cs typeface="Times New Roman"/>
              </a:rPr>
              <a:t>How do you calculate </a:t>
            </a:r>
            <a:r>
              <a:rPr lang="en-US" sz="3600" dirty="0" smtClean="0">
                <a:solidFill>
                  <a:srgbClr val="FF0000"/>
                </a:solidFill>
                <a:effectLst/>
                <a:latin typeface="Comic Sans MS"/>
                <a:ea typeface="Times New Roman"/>
                <a:cs typeface="Times New Roman"/>
              </a:rPr>
              <a:t>mean</a:t>
            </a:r>
            <a:r>
              <a:rPr lang="en-US" sz="3600" dirty="0" smtClean="0">
                <a:effectLst/>
                <a:latin typeface="Comic Sans MS"/>
                <a:ea typeface="Times New Roman"/>
                <a:cs typeface="Times New Roman"/>
              </a:rPr>
              <a:t>, </a:t>
            </a:r>
            <a:r>
              <a:rPr lang="en-US" sz="3600" dirty="0" smtClean="0">
                <a:solidFill>
                  <a:srgbClr val="C00000"/>
                </a:solidFill>
                <a:effectLst/>
                <a:latin typeface="Comic Sans MS"/>
                <a:ea typeface="Times New Roman"/>
                <a:cs typeface="Times New Roman"/>
              </a:rPr>
              <a:t>standard deviation</a:t>
            </a:r>
            <a:r>
              <a:rPr lang="en-US" sz="3600" dirty="0" smtClean="0">
                <a:effectLst/>
                <a:latin typeface="Comic Sans MS"/>
                <a:ea typeface="Times New Roman"/>
                <a:cs typeface="Times New Roman"/>
              </a:rPr>
              <a:t>, and </a:t>
            </a:r>
            <a:r>
              <a:rPr lang="en-US" sz="3600" dirty="0" smtClean="0">
                <a:solidFill>
                  <a:srgbClr val="00B050"/>
                </a:solidFill>
                <a:effectLst/>
                <a:latin typeface="Comic Sans MS"/>
                <a:ea typeface="Times New Roman"/>
                <a:cs typeface="Times New Roman"/>
              </a:rPr>
              <a:t>variance</a:t>
            </a:r>
            <a:r>
              <a:rPr lang="en-US" sz="3600" dirty="0" smtClean="0">
                <a:effectLst/>
                <a:latin typeface="Comic Sans MS"/>
                <a:ea typeface="Times New Roman"/>
                <a:cs typeface="Times New Roman"/>
              </a:rPr>
              <a:t> for </a:t>
            </a:r>
            <a:r>
              <a:rPr lang="en-US" sz="3600" dirty="0" smtClean="0">
                <a:solidFill>
                  <a:srgbClr val="7030A0"/>
                </a:solidFill>
                <a:effectLst/>
                <a:latin typeface="Comic Sans MS"/>
                <a:ea typeface="Times New Roman"/>
                <a:cs typeface="Times New Roman"/>
              </a:rPr>
              <a:t>probability distributions</a:t>
            </a:r>
            <a:r>
              <a:rPr lang="en-US" sz="3600" dirty="0" smtClean="0">
                <a:effectLst/>
                <a:latin typeface="Comic Sans MS"/>
                <a:ea typeface="Times New Roman"/>
                <a:cs typeface="Times New Roman"/>
              </a:rPr>
              <a:t>?</a:t>
            </a:r>
            <a:endParaRPr lang="en-US" sz="3600" dirty="0"/>
          </a:p>
        </p:txBody>
      </p:sp>
    </p:spTree>
    <p:extLst>
      <p:ext uri="{BB962C8B-B14F-4D97-AF65-F5344CB8AC3E}">
        <p14:creationId xmlns:p14="http://schemas.microsoft.com/office/powerpoint/2010/main" val="3283536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458" y="609600"/>
            <a:ext cx="8532542" cy="584775"/>
          </a:xfrm>
          <a:prstGeom prst="rect">
            <a:avLst/>
          </a:prstGeom>
          <a:noFill/>
        </p:spPr>
        <p:txBody>
          <a:bodyPr wrap="square" rtlCol="0">
            <a:spAutoFit/>
          </a:bodyPr>
          <a:lstStyle/>
          <a:p>
            <a:r>
              <a:rPr lang="en-US" sz="3200" dirty="0" smtClean="0">
                <a:solidFill>
                  <a:srgbClr val="FF0000"/>
                </a:solidFill>
              </a:rPr>
              <a:t>Step 3:  Go to list </a:t>
            </a:r>
            <a:r>
              <a:rPr lang="en-US" sz="3200" dirty="0" smtClean="0">
                <a:solidFill>
                  <a:srgbClr val="0000FF"/>
                </a:solidFill>
              </a:rPr>
              <a:t>EDIT.</a:t>
            </a:r>
            <a:endParaRPr lang="en-US" sz="3200" dirty="0">
              <a:solidFill>
                <a:srgbClr val="0000FF"/>
              </a:solidFill>
            </a:endParaRPr>
          </a:p>
        </p:txBody>
      </p:sp>
      <p:pic>
        <p:nvPicPr>
          <p:cNvPr id="3" name="Picture 2"/>
          <p:cNvPicPr>
            <a:picLocks noChangeAspect="1"/>
          </p:cNvPicPr>
          <p:nvPr/>
        </p:nvPicPr>
        <p:blipFill>
          <a:blip r:embed="rId2"/>
          <a:stretch>
            <a:fillRect/>
          </a:stretch>
        </p:blipFill>
        <p:spPr>
          <a:xfrm>
            <a:off x="5410200" y="152400"/>
            <a:ext cx="2981325" cy="2950377"/>
          </a:xfrm>
          <a:prstGeom prst="rect">
            <a:avLst/>
          </a:prstGeom>
        </p:spPr>
      </p:pic>
      <p:sp>
        <p:nvSpPr>
          <p:cNvPr id="4" name="TextBox 3"/>
          <p:cNvSpPr txBox="1"/>
          <p:nvPr/>
        </p:nvSpPr>
        <p:spPr>
          <a:xfrm>
            <a:off x="611458" y="3493816"/>
            <a:ext cx="8532542" cy="584775"/>
          </a:xfrm>
          <a:prstGeom prst="rect">
            <a:avLst/>
          </a:prstGeom>
          <a:noFill/>
        </p:spPr>
        <p:txBody>
          <a:bodyPr wrap="square" rtlCol="0">
            <a:spAutoFit/>
          </a:bodyPr>
          <a:lstStyle/>
          <a:p>
            <a:r>
              <a:rPr lang="en-US" sz="3200" dirty="0" smtClean="0">
                <a:solidFill>
                  <a:srgbClr val="FF0000"/>
                </a:solidFill>
              </a:rPr>
              <a:t>Step 4:  Arrow over to </a:t>
            </a:r>
            <a:r>
              <a:rPr lang="en-US" sz="3200" dirty="0" smtClean="0">
                <a:solidFill>
                  <a:srgbClr val="0000FF"/>
                </a:solidFill>
              </a:rPr>
              <a:t>CALC.</a:t>
            </a:r>
            <a:endParaRPr lang="en-US" sz="3200" dirty="0">
              <a:solidFill>
                <a:srgbClr val="0000FF"/>
              </a:solidFill>
            </a:endParaRPr>
          </a:p>
        </p:txBody>
      </p:sp>
      <p:pic>
        <p:nvPicPr>
          <p:cNvPr id="5" name="Picture 4"/>
          <p:cNvPicPr>
            <a:picLocks noChangeAspect="1"/>
          </p:cNvPicPr>
          <p:nvPr/>
        </p:nvPicPr>
        <p:blipFill>
          <a:blip r:embed="rId3"/>
          <a:stretch>
            <a:fillRect/>
          </a:stretch>
        </p:blipFill>
        <p:spPr>
          <a:xfrm>
            <a:off x="5543550" y="3276600"/>
            <a:ext cx="2847975" cy="3143250"/>
          </a:xfrm>
          <a:prstGeom prst="rect">
            <a:avLst/>
          </a:prstGeom>
        </p:spPr>
      </p:pic>
    </p:spTree>
    <p:extLst>
      <p:ext uri="{BB962C8B-B14F-4D97-AF65-F5344CB8AC3E}">
        <p14:creationId xmlns:p14="http://schemas.microsoft.com/office/powerpoint/2010/main" val="13969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77729" y="228600"/>
            <a:ext cx="2771775" cy="2495550"/>
          </a:xfrm>
          <a:prstGeom prst="rect">
            <a:avLst/>
          </a:prstGeom>
        </p:spPr>
      </p:pic>
      <p:sp>
        <p:nvSpPr>
          <p:cNvPr id="3" name="TextBox 2"/>
          <p:cNvSpPr txBox="1"/>
          <p:nvPr/>
        </p:nvSpPr>
        <p:spPr>
          <a:xfrm>
            <a:off x="611458" y="609600"/>
            <a:ext cx="8532542" cy="584775"/>
          </a:xfrm>
          <a:prstGeom prst="rect">
            <a:avLst/>
          </a:prstGeom>
          <a:noFill/>
        </p:spPr>
        <p:txBody>
          <a:bodyPr wrap="square" rtlCol="0">
            <a:spAutoFit/>
          </a:bodyPr>
          <a:lstStyle/>
          <a:p>
            <a:r>
              <a:rPr lang="en-US" sz="3200" dirty="0" smtClean="0">
                <a:solidFill>
                  <a:srgbClr val="FF0000"/>
                </a:solidFill>
              </a:rPr>
              <a:t>Step </a:t>
            </a:r>
            <a:r>
              <a:rPr lang="en-US" sz="3200" dirty="0">
                <a:solidFill>
                  <a:srgbClr val="FF0000"/>
                </a:solidFill>
              </a:rPr>
              <a:t>5</a:t>
            </a:r>
            <a:r>
              <a:rPr lang="en-US" sz="3200" dirty="0" smtClean="0">
                <a:solidFill>
                  <a:srgbClr val="FF0000"/>
                </a:solidFill>
              </a:rPr>
              <a:t>:  </a:t>
            </a:r>
            <a:r>
              <a:rPr lang="en-US" sz="3200" dirty="0" smtClean="0">
                <a:solidFill>
                  <a:srgbClr val="0000FF"/>
                </a:solidFill>
              </a:rPr>
              <a:t>ENTER.</a:t>
            </a:r>
            <a:endParaRPr lang="en-US" sz="3200" dirty="0">
              <a:solidFill>
                <a:srgbClr val="0000FF"/>
              </a:solidFill>
            </a:endParaRPr>
          </a:p>
        </p:txBody>
      </p:sp>
    </p:spTree>
    <p:extLst>
      <p:ext uri="{BB962C8B-B14F-4D97-AF65-F5344CB8AC3E}">
        <p14:creationId xmlns:p14="http://schemas.microsoft.com/office/powerpoint/2010/main" val="21025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532542" cy="1077218"/>
          </a:xfrm>
          <a:prstGeom prst="rect">
            <a:avLst/>
          </a:prstGeom>
          <a:noFill/>
        </p:spPr>
        <p:txBody>
          <a:bodyPr wrap="square" rtlCol="0">
            <a:spAutoFit/>
          </a:bodyPr>
          <a:lstStyle/>
          <a:p>
            <a:r>
              <a:rPr lang="en-US" sz="3200" dirty="0" smtClean="0">
                <a:solidFill>
                  <a:srgbClr val="FF0000"/>
                </a:solidFill>
              </a:rPr>
              <a:t>Step 6:  Paste </a:t>
            </a:r>
            <a:r>
              <a:rPr lang="en-US" sz="3200" dirty="0" smtClean="0">
                <a:solidFill>
                  <a:srgbClr val="0000FF"/>
                </a:solidFill>
              </a:rPr>
              <a:t>L1</a:t>
            </a:r>
            <a:r>
              <a:rPr lang="en-US" sz="3200" dirty="0" smtClean="0">
                <a:solidFill>
                  <a:srgbClr val="FF0000"/>
                </a:solidFill>
              </a:rPr>
              <a:t> (2</a:t>
            </a:r>
            <a:r>
              <a:rPr lang="en-US" sz="3200" baseline="30000" dirty="0" smtClean="0">
                <a:solidFill>
                  <a:srgbClr val="FF0000"/>
                </a:solidFill>
              </a:rPr>
              <a:t>nd</a:t>
            </a:r>
            <a:r>
              <a:rPr lang="en-US" sz="3200" dirty="0" smtClean="0">
                <a:solidFill>
                  <a:srgbClr val="FF0000"/>
                </a:solidFill>
              </a:rPr>
              <a:t> 1) as List arrow down then paste </a:t>
            </a:r>
            <a:r>
              <a:rPr lang="en-US" sz="3200" dirty="0" smtClean="0">
                <a:solidFill>
                  <a:srgbClr val="0000FF"/>
                </a:solidFill>
              </a:rPr>
              <a:t>L2</a:t>
            </a:r>
            <a:r>
              <a:rPr lang="en-US" sz="3200" dirty="0" smtClean="0">
                <a:solidFill>
                  <a:srgbClr val="FF0000"/>
                </a:solidFill>
              </a:rPr>
              <a:t> (2</a:t>
            </a:r>
            <a:r>
              <a:rPr lang="en-US" sz="3200" baseline="30000" dirty="0" smtClean="0">
                <a:solidFill>
                  <a:srgbClr val="FF0000"/>
                </a:solidFill>
              </a:rPr>
              <a:t>nd</a:t>
            </a:r>
            <a:r>
              <a:rPr lang="en-US" sz="3200" dirty="0" smtClean="0">
                <a:solidFill>
                  <a:srgbClr val="FF0000"/>
                </a:solidFill>
              </a:rPr>
              <a:t> 2) as </a:t>
            </a:r>
            <a:r>
              <a:rPr lang="en-US" sz="3200" dirty="0" err="1" smtClean="0">
                <a:solidFill>
                  <a:srgbClr val="FF0000"/>
                </a:solidFill>
              </a:rPr>
              <a:t>FreqList</a:t>
            </a:r>
            <a:r>
              <a:rPr lang="en-US" sz="3200" dirty="0" smtClean="0">
                <a:solidFill>
                  <a:srgbClr val="FF0000"/>
                </a:solidFill>
              </a:rPr>
              <a:t>. </a:t>
            </a:r>
            <a:r>
              <a:rPr lang="en-US" sz="3200" dirty="0" smtClean="0">
                <a:solidFill>
                  <a:srgbClr val="0000FF"/>
                </a:solidFill>
              </a:rPr>
              <a:t>ENTER</a:t>
            </a:r>
            <a:r>
              <a:rPr lang="en-US" sz="3200" dirty="0" smtClean="0">
                <a:solidFill>
                  <a:srgbClr val="FF0000"/>
                </a:solidFill>
              </a:rPr>
              <a:t> on Calculate</a:t>
            </a: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6172200" y="1821686"/>
            <a:ext cx="2733675" cy="3333750"/>
          </a:xfrm>
          <a:prstGeom prst="rect">
            <a:avLst/>
          </a:prstGeom>
        </p:spPr>
      </p:pic>
      <p:sp>
        <p:nvSpPr>
          <p:cNvPr id="4" name="TextBox 3"/>
          <p:cNvSpPr txBox="1"/>
          <p:nvPr/>
        </p:nvSpPr>
        <p:spPr>
          <a:xfrm>
            <a:off x="228600" y="2057400"/>
            <a:ext cx="5715000" cy="2862322"/>
          </a:xfrm>
          <a:prstGeom prst="rect">
            <a:avLst/>
          </a:prstGeom>
          <a:solidFill>
            <a:srgbClr val="FFFF00"/>
          </a:solidFill>
        </p:spPr>
        <p:txBody>
          <a:bodyPr wrap="square" rtlCol="0">
            <a:spAutoFit/>
          </a:bodyPr>
          <a:lstStyle/>
          <a:p>
            <a:r>
              <a:rPr lang="en-US" sz="3600" dirty="0" smtClean="0"/>
              <a:t>NOTE:  If you have an older TI-83, your home screen should look like:</a:t>
            </a:r>
          </a:p>
          <a:p>
            <a:endParaRPr lang="en-US" sz="3600" dirty="0"/>
          </a:p>
          <a:p>
            <a:r>
              <a:rPr lang="en-US" sz="3600" dirty="0" smtClean="0">
                <a:solidFill>
                  <a:srgbClr val="0000FF"/>
                </a:solidFill>
              </a:rPr>
              <a:t>1-Var Stats   L1, L2</a:t>
            </a:r>
            <a:endParaRPr lang="en-US" sz="3600" dirty="0">
              <a:solidFill>
                <a:srgbClr val="0000FF"/>
              </a:solidFill>
            </a:endParaRPr>
          </a:p>
        </p:txBody>
      </p:sp>
      <p:cxnSp>
        <p:nvCxnSpPr>
          <p:cNvPr id="6" name="Straight Arrow Connector 5"/>
          <p:cNvCxnSpPr/>
          <p:nvPr/>
        </p:nvCxnSpPr>
        <p:spPr>
          <a:xfrm flipV="1">
            <a:off x="2743200" y="4800600"/>
            <a:ext cx="342900" cy="11430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38400" y="5943600"/>
            <a:ext cx="6222847" cy="523220"/>
          </a:xfrm>
          <a:prstGeom prst="rect">
            <a:avLst/>
          </a:prstGeom>
          <a:solidFill>
            <a:schemeClr val="accent2">
              <a:lumMod val="20000"/>
              <a:lumOff val="80000"/>
            </a:schemeClr>
          </a:solidFill>
        </p:spPr>
        <p:txBody>
          <a:bodyPr wrap="square" rtlCol="0">
            <a:spAutoFit/>
          </a:bodyPr>
          <a:lstStyle/>
          <a:p>
            <a:r>
              <a:rPr lang="en-US" sz="2800" dirty="0" smtClean="0"/>
              <a:t>The </a:t>
            </a:r>
            <a:r>
              <a:rPr lang="en-US" sz="2800" b="1" dirty="0" smtClean="0">
                <a:solidFill>
                  <a:srgbClr val="C00000"/>
                </a:solidFill>
              </a:rPr>
              <a:t>COMMA </a:t>
            </a:r>
            <a:r>
              <a:rPr lang="en-US" sz="2800" dirty="0" smtClean="0"/>
              <a:t>is its own key, </a:t>
            </a:r>
            <a:r>
              <a:rPr lang="en-US" sz="2800" b="1" dirty="0" smtClean="0">
                <a:solidFill>
                  <a:srgbClr val="FF0066"/>
                </a:solidFill>
              </a:rPr>
              <a:t>above the 7</a:t>
            </a:r>
            <a:r>
              <a:rPr lang="en-US" sz="2800" dirty="0" smtClean="0"/>
              <a:t>.</a:t>
            </a:r>
            <a:endParaRPr lang="en-US" sz="2800" dirty="0"/>
          </a:p>
        </p:txBody>
      </p:sp>
    </p:spTree>
    <p:extLst>
      <p:ext uri="{BB962C8B-B14F-4D97-AF65-F5344CB8AC3E}">
        <p14:creationId xmlns:p14="http://schemas.microsoft.com/office/powerpoint/2010/main" val="15626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0" y="727218"/>
            <a:ext cx="2733675" cy="3200400"/>
          </a:xfrm>
          <a:prstGeom prst="rect">
            <a:avLst/>
          </a:prstGeom>
        </p:spPr>
      </p:pic>
      <p:sp>
        <p:nvSpPr>
          <p:cNvPr id="4" name="TextBox 3"/>
          <p:cNvSpPr txBox="1"/>
          <p:nvPr/>
        </p:nvSpPr>
        <p:spPr>
          <a:xfrm>
            <a:off x="228600" y="76200"/>
            <a:ext cx="8532542" cy="584775"/>
          </a:xfrm>
          <a:prstGeom prst="rect">
            <a:avLst/>
          </a:prstGeom>
          <a:noFill/>
        </p:spPr>
        <p:txBody>
          <a:bodyPr wrap="square" rtlCol="0">
            <a:spAutoFit/>
          </a:bodyPr>
          <a:lstStyle/>
          <a:p>
            <a:r>
              <a:rPr lang="en-US" sz="3200" dirty="0" smtClean="0">
                <a:solidFill>
                  <a:srgbClr val="FF0000"/>
                </a:solidFill>
              </a:rPr>
              <a:t>Step 6:  Locate the </a:t>
            </a:r>
            <a:r>
              <a:rPr lang="en-US" sz="3200" dirty="0" smtClean="0">
                <a:solidFill>
                  <a:srgbClr val="0000FF"/>
                </a:solidFill>
              </a:rPr>
              <a:t>Expected Value </a:t>
            </a:r>
            <a:r>
              <a:rPr lang="en-US" sz="3200" dirty="0" smtClean="0">
                <a:solidFill>
                  <a:srgbClr val="FF0000"/>
                </a:solidFill>
              </a:rPr>
              <a:t>in the output.</a:t>
            </a:r>
            <a:endParaRPr lang="en-US" sz="3200" dirty="0">
              <a:solidFill>
                <a:srgbClr val="FF0000"/>
              </a:solidFill>
            </a:endParaRPr>
          </a:p>
        </p:txBody>
      </p:sp>
      <p:sp>
        <p:nvSpPr>
          <p:cNvPr id="5" name="TextBox 4"/>
          <p:cNvSpPr txBox="1"/>
          <p:nvPr/>
        </p:nvSpPr>
        <p:spPr>
          <a:xfrm>
            <a:off x="254620" y="4267200"/>
            <a:ext cx="9067800" cy="2246769"/>
          </a:xfrm>
          <a:prstGeom prst="rect">
            <a:avLst/>
          </a:prstGeom>
          <a:solidFill>
            <a:srgbClr val="FFFF00"/>
          </a:solidFill>
        </p:spPr>
        <p:txBody>
          <a:bodyPr wrap="square" rtlCol="0">
            <a:spAutoFit/>
          </a:bodyPr>
          <a:lstStyle/>
          <a:p>
            <a:r>
              <a:rPr lang="en-US" sz="2800" dirty="0" smtClean="0"/>
              <a:t>You may use the </a:t>
            </a:r>
            <a:r>
              <a:rPr lang="en-US" sz="2800" b="1" dirty="0" smtClean="0">
                <a:solidFill>
                  <a:srgbClr val="FF0000"/>
                </a:solidFill>
              </a:rPr>
              <a:t>1</a:t>
            </a:r>
            <a:r>
              <a:rPr lang="en-US" sz="2800" b="1" baseline="30000" dirty="0" smtClean="0">
                <a:solidFill>
                  <a:srgbClr val="FF0000"/>
                </a:solidFill>
              </a:rPr>
              <a:t>st</a:t>
            </a:r>
            <a:r>
              <a:rPr lang="en-US" sz="2800" b="1" dirty="0" smtClean="0">
                <a:solidFill>
                  <a:srgbClr val="FF0000"/>
                </a:solidFill>
              </a:rPr>
              <a:t>-Var Stats function </a:t>
            </a:r>
            <a:r>
              <a:rPr lang="en-US" sz="2800" dirty="0" smtClean="0"/>
              <a:t>to calculate the </a:t>
            </a:r>
            <a:r>
              <a:rPr lang="en-US" sz="2800" b="1" dirty="0" smtClean="0">
                <a:solidFill>
                  <a:srgbClr val="0000FF"/>
                </a:solidFill>
              </a:rPr>
              <a:t>Expected Value </a:t>
            </a:r>
            <a:r>
              <a:rPr lang="en-US" sz="2800" dirty="0" smtClean="0"/>
              <a:t>in this class. </a:t>
            </a:r>
          </a:p>
          <a:p>
            <a:r>
              <a:rPr lang="en-US" sz="2800" dirty="0" smtClean="0"/>
              <a:t>However you are </a:t>
            </a:r>
            <a:r>
              <a:rPr lang="en-US" sz="2800" b="1" dirty="0" smtClean="0">
                <a:solidFill>
                  <a:srgbClr val="FF0000"/>
                </a:solidFill>
              </a:rPr>
              <a:t>required to show the formula </a:t>
            </a:r>
            <a:r>
              <a:rPr lang="en-US" sz="2800" dirty="0" smtClean="0"/>
              <a:t>with the </a:t>
            </a:r>
            <a:r>
              <a:rPr lang="en-US" sz="2800" b="1" dirty="0" smtClean="0">
                <a:solidFill>
                  <a:srgbClr val="FF0000"/>
                </a:solidFill>
              </a:rPr>
              <a:t>values for the particular problem inserted </a:t>
            </a:r>
            <a:r>
              <a:rPr lang="en-US" sz="2800" dirty="0" smtClean="0"/>
              <a:t>into the formula correctly to receive full credit for your answer.</a:t>
            </a:r>
            <a:endParaRPr lang="en-US" sz="2800" dirty="0"/>
          </a:p>
        </p:txBody>
      </p:sp>
    </p:spTree>
    <p:extLst>
      <p:ext uri="{BB962C8B-B14F-4D97-AF65-F5344CB8AC3E}">
        <p14:creationId xmlns:p14="http://schemas.microsoft.com/office/powerpoint/2010/main" val="21200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1569660"/>
          </a:xfrm>
          <a:prstGeom prst="rect">
            <a:avLst/>
          </a:prstGeom>
        </p:spPr>
        <p:txBody>
          <a:bodyPr wrap="square">
            <a:spAutoFit/>
          </a:bodyPr>
          <a:lstStyle/>
          <a:p>
            <a:pPr marL="228600" marR="0">
              <a:spcBef>
                <a:spcPts val="0"/>
              </a:spcBef>
              <a:spcAft>
                <a:spcPts val="0"/>
              </a:spcAft>
            </a:pPr>
            <a:r>
              <a:rPr lang="en-US" sz="3200" dirty="0" smtClean="0">
                <a:solidFill>
                  <a:srgbClr val="FF0000"/>
                </a:solidFill>
                <a:effectLst/>
                <a:latin typeface="Comic Sans MS"/>
                <a:ea typeface="Times New Roman"/>
              </a:rPr>
              <a:t>For examples #3 - 5, define the random variable X, create a probability distribution. Then answer the question.</a:t>
            </a:r>
            <a:endParaRPr lang="en-US" sz="3200" dirty="0">
              <a:effectLst/>
              <a:latin typeface="Times New Roman"/>
              <a:ea typeface="Times New Roman"/>
            </a:endParaRPr>
          </a:p>
        </p:txBody>
      </p:sp>
      <p:sp>
        <p:nvSpPr>
          <p:cNvPr id="3" name="Rectangle 2"/>
          <p:cNvSpPr/>
          <p:nvPr/>
        </p:nvSpPr>
        <p:spPr>
          <a:xfrm>
            <a:off x="304800" y="2286000"/>
            <a:ext cx="8653975" cy="1077218"/>
          </a:xfrm>
          <a:prstGeom prst="rect">
            <a:avLst/>
          </a:prstGeom>
        </p:spPr>
        <p:txBody>
          <a:bodyPr wrap="square">
            <a:spAutoFit/>
          </a:bodyPr>
          <a:lstStyle/>
          <a:p>
            <a:pPr marL="228600" marR="0" indent="-228600">
              <a:spcBef>
                <a:spcPts val="0"/>
              </a:spcBef>
              <a:spcAft>
                <a:spcPts val="0"/>
              </a:spcAft>
            </a:pPr>
            <a:r>
              <a:rPr lang="en-US" sz="3200" dirty="0" smtClean="0">
                <a:effectLst/>
                <a:latin typeface="Comic Sans MS"/>
                <a:ea typeface="Times New Roman"/>
              </a:rPr>
              <a:t>3.   Find the mean number of spots that appear when a single die is tossed.</a:t>
            </a:r>
            <a:endParaRPr lang="en-US" sz="3200" dirty="0">
              <a:effectLst/>
              <a:latin typeface="Times New Roman"/>
              <a:ea typeface="Times New Roman"/>
            </a:endParaRPr>
          </a:p>
        </p:txBody>
      </p:sp>
      <p:sp>
        <p:nvSpPr>
          <p:cNvPr id="4" name="TextBox 3"/>
          <p:cNvSpPr txBox="1"/>
          <p:nvPr/>
        </p:nvSpPr>
        <p:spPr>
          <a:xfrm>
            <a:off x="838200" y="3581400"/>
            <a:ext cx="7543800" cy="646331"/>
          </a:xfrm>
          <a:prstGeom prst="rect">
            <a:avLst/>
          </a:prstGeom>
          <a:noFill/>
        </p:spPr>
        <p:txBody>
          <a:bodyPr wrap="square" rtlCol="0">
            <a:spAutoFit/>
          </a:bodyPr>
          <a:lstStyle/>
          <a:p>
            <a:r>
              <a:rPr lang="en-US" sz="3600" dirty="0" smtClean="0">
                <a:solidFill>
                  <a:srgbClr val="FF0066"/>
                </a:solidFill>
              </a:rPr>
              <a:t>X = ___________________________</a:t>
            </a:r>
            <a:endParaRPr lang="en-US" sz="3600" dirty="0">
              <a:solidFill>
                <a:srgbClr val="FF0066"/>
              </a:solidFill>
            </a:endParaRPr>
          </a:p>
        </p:txBody>
      </p:sp>
      <p:pic>
        <p:nvPicPr>
          <p:cNvPr id="9" name="Picture 8"/>
          <p:cNvPicPr>
            <a:picLocks noChangeAspect="1"/>
          </p:cNvPicPr>
          <p:nvPr/>
        </p:nvPicPr>
        <p:blipFill>
          <a:blip r:embed="rId3"/>
          <a:stretch>
            <a:fillRect/>
          </a:stretch>
        </p:blipFill>
        <p:spPr>
          <a:xfrm>
            <a:off x="914400" y="4445913"/>
            <a:ext cx="6134100" cy="1133475"/>
          </a:xfrm>
          <a:prstGeom prst="rect">
            <a:avLst/>
          </a:prstGeom>
        </p:spPr>
      </p:pic>
      <p:sp>
        <p:nvSpPr>
          <p:cNvPr id="10" name="Rectangle 9"/>
          <p:cNvSpPr/>
          <p:nvPr/>
        </p:nvSpPr>
        <p:spPr>
          <a:xfrm>
            <a:off x="175811" y="5743366"/>
            <a:ext cx="8572500" cy="646331"/>
          </a:xfrm>
          <a:prstGeom prst="rect">
            <a:avLst/>
          </a:prstGeom>
        </p:spPr>
        <p:txBody>
          <a:bodyPr wrap="square">
            <a:spAutoFit/>
          </a:bodyPr>
          <a:lstStyle/>
          <a:p>
            <a:r>
              <a:rPr lang="en-US" sz="3600" dirty="0" smtClean="0">
                <a:solidFill>
                  <a:srgbClr val="000099"/>
                </a:solidFill>
                <a:effectLst/>
                <a:latin typeface="Comic Sans MS"/>
                <a:ea typeface="Times New Roman"/>
                <a:cs typeface="Times New Roman"/>
              </a:rPr>
              <a:t>E(X) </a:t>
            </a:r>
            <a:r>
              <a:rPr lang="en-US" sz="3600" dirty="0" smtClean="0">
                <a:solidFill>
                  <a:srgbClr val="3366FF"/>
                </a:solidFill>
                <a:effectLst/>
                <a:latin typeface="Comic Sans MS"/>
                <a:ea typeface="Times New Roman"/>
                <a:cs typeface="Times New Roman"/>
              </a:rPr>
              <a:t>= _______________________</a:t>
            </a:r>
            <a:endParaRPr lang="en-US" sz="3600" dirty="0"/>
          </a:p>
        </p:txBody>
      </p:sp>
      <p:sp>
        <p:nvSpPr>
          <p:cNvPr id="7" name="TextBox 6"/>
          <p:cNvSpPr txBox="1"/>
          <p:nvPr/>
        </p:nvSpPr>
        <p:spPr>
          <a:xfrm>
            <a:off x="1657350" y="3596421"/>
            <a:ext cx="7162800" cy="830997"/>
          </a:xfrm>
          <a:prstGeom prst="rect">
            <a:avLst/>
          </a:prstGeom>
          <a:noFill/>
        </p:spPr>
        <p:txBody>
          <a:bodyPr wrap="square" rtlCol="0">
            <a:spAutoFit/>
          </a:bodyPr>
          <a:lstStyle/>
          <a:p>
            <a:r>
              <a:rPr lang="en-US" sz="2400" b="1" dirty="0">
                <a:solidFill>
                  <a:srgbClr val="000099"/>
                </a:solidFill>
              </a:rPr>
              <a:t>number of </a:t>
            </a:r>
            <a:r>
              <a:rPr lang="en-US" sz="2400" b="1" dirty="0" smtClean="0">
                <a:solidFill>
                  <a:srgbClr val="000099"/>
                </a:solidFill>
              </a:rPr>
              <a:t>spots appearing on a single toss of a die</a:t>
            </a:r>
            <a:endParaRPr lang="en-US" sz="2400" b="1" dirty="0">
              <a:solidFill>
                <a:srgbClr val="000099"/>
              </a:solidFill>
            </a:endParaRPr>
          </a:p>
          <a:p>
            <a:endParaRPr lang="en-US" sz="2400" dirty="0">
              <a:solidFill>
                <a:srgbClr val="000099"/>
              </a:solidFill>
            </a:endParaRPr>
          </a:p>
        </p:txBody>
      </p:sp>
      <p:sp>
        <p:nvSpPr>
          <p:cNvPr id="8" name="TextBox 7"/>
          <p:cNvSpPr txBox="1"/>
          <p:nvPr/>
        </p:nvSpPr>
        <p:spPr>
          <a:xfrm>
            <a:off x="1050387" y="4609891"/>
            <a:ext cx="7162800" cy="830997"/>
          </a:xfrm>
          <a:prstGeom prst="rect">
            <a:avLst/>
          </a:prstGeom>
          <a:noFill/>
        </p:spPr>
        <p:txBody>
          <a:bodyPr wrap="square" rtlCol="0">
            <a:spAutoFit/>
          </a:bodyPr>
          <a:lstStyle/>
          <a:p>
            <a:r>
              <a:rPr lang="en-US" sz="2400" b="1" dirty="0">
                <a:solidFill>
                  <a:srgbClr val="000099"/>
                </a:solidFill>
              </a:rPr>
              <a:t> </a:t>
            </a:r>
            <a:r>
              <a:rPr lang="en-US" sz="2400" b="1" dirty="0" smtClean="0">
                <a:solidFill>
                  <a:srgbClr val="000099"/>
                </a:solidFill>
              </a:rPr>
              <a:t> X               1        2        3       4      5      6</a:t>
            </a:r>
            <a:endParaRPr lang="en-US" sz="2400" b="1" dirty="0">
              <a:solidFill>
                <a:srgbClr val="000099"/>
              </a:solidFill>
            </a:endParaRPr>
          </a:p>
          <a:p>
            <a:endParaRPr lang="en-US" sz="2400" dirty="0">
              <a:solidFill>
                <a:srgbClr val="000099"/>
              </a:solidFill>
            </a:endParaRPr>
          </a:p>
        </p:txBody>
      </p:sp>
      <p:sp>
        <p:nvSpPr>
          <p:cNvPr id="11" name="TextBox 10"/>
          <p:cNvSpPr txBox="1"/>
          <p:nvPr/>
        </p:nvSpPr>
        <p:spPr>
          <a:xfrm>
            <a:off x="1050387" y="5048599"/>
            <a:ext cx="7162800" cy="461665"/>
          </a:xfrm>
          <a:prstGeom prst="rect">
            <a:avLst/>
          </a:prstGeom>
          <a:noFill/>
        </p:spPr>
        <p:txBody>
          <a:bodyPr wrap="square" rtlCol="0">
            <a:spAutoFit/>
          </a:bodyPr>
          <a:lstStyle/>
          <a:p>
            <a:r>
              <a:rPr lang="en-US" sz="2400" b="1" dirty="0" smtClean="0">
                <a:solidFill>
                  <a:srgbClr val="FF0066"/>
                </a:solidFill>
              </a:rPr>
              <a:t>P(X)  </a:t>
            </a:r>
            <a:r>
              <a:rPr lang="en-US" sz="2400" b="1" dirty="0">
                <a:solidFill>
                  <a:srgbClr val="FF0066"/>
                </a:solidFill>
              </a:rPr>
              <a:t> </a:t>
            </a:r>
            <a:r>
              <a:rPr lang="en-US" sz="2400" b="1" dirty="0" smtClean="0">
                <a:solidFill>
                  <a:srgbClr val="FF0066"/>
                </a:solidFill>
              </a:rPr>
              <a:t>       1/6    1/6    1/6  1/6   1/6  1/6</a:t>
            </a:r>
            <a:endParaRPr lang="en-US" sz="2400" b="1" dirty="0">
              <a:solidFill>
                <a:srgbClr val="FF0066"/>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845909674"/>
              </p:ext>
            </p:extLst>
          </p:nvPr>
        </p:nvGraphicFramePr>
        <p:xfrm>
          <a:off x="1664784" y="5778383"/>
          <a:ext cx="7366000" cy="479425"/>
        </p:xfrm>
        <a:graphic>
          <a:graphicData uri="http://schemas.openxmlformats.org/presentationml/2006/ole">
            <mc:AlternateContent xmlns:mc="http://schemas.openxmlformats.org/markup-compatibility/2006">
              <mc:Choice xmlns:v="urn:schemas-microsoft-com:vml" Requires="v">
                <p:oleObj spid="_x0000_s8287" name="Equation" r:id="rId4" imgW="3314520" imgH="215640" progId="Equation.3">
                  <p:embed/>
                </p:oleObj>
              </mc:Choice>
              <mc:Fallback>
                <p:oleObj name="Equation" r:id="rId4" imgW="3314520" imgH="215640" progId="Equation.3">
                  <p:embed/>
                  <p:pic>
                    <p:nvPicPr>
                      <p:cNvPr id="0" name=""/>
                      <p:cNvPicPr/>
                      <p:nvPr/>
                    </p:nvPicPr>
                    <p:blipFill>
                      <a:blip r:embed="rId5"/>
                      <a:stretch>
                        <a:fillRect/>
                      </a:stretch>
                    </p:blipFill>
                    <p:spPr>
                      <a:xfrm>
                        <a:off x="1664784" y="5778383"/>
                        <a:ext cx="7366000" cy="47942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30640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7" grpId="0"/>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52400"/>
            <a:ext cx="7848600" cy="2939266"/>
          </a:xfrm>
          <a:prstGeom prst="rect">
            <a:avLst/>
          </a:prstGeom>
          <a:noFill/>
        </p:spPr>
        <p:txBody>
          <a:bodyPr wrap="square" rtlCol="0">
            <a:spAutoFit/>
          </a:bodyPr>
          <a:lstStyle/>
          <a:p>
            <a:pPr algn="ctr"/>
            <a:r>
              <a:rPr lang="en-US" sz="4000" dirty="0" smtClean="0"/>
              <a:t>DAY 7 AGENDA</a:t>
            </a:r>
          </a:p>
          <a:p>
            <a:pPr marL="457200" indent="-457200">
              <a:buFont typeface="Arial" panose="020B0604020202020204" pitchFamily="34" charset="0"/>
              <a:buChar char="•"/>
            </a:pPr>
            <a:r>
              <a:rPr lang="en-US" sz="3500" dirty="0" smtClean="0">
                <a:solidFill>
                  <a:srgbClr val="FF0000"/>
                </a:solidFill>
              </a:rPr>
              <a:t>DG3 --- 10 minutes</a:t>
            </a:r>
          </a:p>
          <a:p>
            <a:pPr marL="571500" indent="-571500">
              <a:buFont typeface="Arial" panose="020B0604020202020204" pitchFamily="34" charset="0"/>
              <a:buChar char="•"/>
            </a:pPr>
            <a:r>
              <a:rPr lang="en-US" sz="3500" dirty="0" smtClean="0">
                <a:solidFill>
                  <a:srgbClr val="0000FF"/>
                </a:solidFill>
              </a:rPr>
              <a:t>Finish notes on </a:t>
            </a:r>
            <a:r>
              <a:rPr lang="en-US" sz="3500" dirty="0" smtClean="0">
                <a:solidFill>
                  <a:srgbClr val="0000FF"/>
                </a:solidFill>
              </a:rPr>
              <a:t>U1 L6</a:t>
            </a:r>
            <a:endParaRPr lang="en-US" sz="3500" dirty="0" smtClean="0">
              <a:solidFill>
                <a:srgbClr val="0000FF"/>
              </a:solidFill>
            </a:endParaRPr>
          </a:p>
          <a:p>
            <a:pPr marL="571500" indent="-571500">
              <a:buFont typeface="Arial" panose="020B0604020202020204" pitchFamily="34" charset="0"/>
              <a:buChar char="•"/>
            </a:pPr>
            <a:r>
              <a:rPr lang="en-US" sz="3500" dirty="0" smtClean="0">
                <a:solidFill>
                  <a:srgbClr val="008000"/>
                </a:solidFill>
              </a:rPr>
              <a:t>Begin </a:t>
            </a:r>
            <a:r>
              <a:rPr lang="en-US" sz="3500" dirty="0" smtClean="0">
                <a:solidFill>
                  <a:srgbClr val="008000"/>
                </a:solidFill>
              </a:rPr>
              <a:t>U1 L7</a:t>
            </a:r>
            <a:endParaRPr lang="en-US" sz="3500" dirty="0" smtClean="0">
              <a:solidFill>
                <a:srgbClr val="008000"/>
              </a:solidFill>
            </a:endParaRPr>
          </a:p>
          <a:p>
            <a:pPr algn="ctr"/>
            <a:endParaRPr lang="en-US" sz="4000" dirty="0"/>
          </a:p>
        </p:txBody>
      </p:sp>
      <p:pic>
        <p:nvPicPr>
          <p:cNvPr id="4" name="Picture 3"/>
          <p:cNvPicPr>
            <a:picLocks noChangeAspect="1"/>
          </p:cNvPicPr>
          <p:nvPr/>
        </p:nvPicPr>
        <p:blipFill>
          <a:blip r:embed="rId2"/>
          <a:stretch>
            <a:fillRect/>
          </a:stretch>
        </p:blipFill>
        <p:spPr>
          <a:xfrm>
            <a:off x="380768" y="2895600"/>
            <a:ext cx="8553450" cy="2971800"/>
          </a:xfrm>
          <a:prstGeom prst="rect">
            <a:avLst/>
          </a:prstGeom>
        </p:spPr>
      </p:pic>
    </p:spTree>
    <p:extLst>
      <p:ext uri="{BB962C8B-B14F-4D97-AF65-F5344CB8AC3E}">
        <p14:creationId xmlns:p14="http://schemas.microsoft.com/office/powerpoint/2010/main" val="380353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229600" cy="1569660"/>
          </a:xfrm>
          <a:prstGeom prst="rect">
            <a:avLst/>
          </a:prstGeom>
        </p:spPr>
        <p:txBody>
          <a:bodyPr wrap="square">
            <a:spAutoFit/>
          </a:bodyPr>
          <a:lstStyle/>
          <a:p>
            <a:pPr marL="228600" marR="0" indent="-228600">
              <a:spcBef>
                <a:spcPts val="0"/>
              </a:spcBef>
              <a:spcAft>
                <a:spcPts val="0"/>
              </a:spcAft>
            </a:pPr>
            <a:r>
              <a:rPr lang="en-US" sz="3200" dirty="0" smtClean="0">
                <a:effectLst/>
                <a:latin typeface="Comic Sans MS"/>
                <a:ea typeface="Times New Roman"/>
              </a:rPr>
              <a:t>4.  In a family with two children, find the mean of the number of children who are girls.</a:t>
            </a:r>
            <a:endParaRPr lang="en-US" sz="3200" dirty="0">
              <a:effectLst/>
              <a:latin typeface="Times New Roman"/>
              <a:ea typeface="Times New Roman"/>
            </a:endParaRPr>
          </a:p>
        </p:txBody>
      </p:sp>
      <p:sp>
        <p:nvSpPr>
          <p:cNvPr id="3" name="TextBox 2"/>
          <p:cNvSpPr txBox="1"/>
          <p:nvPr/>
        </p:nvSpPr>
        <p:spPr>
          <a:xfrm>
            <a:off x="762000" y="2667000"/>
            <a:ext cx="7543800" cy="646331"/>
          </a:xfrm>
          <a:prstGeom prst="rect">
            <a:avLst/>
          </a:prstGeom>
          <a:noFill/>
        </p:spPr>
        <p:txBody>
          <a:bodyPr wrap="square" rtlCol="0">
            <a:spAutoFit/>
          </a:bodyPr>
          <a:lstStyle/>
          <a:p>
            <a:r>
              <a:rPr lang="en-US" sz="3600" dirty="0" smtClean="0">
                <a:solidFill>
                  <a:srgbClr val="FF0066"/>
                </a:solidFill>
              </a:rPr>
              <a:t>X = ___________________________</a:t>
            </a:r>
            <a:endParaRPr lang="en-US" sz="3600" dirty="0">
              <a:solidFill>
                <a:srgbClr val="FF0066"/>
              </a:solidFill>
            </a:endParaRPr>
          </a:p>
        </p:txBody>
      </p:sp>
      <p:pic>
        <p:nvPicPr>
          <p:cNvPr id="4" name="Picture 3"/>
          <p:cNvPicPr>
            <a:picLocks noChangeAspect="1"/>
          </p:cNvPicPr>
          <p:nvPr/>
        </p:nvPicPr>
        <p:blipFill>
          <a:blip r:embed="rId3"/>
          <a:stretch>
            <a:fillRect/>
          </a:stretch>
        </p:blipFill>
        <p:spPr>
          <a:xfrm>
            <a:off x="834483" y="3841195"/>
            <a:ext cx="6134100" cy="1133475"/>
          </a:xfrm>
          <a:prstGeom prst="rect">
            <a:avLst/>
          </a:prstGeom>
        </p:spPr>
      </p:pic>
      <p:sp>
        <p:nvSpPr>
          <p:cNvPr id="6" name="Rectangle 5"/>
          <p:cNvSpPr/>
          <p:nvPr/>
        </p:nvSpPr>
        <p:spPr>
          <a:xfrm>
            <a:off x="457200" y="5181600"/>
            <a:ext cx="8572500" cy="646331"/>
          </a:xfrm>
          <a:prstGeom prst="rect">
            <a:avLst/>
          </a:prstGeom>
        </p:spPr>
        <p:txBody>
          <a:bodyPr wrap="square">
            <a:spAutoFit/>
          </a:bodyPr>
          <a:lstStyle/>
          <a:p>
            <a:r>
              <a:rPr lang="en-US" sz="3600" dirty="0" smtClean="0">
                <a:solidFill>
                  <a:srgbClr val="000099"/>
                </a:solidFill>
                <a:effectLst/>
                <a:latin typeface="Comic Sans MS"/>
                <a:ea typeface="Times New Roman"/>
                <a:cs typeface="Times New Roman"/>
              </a:rPr>
              <a:t>E(X) </a:t>
            </a:r>
            <a:r>
              <a:rPr lang="en-US" sz="3600" dirty="0" smtClean="0">
                <a:solidFill>
                  <a:srgbClr val="3366FF"/>
                </a:solidFill>
                <a:effectLst/>
                <a:latin typeface="Comic Sans MS"/>
                <a:ea typeface="Times New Roman"/>
                <a:cs typeface="Times New Roman"/>
              </a:rPr>
              <a:t>= _______________________</a:t>
            </a:r>
            <a:endParaRPr lang="en-US" sz="3600" dirty="0"/>
          </a:p>
        </p:txBody>
      </p:sp>
      <p:sp>
        <p:nvSpPr>
          <p:cNvPr id="5" name="TextBox 4"/>
          <p:cNvSpPr txBox="1"/>
          <p:nvPr/>
        </p:nvSpPr>
        <p:spPr>
          <a:xfrm>
            <a:off x="1600200" y="2667000"/>
            <a:ext cx="7162800" cy="830997"/>
          </a:xfrm>
          <a:prstGeom prst="rect">
            <a:avLst/>
          </a:prstGeom>
          <a:noFill/>
        </p:spPr>
        <p:txBody>
          <a:bodyPr wrap="square" rtlCol="0">
            <a:spAutoFit/>
          </a:bodyPr>
          <a:lstStyle/>
          <a:p>
            <a:r>
              <a:rPr lang="en-US" sz="2400" b="1" dirty="0">
                <a:solidFill>
                  <a:srgbClr val="000099"/>
                </a:solidFill>
              </a:rPr>
              <a:t>number of </a:t>
            </a:r>
            <a:r>
              <a:rPr lang="en-US" sz="2400" b="1" dirty="0" smtClean="0">
                <a:solidFill>
                  <a:srgbClr val="000099"/>
                </a:solidFill>
              </a:rPr>
              <a:t>girls in a family of 2 children </a:t>
            </a:r>
            <a:endParaRPr lang="en-US" sz="2400" b="1" dirty="0">
              <a:solidFill>
                <a:srgbClr val="000099"/>
              </a:solidFill>
            </a:endParaRPr>
          </a:p>
          <a:p>
            <a:endParaRPr lang="en-US" sz="2400" dirty="0">
              <a:solidFill>
                <a:srgbClr val="000099"/>
              </a:solidFill>
            </a:endParaRPr>
          </a:p>
        </p:txBody>
      </p:sp>
      <p:sp>
        <p:nvSpPr>
          <p:cNvPr id="7" name="TextBox 6"/>
          <p:cNvSpPr txBox="1"/>
          <p:nvPr/>
        </p:nvSpPr>
        <p:spPr>
          <a:xfrm>
            <a:off x="1139328" y="3895129"/>
            <a:ext cx="7162800" cy="830997"/>
          </a:xfrm>
          <a:prstGeom prst="rect">
            <a:avLst/>
          </a:prstGeom>
          <a:noFill/>
        </p:spPr>
        <p:txBody>
          <a:bodyPr wrap="square" rtlCol="0">
            <a:spAutoFit/>
          </a:bodyPr>
          <a:lstStyle/>
          <a:p>
            <a:r>
              <a:rPr lang="en-US" sz="2400" b="1" dirty="0">
                <a:solidFill>
                  <a:srgbClr val="000099"/>
                </a:solidFill>
              </a:rPr>
              <a:t> </a:t>
            </a:r>
            <a:r>
              <a:rPr lang="en-US" sz="2400" b="1" dirty="0" smtClean="0">
                <a:solidFill>
                  <a:srgbClr val="000099"/>
                </a:solidFill>
              </a:rPr>
              <a:t> X       0        1        2       </a:t>
            </a:r>
            <a:endParaRPr lang="en-US" sz="2400" b="1" dirty="0">
              <a:solidFill>
                <a:srgbClr val="000099"/>
              </a:solidFill>
            </a:endParaRPr>
          </a:p>
          <a:p>
            <a:endParaRPr lang="en-US" sz="2400" dirty="0">
              <a:solidFill>
                <a:srgbClr val="000099"/>
              </a:solidFill>
            </a:endParaRPr>
          </a:p>
        </p:txBody>
      </p:sp>
      <p:sp>
        <p:nvSpPr>
          <p:cNvPr id="8" name="TextBox 7"/>
          <p:cNvSpPr txBox="1"/>
          <p:nvPr/>
        </p:nvSpPr>
        <p:spPr>
          <a:xfrm>
            <a:off x="1066800" y="4376737"/>
            <a:ext cx="7162800" cy="461665"/>
          </a:xfrm>
          <a:prstGeom prst="rect">
            <a:avLst/>
          </a:prstGeom>
          <a:noFill/>
        </p:spPr>
        <p:txBody>
          <a:bodyPr wrap="square" rtlCol="0">
            <a:spAutoFit/>
          </a:bodyPr>
          <a:lstStyle/>
          <a:p>
            <a:r>
              <a:rPr lang="en-US" sz="2400" b="1" dirty="0" smtClean="0">
                <a:solidFill>
                  <a:srgbClr val="FF0066"/>
                </a:solidFill>
              </a:rPr>
              <a:t>P(X)  1/4     1/2    1/4   </a:t>
            </a:r>
            <a:endParaRPr lang="en-US" sz="2400" b="1" dirty="0">
              <a:solidFill>
                <a:srgbClr val="FF0066"/>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792418252"/>
              </p:ext>
            </p:extLst>
          </p:nvPr>
        </p:nvGraphicFramePr>
        <p:xfrm>
          <a:off x="2057400" y="5154472"/>
          <a:ext cx="3668713" cy="479425"/>
        </p:xfrm>
        <a:graphic>
          <a:graphicData uri="http://schemas.openxmlformats.org/presentationml/2006/ole">
            <mc:AlternateContent xmlns:mc="http://schemas.openxmlformats.org/markup-compatibility/2006">
              <mc:Choice xmlns:v="urn:schemas-microsoft-com:vml" Requires="v">
                <p:oleObj spid="_x0000_s9309" name="Equation" r:id="rId4" imgW="1650960" imgH="215640" progId="Equation.3">
                  <p:embed/>
                </p:oleObj>
              </mc:Choice>
              <mc:Fallback>
                <p:oleObj name="Equation" r:id="rId4" imgW="1650960" imgH="215640" progId="Equation.3">
                  <p:embed/>
                  <p:pic>
                    <p:nvPicPr>
                      <p:cNvPr id="0" name=""/>
                      <p:cNvPicPr/>
                      <p:nvPr/>
                    </p:nvPicPr>
                    <p:blipFill>
                      <a:blip r:embed="rId5"/>
                      <a:stretch>
                        <a:fillRect/>
                      </a:stretch>
                    </p:blipFill>
                    <p:spPr>
                      <a:xfrm>
                        <a:off x="2057400" y="5154472"/>
                        <a:ext cx="3668713" cy="47942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33325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86800" cy="1077218"/>
          </a:xfrm>
          <a:prstGeom prst="rect">
            <a:avLst/>
          </a:prstGeom>
        </p:spPr>
        <p:txBody>
          <a:bodyPr wrap="square">
            <a:spAutoFit/>
          </a:bodyPr>
          <a:lstStyle/>
          <a:p>
            <a:r>
              <a:rPr lang="en-US" sz="3200" dirty="0" smtClean="0">
                <a:effectLst/>
                <a:latin typeface="Comic Sans MS"/>
                <a:ea typeface="Times New Roman"/>
              </a:rPr>
              <a:t>5.  If three coins are tossed, find the mean of the number of heads that occur.</a:t>
            </a:r>
            <a:endParaRPr lang="en-US" sz="3200" dirty="0">
              <a:effectLst/>
              <a:latin typeface="Times New Roman"/>
              <a:ea typeface="Times New Roman"/>
            </a:endParaRPr>
          </a:p>
        </p:txBody>
      </p:sp>
      <p:sp>
        <p:nvSpPr>
          <p:cNvPr id="3" name="TextBox 2"/>
          <p:cNvSpPr txBox="1"/>
          <p:nvPr/>
        </p:nvSpPr>
        <p:spPr>
          <a:xfrm>
            <a:off x="609600" y="1981200"/>
            <a:ext cx="7543800" cy="646331"/>
          </a:xfrm>
          <a:prstGeom prst="rect">
            <a:avLst/>
          </a:prstGeom>
          <a:noFill/>
        </p:spPr>
        <p:txBody>
          <a:bodyPr wrap="square" rtlCol="0">
            <a:spAutoFit/>
          </a:bodyPr>
          <a:lstStyle/>
          <a:p>
            <a:r>
              <a:rPr lang="en-US" sz="3600" dirty="0" smtClean="0">
                <a:solidFill>
                  <a:srgbClr val="FF0066"/>
                </a:solidFill>
              </a:rPr>
              <a:t>X = ___________________________</a:t>
            </a:r>
            <a:endParaRPr lang="en-US" sz="3600" dirty="0">
              <a:solidFill>
                <a:srgbClr val="FF0066"/>
              </a:solidFill>
            </a:endParaRPr>
          </a:p>
        </p:txBody>
      </p:sp>
      <p:pic>
        <p:nvPicPr>
          <p:cNvPr id="4" name="Picture 3"/>
          <p:cNvPicPr>
            <a:picLocks noChangeAspect="1"/>
          </p:cNvPicPr>
          <p:nvPr/>
        </p:nvPicPr>
        <p:blipFill>
          <a:blip r:embed="rId3"/>
          <a:stretch>
            <a:fillRect/>
          </a:stretch>
        </p:blipFill>
        <p:spPr>
          <a:xfrm>
            <a:off x="762000" y="3276600"/>
            <a:ext cx="6134100" cy="1133475"/>
          </a:xfrm>
          <a:prstGeom prst="rect">
            <a:avLst/>
          </a:prstGeom>
        </p:spPr>
      </p:pic>
      <p:sp>
        <p:nvSpPr>
          <p:cNvPr id="5" name="Rectangle 4"/>
          <p:cNvSpPr/>
          <p:nvPr/>
        </p:nvSpPr>
        <p:spPr>
          <a:xfrm>
            <a:off x="434707" y="5059144"/>
            <a:ext cx="8572500" cy="646331"/>
          </a:xfrm>
          <a:prstGeom prst="rect">
            <a:avLst/>
          </a:prstGeom>
        </p:spPr>
        <p:txBody>
          <a:bodyPr wrap="square">
            <a:spAutoFit/>
          </a:bodyPr>
          <a:lstStyle/>
          <a:p>
            <a:r>
              <a:rPr lang="en-US" sz="3600" dirty="0" smtClean="0">
                <a:solidFill>
                  <a:srgbClr val="000099"/>
                </a:solidFill>
                <a:effectLst/>
                <a:latin typeface="Comic Sans MS"/>
                <a:ea typeface="Times New Roman"/>
                <a:cs typeface="Times New Roman"/>
              </a:rPr>
              <a:t>E(X) </a:t>
            </a:r>
            <a:r>
              <a:rPr lang="en-US" sz="3600" dirty="0" smtClean="0">
                <a:solidFill>
                  <a:srgbClr val="3366FF"/>
                </a:solidFill>
                <a:effectLst/>
                <a:latin typeface="Comic Sans MS"/>
                <a:ea typeface="Times New Roman"/>
                <a:cs typeface="Times New Roman"/>
              </a:rPr>
              <a:t>= _______________________</a:t>
            </a:r>
            <a:endParaRPr lang="en-US" sz="3600" dirty="0"/>
          </a:p>
        </p:txBody>
      </p:sp>
      <p:sp>
        <p:nvSpPr>
          <p:cNvPr id="6" name="TextBox 5"/>
          <p:cNvSpPr txBox="1"/>
          <p:nvPr/>
        </p:nvSpPr>
        <p:spPr>
          <a:xfrm>
            <a:off x="1447800" y="2012185"/>
            <a:ext cx="7162800" cy="830997"/>
          </a:xfrm>
          <a:prstGeom prst="rect">
            <a:avLst/>
          </a:prstGeom>
          <a:noFill/>
        </p:spPr>
        <p:txBody>
          <a:bodyPr wrap="square" rtlCol="0">
            <a:spAutoFit/>
          </a:bodyPr>
          <a:lstStyle/>
          <a:p>
            <a:r>
              <a:rPr lang="en-US" sz="2400" b="1" dirty="0">
                <a:solidFill>
                  <a:srgbClr val="000099"/>
                </a:solidFill>
              </a:rPr>
              <a:t>number of </a:t>
            </a:r>
            <a:r>
              <a:rPr lang="en-US" sz="2400" b="1" dirty="0" smtClean="0">
                <a:solidFill>
                  <a:srgbClr val="000099"/>
                </a:solidFill>
              </a:rPr>
              <a:t>heads appearing on a toss of 3 coins</a:t>
            </a:r>
            <a:endParaRPr lang="en-US" sz="2400" b="1" dirty="0">
              <a:solidFill>
                <a:srgbClr val="000099"/>
              </a:solidFill>
            </a:endParaRPr>
          </a:p>
          <a:p>
            <a:endParaRPr lang="en-US" sz="2400" dirty="0">
              <a:solidFill>
                <a:srgbClr val="000099"/>
              </a:solidFill>
            </a:endParaRPr>
          </a:p>
        </p:txBody>
      </p:sp>
      <p:sp>
        <p:nvSpPr>
          <p:cNvPr id="8" name="TextBox 7"/>
          <p:cNvSpPr txBox="1"/>
          <p:nvPr/>
        </p:nvSpPr>
        <p:spPr>
          <a:xfrm>
            <a:off x="986928" y="3394395"/>
            <a:ext cx="7162800" cy="830997"/>
          </a:xfrm>
          <a:prstGeom prst="rect">
            <a:avLst/>
          </a:prstGeom>
          <a:noFill/>
        </p:spPr>
        <p:txBody>
          <a:bodyPr wrap="square" rtlCol="0">
            <a:spAutoFit/>
          </a:bodyPr>
          <a:lstStyle/>
          <a:p>
            <a:r>
              <a:rPr lang="en-US" sz="2400" b="1" dirty="0">
                <a:solidFill>
                  <a:srgbClr val="000099"/>
                </a:solidFill>
              </a:rPr>
              <a:t> </a:t>
            </a:r>
            <a:r>
              <a:rPr lang="en-US" sz="2400" b="1" dirty="0" smtClean="0">
                <a:solidFill>
                  <a:srgbClr val="000099"/>
                </a:solidFill>
              </a:rPr>
              <a:t> X       0        1        2       3     </a:t>
            </a:r>
            <a:endParaRPr lang="en-US" sz="2400" b="1" dirty="0">
              <a:solidFill>
                <a:srgbClr val="000099"/>
              </a:solidFill>
            </a:endParaRPr>
          </a:p>
          <a:p>
            <a:endParaRPr lang="en-US" sz="2400" dirty="0">
              <a:solidFill>
                <a:srgbClr val="000099"/>
              </a:solidFill>
            </a:endParaRPr>
          </a:p>
        </p:txBody>
      </p:sp>
      <p:sp>
        <p:nvSpPr>
          <p:cNvPr id="9" name="TextBox 8"/>
          <p:cNvSpPr txBox="1"/>
          <p:nvPr/>
        </p:nvSpPr>
        <p:spPr>
          <a:xfrm>
            <a:off x="962140" y="3881522"/>
            <a:ext cx="7162800" cy="461665"/>
          </a:xfrm>
          <a:prstGeom prst="rect">
            <a:avLst/>
          </a:prstGeom>
          <a:noFill/>
        </p:spPr>
        <p:txBody>
          <a:bodyPr wrap="square" rtlCol="0">
            <a:spAutoFit/>
          </a:bodyPr>
          <a:lstStyle/>
          <a:p>
            <a:r>
              <a:rPr lang="en-US" sz="2400" b="1" dirty="0" smtClean="0">
                <a:solidFill>
                  <a:srgbClr val="FF0066"/>
                </a:solidFill>
              </a:rPr>
              <a:t>P(X)  1/8     3/8   3/8    1/8</a:t>
            </a:r>
            <a:endParaRPr lang="en-US" sz="2400" b="1" dirty="0">
              <a:solidFill>
                <a:srgbClr val="FF0066"/>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308856502"/>
              </p:ext>
            </p:extLst>
          </p:nvPr>
        </p:nvGraphicFramePr>
        <p:xfrm>
          <a:off x="2180957" y="5035082"/>
          <a:ext cx="5080000" cy="479425"/>
        </p:xfrm>
        <a:graphic>
          <a:graphicData uri="http://schemas.openxmlformats.org/presentationml/2006/ole">
            <mc:AlternateContent xmlns:mc="http://schemas.openxmlformats.org/markup-compatibility/2006">
              <mc:Choice xmlns:v="urn:schemas-microsoft-com:vml" Requires="v">
                <p:oleObj spid="_x0000_s10332" name="Equation" r:id="rId4" imgW="2286000" imgH="215640" progId="Equation.3">
                  <p:embed/>
                </p:oleObj>
              </mc:Choice>
              <mc:Fallback>
                <p:oleObj name="Equation" r:id="rId4" imgW="2286000" imgH="215640" progId="Equation.3">
                  <p:embed/>
                  <p:pic>
                    <p:nvPicPr>
                      <p:cNvPr id="0" name=""/>
                      <p:cNvPicPr/>
                      <p:nvPr/>
                    </p:nvPicPr>
                    <p:blipFill>
                      <a:blip r:embed="rId5"/>
                      <a:stretch>
                        <a:fillRect/>
                      </a:stretch>
                    </p:blipFill>
                    <p:spPr>
                      <a:xfrm>
                        <a:off x="2180957" y="5035082"/>
                        <a:ext cx="5080000" cy="47942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28471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393" y="210234"/>
            <a:ext cx="5011308" cy="646331"/>
          </a:xfrm>
          <a:prstGeom prst="rect">
            <a:avLst/>
          </a:prstGeom>
        </p:spPr>
        <p:txBody>
          <a:bodyPr wrap="none">
            <a:spAutoFit/>
          </a:bodyPr>
          <a:lstStyle/>
          <a:p>
            <a:pPr marL="228600" marR="0">
              <a:spcBef>
                <a:spcPts val="0"/>
              </a:spcBef>
              <a:spcAft>
                <a:spcPts val="0"/>
              </a:spcAft>
            </a:pPr>
            <a:r>
              <a:rPr lang="en-US" sz="3600" dirty="0" smtClean="0">
                <a:solidFill>
                  <a:srgbClr val="FF33CC"/>
                </a:solidFill>
                <a:effectLst/>
                <a:highlight>
                  <a:srgbClr val="FFFF00"/>
                </a:highlight>
                <a:latin typeface="Comic Sans MS"/>
                <a:ea typeface="Times New Roman"/>
              </a:rPr>
              <a:t>More New Notations:</a:t>
            </a:r>
            <a:endParaRPr lang="en-US" sz="3600" dirty="0">
              <a:effectLst/>
              <a:latin typeface="Times New Roman"/>
              <a:ea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 y="1143000"/>
            <a:ext cx="860107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92" y="2667000"/>
            <a:ext cx="8615143" cy="144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494689"/>
            <a:ext cx="4400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334000"/>
            <a:ext cx="22479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621" y="4687669"/>
            <a:ext cx="2483372" cy="646331"/>
          </a:xfrm>
          <a:prstGeom prst="rect">
            <a:avLst/>
          </a:prstGeom>
        </p:spPr>
        <p:txBody>
          <a:bodyPr wrap="none">
            <a:spAutoFit/>
          </a:bodyPr>
          <a:lstStyle/>
          <a:p>
            <a:pPr marL="228600" marR="0">
              <a:spcBef>
                <a:spcPts val="0"/>
              </a:spcBef>
              <a:spcAft>
                <a:spcPts val="0"/>
              </a:spcAft>
            </a:pPr>
            <a:r>
              <a:rPr lang="en-US" sz="3600" dirty="0" smtClean="0">
                <a:solidFill>
                  <a:srgbClr val="FF33CC"/>
                </a:solidFill>
                <a:effectLst/>
                <a:highlight>
                  <a:srgbClr val="FFFF00"/>
                </a:highlight>
                <a:latin typeface="Comic Sans MS"/>
                <a:ea typeface="Times New Roman"/>
              </a:rPr>
              <a:t>Formulas:</a:t>
            </a:r>
            <a:endParaRPr lang="en-US" sz="3600" dirty="0">
              <a:effectLst/>
              <a:latin typeface="Times New Roman"/>
              <a:ea typeface="Times New Roman"/>
            </a:endParaRPr>
          </a:p>
        </p:txBody>
      </p:sp>
    </p:spTree>
    <p:extLst>
      <p:ext uri="{BB962C8B-B14F-4D97-AF65-F5344CB8AC3E}">
        <p14:creationId xmlns:p14="http://schemas.microsoft.com/office/powerpoint/2010/main" val="5909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Vertical)">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barn(inVertical)">
                                      <p:cBhvr>
                                        <p:cTn id="18" dur="500"/>
                                        <p:tgtEl>
                                          <p:spTgt spid="614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48"/>
                                        </p:tgtEl>
                                        <p:attrNameLst>
                                          <p:attrName>style.visibility</p:attrName>
                                        </p:attrNameLst>
                                      </p:cBhvr>
                                      <p:to>
                                        <p:strVal val="visible"/>
                                      </p:to>
                                    </p:set>
                                    <p:anim calcmode="lin" valueType="num">
                                      <p:cBhvr additive="base">
                                        <p:cTn id="29" dur="500" fill="hold"/>
                                        <p:tgtEl>
                                          <p:spTgt spid="6148"/>
                                        </p:tgtEl>
                                        <p:attrNameLst>
                                          <p:attrName>ppt_x</p:attrName>
                                        </p:attrNameLst>
                                      </p:cBhvr>
                                      <p:tavLst>
                                        <p:tav tm="0">
                                          <p:val>
                                            <p:strVal val="#ppt_x"/>
                                          </p:val>
                                        </p:tav>
                                        <p:tav tm="100000">
                                          <p:val>
                                            <p:strVal val="#ppt_x"/>
                                          </p:val>
                                        </p:tav>
                                      </p:tavLst>
                                    </p:anim>
                                    <p:anim calcmode="lin" valueType="num">
                                      <p:cBhvr additive="base">
                                        <p:cTn id="30"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49"/>
                                        </p:tgtEl>
                                        <p:attrNameLst>
                                          <p:attrName>style.visibility</p:attrName>
                                        </p:attrNameLst>
                                      </p:cBhvr>
                                      <p:to>
                                        <p:strVal val="visible"/>
                                      </p:to>
                                    </p:set>
                                    <p:anim calcmode="lin" valueType="num">
                                      <p:cBhvr additive="base">
                                        <p:cTn id="35" dur="500" fill="hold"/>
                                        <p:tgtEl>
                                          <p:spTgt spid="6149"/>
                                        </p:tgtEl>
                                        <p:attrNameLst>
                                          <p:attrName>ppt_x</p:attrName>
                                        </p:attrNameLst>
                                      </p:cBhvr>
                                      <p:tavLst>
                                        <p:tav tm="0">
                                          <p:val>
                                            <p:strVal val="#ppt_x"/>
                                          </p:val>
                                        </p:tav>
                                        <p:tav tm="100000">
                                          <p:val>
                                            <p:strVal val="#ppt_x"/>
                                          </p:val>
                                        </p:tav>
                                      </p:tavLst>
                                    </p:anim>
                                    <p:anim calcmode="lin" valueType="num">
                                      <p:cBhvr additive="base">
                                        <p:cTn id="36"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789" y="381000"/>
            <a:ext cx="8686800" cy="1200329"/>
          </a:xfrm>
          <a:prstGeom prst="rect">
            <a:avLst/>
          </a:prstGeom>
        </p:spPr>
        <p:txBody>
          <a:bodyPr wrap="square">
            <a:spAutoFit/>
          </a:bodyPr>
          <a:lstStyle/>
          <a:p>
            <a:pPr marL="228600" marR="0" indent="-171450">
              <a:spcBef>
                <a:spcPts val="0"/>
              </a:spcBef>
              <a:spcAft>
                <a:spcPts val="0"/>
              </a:spcAft>
            </a:pPr>
            <a:r>
              <a:rPr lang="en-US" sz="3600" dirty="0" smtClean="0">
                <a:effectLst/>
                <a:latin typeface="Comic Sans MS"/>
                <a:ea typeface="Times New Roman"/>
              </a:rPr>
              <a:t>6. Calculate the variance and standard deviation for #5.</a:t>
            </a:r>
            <a:endParaRPr lang="en-US" sz="3600" dirty="0">
              <a:effectLst/>
              <a:latin typeface="Times New Roman"/>
              <a:ea typeface="Times New Roman"/>
            </a:endParaRPr>
          </a:p>
        </p:txBody>
      </p:sp>
      <p:sp>
        <p:nvSpPr>
          <p:cNvPr id="7" name="TextBox 6"/>
          <p:cNvSpPr txBox="1"/>
          <p:nvPr/>
        </p:nvSpPr>
        <p:spPr>
          <a:xfrm>
            <a:off x="381000" y="1828800"/>
            <a:ext cx="7696200" cy="646331"/>
          </a:xfrm>
          <a:prstGeom prst="rect">
            <a:avLst/>
          </a:prstGeom>
          <a:noFill/>
        </p:spPr>
        <p:txBody>
          <a:bodyPr wrap="square" rtlCol="0">
            <a:spAutoFit/>
          </a:bodyPr>
          <a:lstStyle/>
          <a:p>
            <a:r>
              <a:rPr lang="en-US" sz="3600" dirty="0" smtClean="0">
                <a:solidFill>
                  <a:srgbClr val="0000FF"/>
                </a:solidFill>
              </a:rPr>
              <a:t>Again let’s work SMARTER, not HARDER!</a:t>
            </a:r>
            <a:endParaRPr lang="en-US" sz="3600" dirty="0">
              <a:solidFill>
                <a:srgbClr val="0000FF"/>
              </a:solidFill>
            </a:endParaRPr>
          </a:p>
        </p:txBody>
      </p:sp>
      <p:sp>
        <p:nvSpPr>
          <p:cNvPr id="8" name="TextBox 7"/>
          <p:cNvSpPr txBox="1"/>
          <p:nvPr/>
        </p:nvSpPr>
        <p:spPr>
          <a:xfrm>
            <a:off x="347546" y="2722602"/>
            <a:ext cx="8303941" cy="1077218"/>
          </a:xfrm>
          <a:prstGeom prst="rect">
            <a:avLst/>
          </a:prstGeom>
          <a:noFill/>
        </p:spPr>
        <p:txBody>
          <a:bodyPr wrap="square" rtlCol="0">
            <a:spAutoFit/>
          </a:bodyPr>
          <a:lstStyle/>
          <a:p>
            <a:r>
              <a:rPr lang="en-US" sz="3200" dirty="0" smtClean="0">
                <a:solidFill>
                  <a:srgbClr val="FF0000"/>
                </a:solidFill>
              </a:rPr>
              <a:t>Step 1:  Input the </a:t>
            </a:r>
            <a:r>
              <a:rPr lang="en-US" sz="3200" dirty="0" smtClean="0">
                <a:solidFill>
                  <a:srgbClr val="0000FF"/>
                </a:solidFill>
              </a:rPr>
              <a:t>data set </a:t>
            </a:r>
            <a:r>
              <a:rPr lang="en-US" sz="3200" dirty="0" smtClean="0">
                <a:solidFill>
                  <a:srgbClr val="FF0000"/>
                </a:solidFill>
              </a:rPr>
              <a:t>into </a:t>
            </a:r>
            <a:r>
              <a:rPr lang="en-US" sz="3200" dirty="0" smtClean="0">
                <a:solidFill>
                  <a:srgbClr val="0000FF"/>
                </a:solidFill>
              </a:rPr>
              <a:t>L1 </a:t>
            </a:r>
            <a:r>
              <a:rPr lang="en-US" sz="3200" dirty="0" smtClean="0">
                <a:solidFill>
                  <a:srgbClr val="FF0000"/>
                </a:solidFill>
              </a:rPr>
              <a:t>and the </a:t>
            </a:r>
            <a:r>
              <a:rPr lang="en-US" sz="3200" dirty="0" smtClean="0">
                <a:solidFill>
                  <a:srgbClr val="0000FF"/>
                </a:solidFill>
              </a:rPr>
              <a:t>corresponding probability </a:t>
            </a:r>
            <a:r>
              <a:rPr lang="en-US" sz="3200" dirty="0" smtClean="0">
                <a:solidFill>
                  <a:srgbClr val="FF0000"/>
                </a:solidFill>
              </a:rPr>
              <a:t>in </a:t>
            </a:r>
            <a:r>
              <a:rPr lang="en-US" sz="3200" dirty="0" smtClean="0">
                <a:solidFill>
                  <a:srgbClr val="0000FF"/>
                </a:solidFill>
              </a:rPr>
              <a:t>L2</a:t>
            </a:r>
            <a:endParaRPr lang="en-US" sz="3200" dirty="0">
              <a:solidFill>
                <a:srgbClr val="0000FF"/>
              </a:solidFill>
            </a:endParaRPr>
          </a:p>
        </p:txBody>
      </p:sp>
      <p:pic>
        <p:nvPicPr>
          <p:cNvPr id="3" name="Picture 2"/>
          <p:cNvPicPr>
            <a:picLocks noChangeAspect="1"/>
          </p:cNvPicPr>
          <p:nvPr/>
        </p:nvPicPr>
        <p:blipFill>
          <a:blip r:embed="rId2"/>
          <a:stretch>
            <a:fillRect/>
          </a:stretch>
        </p:blipFill>
        <p:spPr>
          <a:xfrm>
            <a:off x="5841612" y="3302793"/>
            <a:ext cx="2809875" cy="3276600"/>
          </a:xfrm>
          <a:prstGeom prst="rect">
            <a:avLst/>
          </a:prstGeom>
        </p:spPr>
      </p:pic>
    </p:spTree>
    <p:extLst>
      <p:ext uri="{BB962C8B-B14F-4D97-AF65-F5344CB8AC3E}">
        <p14:creationId xmlns:p14="http://schemas.microsoft.com/office/powerpoint/2010/main" val="388215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809" y="130123"/>
            <a:ext cx="4419600" cy="646331"/>
          </a:xfrm>
          <a:prstGeom prst="rect">
            <a:avLst/>
          </a:prstGeom>
        </p:spPr>
        <p:txBody>
          <a:bodyPr wrap="square">
            <a:spAutoFit/>
          </a:bodyPr>
          <a:lstStyle/>
          <a:p>
            <a:r>
              <a:rPr lang="en-US" sz="3600" dirty="0" smtClean="0">
                <a:solidFill>
                  <a:srgbClr val="FF0000"/>
                </a:solidFill>
                <a:effectLst/>
                <a:highlight>
                  <a:srgbClr val="FFFF00"/>
                </a:highlight>
                <a:latin typeface="Comic Sans MS"/>
                <a:ea typeface="Times New Roman"/>
                <a:cs typeface="Times New Roman"/>
              </a:rPr>
              <a:t>Terms to Recall</a:t>
            </a:r>
            <a:r>
              <a:rPr lang="en-US" sz="3600" dirty="0" smtClean="0">
                <a:solidFill>
                  <a:schemeClr val="bg1"/>
                </a:solidFill>
                <a:effectLst/>
                <a:latin typeface="Comic Sans MS"/>
                <a:ea typeface="Times New Roman"/>
                <a:cs typeface="Times New Roman"/>
              </a:rPr>
              <a:t>:</a:t>
            </a:r>
            <a:endParaRPr lang="en-US" sz="3600" dirty="0">
              <a:solidFill>
                <a:schemeClr val="bg1"/>
              </a:solidFill>
            </a:endParaRPr>
          </a:p>
        </p:txBody>
      </p:sp>
      <p:sp>
        <p:nvSpPr>
          <p:cNvPr id="3" name="Rectangle 2"/>
          <p:cNvSpPr/>
          <p:nvPr/>
        </p:nvSpPr>
        <p:spPr>
          <a:xfrm>
            <a:off x="37514" y="786611"/>
            <a:ext cx="8801686" cy="1754326"/>
          </a:xfrm>
          <a:prstGeom prst="rect">
            <a:avLst/>
          </a:prstGeom>
        </p:spPr>
        <p:txBody>
          <a:bodyPr wrap="square">
            <a:spAutoFit/>
          </a:bodyPr>
          <a:lstStyle/>
          <a:p>
            <a:pPr marL="1143000" marR="0" indent="228600">
              <a:spcBef>
                <a:spcPts val="0"/>
              </a:spcBef>
              <a:spcAft>
                <a:spcPts val="0"/>
              </a:spcAft>
            </a:pPr>
            <a:r>
              <a:rPr lang="en-US" sz="3600" dirty="0" smtClean="0">
                <a:solidFill>
                  <a:srgbClr val="000099"/>
                </a:solidFill>
                <a:effectLst/>
                <a:latin typeface="Comic Sans MS"/>
                <a:ea typeface="Times New Roman"/>
              </a:rPr>
              <a:t>Measures of Center:</a:t>
            </a:r>
            <a:r>
              <a:rPr lang="en-US" sz="3600" dirty="0">
                <a:solidFill>
                  <a:srgbClr val="000099"/>
                </a:solidFill>
                <a:latin typeface="Times New Roman"/>
                <a:ea typeface="Times New Roman"/>
              </a:rPr>
              <a:t> </a:t>
            </a:r>
            <a:r>
              <a:rPr lang="en-US" sz="3600" dirty="0" smtClean="0">
                <a:solidFill>
                  <a:srgbClr val="000099"/>
                </a:solidFill>
                <a:latin typeface="Times New Roman"/>
                <a:ea typeface="Times New Roman"/>
              </a:rPr>
              <a:t>   </a:t>
            </a:r>
            <a:r>
              <a:rPr lang="en-US" sz="3600" dirty="0" smtClean="0">
                <a:solidFill>
                  <a:srgbClr val="000099"/>
                </a:solidFill>
                <a:effectLst/>
                <a:latin typeface="Comic Sans MS"/>
                <a:ea typeface="Times New Roman"/>
              </a:rPr>
              <a:t>Mean</a:t>
            </a:r>
            <a:endParaRPr lang="en-US" sz="3600" dirty="0" smtClean="0">
              <a:solidFill>
                <a:srgbClr val="000099"/>
              </a:solidFill>
              <a:effectLst/>
              <a:latin typeface="Times New Roman"/>
              <a:ea typeface="Times New Roman"/>
            </a:endParaRPr>
          </a:p>
          <a:p>
            <a:pPr marL="1143000" marR="0" indent="228600">
              <a:spcBef>
                <a:spcPts val="0"/>
              </a:spcBef>
              <a:spcAft>
                <a:spcPts val="0"/>
              </a:spcAft>
            </a:pPr>
            <a:r>
              <a:rPr lang="en-US" sz="3600" dirty="0" smtClean="0">
                <a:solidFill>
                  <a:srgbClr val="000099"/>
                </a:solidFill>
                <a:effectLst/>
                <a:latin typeface="Comic Sans MS"/>
                <a:ea typeface="Times New Roman"/>
              </a:rPr>
              <a:t>                                   Median  </a:t>
            </a:r>
            <a:r>
              <a:rPr lang="en-US" sz="3600" dirty="0" smtClean="0">
                <a:solidFill>
                  <a:srgbClr val="000099"/>
                </a:solidFill>
                <a:effectLst/>
                <a:latin typeface="Comic Sans MS"/>
                <a:ea typeface="Times New Roman"/>
                <a:cs typeface="Times New Roman"/>
              </a:rPr>
              <a:t>           					     Mode</a:t>
            </a:r>
            <a:endParaRPr lang="en-US" sz="3600" dirty="0">
              <a:solidFill>
                <a:srgbClr val="000099"/>
              </a:solidFill>
            </a:endParaRPr>
          </a:p>
        </p:txBody>
      </p:sp>
      <p:sp>
        <p:nvSpPr>
          <p:cNvPr id="4" name="Rectangle 3"/>
          <p:cNvSpPr/>
          <p:nvPr/>
        </p:nvSpPr>
        <p:spPr>
          <a:xfrm>
            <a:off x="37514" y="2545626"/>
            <a:ext cx="8725486" cy="3416320"/>
          </a:xfrm>
          <a:prstGeom prst="rect">
            <a:avLst/>
          </a:prstGeom>
        </p:spPr>
        <p:txBody>
          <a:bodyPr wrap="square">
            <a:spAutoFit/>
          </a:bodyPr>
          <a:lstStyle/>
          <a:p>
            <a:pPr marL="1143000" marR="0" indent="228600">
              <a:spcBef>
                <a:spcPts val="0"/>
              </a:spcBef>
              <a:spcAft>
                <a:spcPts val="0"/>
              </a:spcAft>
            </a:pPr>
            <a:r>
              <a:rPr lang="en-US" sz="3600" dirty="0" smtClean="0">
                <a:solidFill>
                  <a:srgbClr val="006600"/>
                </a:solidFill>
                <a:effectLst/>
                <a:latin typeface="Comic Sans MS"/>
                <a:ea typeface="Times New Roman"/>
              </a:rPr>
              <a:t>Measures of Spread:  Range</a:t>
            </a:r>
            <a:endParaRPr lang="en-US" sz="3600" dirty="0" smtClean="0">
              <a:solidFill>
                <a:srgbClr val="006600"/>
              </a:solidFill>
              <a:effectLst/>
              <a:latin typeface="Times New Roman"/>
              <a:ea typeface="Times New Roman"/>
            </a:endParaRPr>
          </a:p>
          <a:p>
            <a:pPr marL="1143000" marR="0" indent="228600">
              <a:spcBef>
                <a:spcPts val="0"/>
              </a:spcBef>
              <a:spcAft>
                <a:spcPts val="0"/>
              </a:spcAft>
            </a:pPr>
            <a:r>
              <a:rPr lang="en-US" sz="3600" dirty="0" smtClean="0">
                <a:solidFill>
                  <a:srgbClr val="006600"/>
                </a:solidFill>
                <a:effectLst/>
                <a:latin typeface="Comic Sans MS"/>
                <a:ea typeface="Times New Roman"/>
              </a:rPr>
              <a:t>                                  Quartiles</a:t>
            </a:r>
            <a:endParaRPr lang="en-US" sz="3600" dirty="0" smtClean="0">
              <a:solidFill>
                <a:srgbClr val="006600"/>
              </a:solidFill>
              <a:effectLst/>
              <a:latin typeface="Times New Roman"/>
              <a:ea typeface="Times New Roman"/>
            </a:endParaRPr>
          </a:p>
          <a:p>
            <a:pPr marL="1143000" marR="0" indent="228600">
              <a:spcBef>
                <a:spcPts val="0"/>
              </a:spcBef>
              <a:spcAft>
                <a:spcPts val="0"/>
              </a:spcAft>
            </a:pPr>
            <a:r>
              <a:rPr lang="en-US" sz="3600" dirty="0" smtClean="0">
                <a:solidFill>
                  <a:srgbClr val="006600"/>
                </a:solidFill>
                <a:effectLst/>
                <a:latin typeface="Comic Sans MS"/>
                <a:ea typeface="Times New Roman"/>
              </a:rPr>
              <a:t>                                  IQR</a:t>
            </a:r>
            <a:endParaRPr lang="en-US" sz="3600" dirty="0" smtClean="0">
              <a:solidFill>
                <a:srgbClr val="006600"/>
              </a:solidFill>
              <a:effectLst/>
              <a:latin typeface="Times New Roman"/>
              <a:ea typeface="Times New Roman"/>
            </a:endParaRPr>
          </a:p>
          <a:p>
            <a:pPr marL="1143000" marR="0" indent="228600">
              <a:spcBef>
                <a:spcPts val="0"/>
              </a:spcBef>
              <a:spcAft>
                <a:spcPts val="0"/>
              </a:spcAft>
            </a:pPr>
            <a:r>
              <a:rPr lang="en-US" sz="3600" dirty="0" smtClean="0">
                <a:solidFill>
                  <a:srgbClr val="006600"/>
                </a:solidFill>
                <a:effectLst/>
                <a:latin typeface="Comic Sans MS"/>
                <a:ea typeface="Times New Roman"/>
              </a:rPr>
              <a:t>                                 MAD </a:t>
            </a:r>
            <a:endParaRPr lang="en-US" sz="3600" dirty="0" smtClean="0">
              <a:solidFill>
                <a:srgbClr val="006600"/>
              </a:solidFill>
              <a:effectLst/>
              <a:latin typeface="Times New Roman"/>
              <a:ea typeface="Times New Roman"/>
            </a:endParaRPr>
          </a:p>
          <a:p>
            <a:pPr marL="1143000" marR="0" indent="228600">
              <a:spcBef>
                <a:spcPts val="0"/>
              </a:spcBef>
              <a:spcAft>
                <a:spcPts val="0"/>
              </a:spcAft>
            </a:pPr>
            <a:r>
              <a:rPr lang="en-US" sz="3600" dirty="0" smtClean="0">
                <a:solidFill>
                  <a:srgbClr val="006600"/>
                </a:solidFill>
                <a:effectLst/>
                <a:latin typeface="Comic Sans MS"/>
                <a:ea typeface="Times New Roman"/>
              </a:rPr>
              <a:t>	                 Standard Deviation</a:t>
            </a:r>
            <a:endParaRPr lang="en-US" sz="3600" dirty="0" smtClean="0">
              <a:solidFill>
                <a:srgbClr val="006600"/>
              </a:solidFill>
              <a:effectLst/>
              <a:latin typeface="Times New Roman"/>
              <a:ea typeface="Times New Roman"/>
            </a:endParaRPr>
          </a:p>
          <a:p>
            <a:r>
              <a:rPr lang="en-US" sz="3600" dirty="0" smtClean="0">
                <a:solidFill>
                  <a:srgbClr val="006600"/>
                </a:solidFill>
                <a:effectLst/>
                <a:latin typeface="Comic Sans MS"/>
                <a:ea typeface="Times New Roman"/>
                <a:cs typeface="Times New Roman"/>
              </a:rPr>
              <a:t>                                       Variance</a:t>
            </a:r>
            <a:endParaRPr lang="en-US" sz="3600" dirty="0">
              <a:solidFill>
                <a:srgbClr val="006600"/>
              </a:solidFill>
            </a:endParaRPr>
          </a:p>
        </p:txBody>
      </p:sp>
    </p:spTree>
    <p:extLst>
      <p:ext uri="{BB962C8B-B14F-4D97-AF65-F5344CB8AC3E}">
        <p14:creationId xmlns:p14="http://schemas.microsoft.com/office/powerpoint/2010/main" val="12555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9058" y="1194256"/>
            <a:ext cx="8532542" cy="584775"/>
          </a:xfrm>
          <a:prstGeom prst="rect">
            <a:avLst/>
          </a:prstGeom>
          <a:noFill/>
        </p:spPr>
        <p:txBody>
          <a:bodyPr wrap="square" rtlCol="0">
            <a:spAutoFit/>
          </a:bodyPr>
          <a:lstStyle/>
          <a:p>
            <a:r>
              <a:rPr lang="en-US" sz="3200" dirty="0" smtClean="0">
                <a:solidFill>
                  <a:srgbClr val="FF0000"/>
                </a:solidFill>
              </a:rPr>
              <a:t>Step 2:  Go back the </a:t>
            </a:r>
            <a:r>
              <a:rPr lang="en-US" sz="3200" dirty="0" smtClean="0">
                <a:solidFill>
                  <a:srgbClr val="0000FF"/>
                </a:solidFill>
              </a:rPr>
              <a:t>home screen (2</a:t>
            </a:r>
            <a:r>
              <a:rPr lang="en-US" sz="3200" baseline="30000" dirty="0" smtClean="0">
                <a:solidFill>
                  <a:srgbClr val="0000FF"/>
                </a:solidFill>
              </a:rPr>
              <a:t>nd</a:t>
            </a:r>
            <a:r>
              <a:rPr lang="en-US" sz="3200" dirty="0" smtClean="0">
                <a:solidFill>
                  <a:srgbClr val="0000FF"/>
                </a:solidFill>
              </a:rPr>
              <a:t> MODE).</a:t>
            </a:r>
            <a:endParaRPr lang="en-US" sz="3200" dirty="0">
              <a:solidFill>
                <a:srgbClr val="0000FF"/>
              </a:solidFill>
            </a:endParaRPr>
          </a:p>
        </p:txBody>
      </p:sp>
      <p:pic>
        <p:nvPicPr>
          <p:cNvPr id="3" name="Picture 2"/>
          <p:cNvPicPr>
            <a:picLocks noChangeAspect="1"/>
          </p:cNvPicPr>
          <p:nvPr/>
        </p:nvPicPr>
        <p:blipFill>
          <a:blip r:embed="rId2"/>
          <a:stretch>
            <a:fillRect/>
          </a:stretch>
        </p:blipFill>
        <p:spPr>
          <a:xfrm>
            <a:off x="5715000" y="2514600"/>
            <a:ext cx="2771775" cy="3238500"/>
          </a:xfrm>
          <a:prstGeom prst="rect">
            <a:avLst/>
          </a:prstGeom>
        </p:spPr>
      </p:pic>
    </p:spTree>
    <p:extLst>
      <p:ext uri="{BB962C8B-B14F-4D97-AF65-F5344CB8AC3E}">
        <p14:creationId xmlns:p14="http://schemas.microsoft.com/office/powerpoint/2010/main" val="9722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458" y="609600"/>
            <a:ext cx="8532542" cy="584775"/>
          </a:xfrm>
          <a:prstGeom prst="rect">
            <a:avLst/>
          </a:prstGeom>
          <a:noFill/>
        </p:spPr>
        <p:txBody>
          <a:bodyPr wrap="square" rtlCol="0">
            <a:spAutoFit/>
          </a:bodyPr>
          <a:lstStyle/>
          <a:p>
            <a:r>
              <a:rPr lang="en-US" sz="3200" dirty="0" smtClean="0">
                <a:solidFill>
                  <a:srgbClr val="FF0000"/>
                </a:solidFill>
              </a:rPr>
              <a:t>Step 3:  Go to list </a:t>
            </a:r>
            <a:r>
              <a:rPr lang="en-US" sz="3200" dirty="0" smtClean="0">
                <a:solidFill>
                  <a:srgbClr val="0000FF"/>
                </a:solidFill>
              </a:rPr>
              <a:t>EDIT.</a:t>
            </a:r>
            <a:endParaRPr lang="en-US" sz="3200" dirty="0">
              <a:solidFill>
                <a:srgbClr val="0000FF"/>
              </a:solidFill>
            </a:endParaRPr>
          </a:p>
        </p:txBody>
      </p:sp>
      <p:pic>
        <p:nvPicPr>
          <p:cNvPr id="3" name="Picture 2"/>
          <p:cNvPicPr>
            <a:picLocks noChangeAspect="1"/>
          </p:cNvPicPr>
          <p:nvPr/>
        </p:nvPicPr>
        <p:blipFill>
          <a:blip r:embed="rId2"/>
          <a:stretch>
            <a:fillRect/>
          </a:stretch>
        </p:blipFill>
        <p:spPr>
          <a:xfrm>
            <a:off x="5410200" y="152400"/>
            <a:ext cx="2981325" cy="2950377"/>
          </a:xfrm>
          <a:prstGeom prst="rect">
            <a:avLst/>
          </a:prstGeom>
        </p:spPr>
      </p:pic>
      <p:sp>
        <p:nvSpPr>
          <p:cNvPr id="4" name="TextBox 3"/>
          <p:cNvSpPr txBox="1"/>
          <p:nvPr/>
        </p:nvSpPr>
        <p:spPr>
          <a:xfrm>
            <a:off x="611458" y="3493816"/>
            <a:ext cx="8532542" cy="584775"/>
          </a:xfrm>
          <a:prstGeom prst="rect">
            <a:avLst/>
          </a:prstGeom>
          <a:noFill/>
        </p:spPr>
        <p:txBody>
          <a:bodyPr wrap="square" rtlCol="0">
            <a:spAutoFit/>
          </a:bodyPr>
          <a:lstStyle/>
          <a:p>
            <a:r>
              <a:rPr lang="en-US" sz="3200" dirty="0" smtClean="0">
                <a:solidFill>
                  <a:srgbClr val="FF0000"/>
                </a:solidFill>
              </a:rPr>
              <a:t>Step 4:  Arrow over to </a:t>
            </a:r>
            <a:r>
              <a:rPr lang="en-US" sz="3200" dirty="0" smtClean="0">
                <a:solidFill>
                  <a:srgbClr val="0000FF"/>
                </a:solidFill>
              </a:rPr>
              <a:t>CALC.</a:t>
            </a:r>
            <a:endParaRPr lang="en-US" sz="3200" dirty="0">
              <a:solidFill>
                <a:srgbClr val="0000FF"/>
              </a:solidFill>
            </a:endParaRPr>
          </a:p>
        </p:txBody>
      </p:sp>
      <p:pic>
        <p:nvPicPr>
          <p:cNvPr id="5" name="Picture 4"/>
          <p:cNvPicPr>
            <a:picLocks noChangeAspect="1"/>
          </p:cNvPicPr>
          <p:nvPr/>
        </p:nvPicPr>
        <p:blipFill>
          <a:blip r:embed="rId3"/>
          <a:stretch>
            <a:fillRect/>
          </a:stretch>
        </p:blipFill>
        <p:spPr>
          <a:xfrm>
            <a:off x="5543550" y="3276600"/>
            <a:ext cx="2847975" cy="3143250"/>
          </a:xfrm>
          <a:prstGeom prst="rect">
            <a:avLst/>
          </a:prstGeom>
        </p:spPr>
      </p:pic>
    </p:spTree>
    <p:extLst>
      <p:ext uri="{BB962C8B-B14F-4D97-AF65-F5344CB8AC3E}">
        <p14:creationId xmlns:p14="http://schemas.microsoft.com/office/powerpoint/2010/main" val="111014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77729" y="228600"/>
            <a:ext cx="2771775" cy="2495550"/>
          </a:xfrm>
          <a:prstGeom prst="rect">
            <a:avLst/>
          </a:prstGeom>
        </p:spPr>
      </p:pic>
      <p:sp>
        <p:nvSpPr>
          <p:cNvPr id="3" name="TextBox 2"/>
          <p:cNvSpPr txBox="1"/>
          <p:nvPr/>
        </p:nvSpPr>
        <p:spPr>
          <a:xfrm>
            <a:off x="611458" y="609600"/>
            <a:ext cx="8532542" cy="584775"/>
          </a:xfrm>
          <a:prstGeom prst="rect">
            <a:avLst/>
          </a:prstGeom>
          <a:noFill/>
        </p:spPr>
        <p:txBody>
          <a:bodyPr wrap="square" rtlCol="0">
            <a:spAutoFit/>
          </a:bodyPr>
          <a:lstStyle/>
          <a:p>
            <a:r>
              <a:rPr lang="en-US" sz="3200" dirty="0" smtClean="0">
                <a:solidFill>
                  <a:srgbClr val="FF0000"/>
                </a:solidFill>
              </a:rPr>
              <a:t>Step </a:t>
            </a:r>
            <a:r>
              <a:rPr lang="en-US" sz="3200" dirty="0">
                <a:solidFill>
                  <a:srgbClr val="FF0000"/>
                </a:solidFill>
              </a:rPr>
              <a:t>5</a:t>
            </a:r>
            <a:r>
              <a:rPr lang="en-US" sz="3200" dirty="0" smtClean="0">
                <a:solidFill>
                  <a:srgbClr val="FF0000"/>
                </a:solidFill>
              </a:rPr>
              <a:t>:  </a:t>
            </a:r>
            <a:r>
              <a:rPr lang="en-US" sz="3200" dirty="0" smtClean="0">
                <a:solidFill>
                  <a:srgbClr val="0000FF"/>
                </a:solidFill>
              </a:rPr>
              <a:t>ENTER.</a:t>
            </a:r>
            <a:endParaRPr lang="en-US" sz="3200" dirty="0">
              <a:solidFill>
                <a:srgbClr val="0000FF"/>
              </a:solidFill>
            </a:endParaRPr>
          </a:p>
        </p:txBody>
      </p:sp>
    </p:spTree>
    <p:extLst>
      <p:ext uri="{BB962C8B-B14F-4D97-AF65-F5344CB8AC3E}">
        <p14:creationId xmlns:p14="http://schemas.microsoft.com/office/powerpoint/2010/main" val="37477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0"/>
            <a:ext cx="8532542" cy="1077218"/>
          </a:xfrm>
          <a:prstGeom prst="rect">
            <a:avLst/>
          </a:prstGeom>
          <a:noFill/>
        </p:spPr>
        <p:txBody>
          <a:bodyPr wrap="square" rtlCol="0">
            <a:spAutoFit/>
          </a:bodyPr>
          <a:lstStyle/>
          <a:p>
            <a:r>
              <a:rPr lang="en-US" sz="3200" dirty="0" smtClean="0">
                <a:solidFill>
                  <a:srgbClr val="FF0000"/>
                </a:solidFill>
              </a:rPr>
              <a:t>Step 6:  Paste </a:t>
            </a:r>
            <a:r>
              <a:rPr lang="en-US" sz="3200" dirty="0" smtClean="0">
                <a:solidFill>
                  <a:srgbClr val="0000FF"/>
                </a:solidFill>
              </a:rPr>
              <a:t>L1</a:t>
            </a:r>
            <a:r>
              <a:rPr lang="en-US" sz="3200" dirty="0" smtClean="0">
                <a:solidFill>
                  <a:srgbClr val="FF0000"/>
                </a:solidFill>
              </a:rPr>
              <a:t> (2</a:t>
            </a:r>
            <a:r>
              <a:rPr lang="en-US" sz="3200" baseline="30000" dirty="0" smtClean="0">
                <a:solidFill>
                  <a:srgbClr val="FF0000"/>
                </a:solidFill>
              </a:rPr>
              <a:t>nd</a:t>
            </a:r>
            <a:r>
              <a:rPr lang="en-US" sz="3200" dirty="0" smtClean="0">
                <a:solidFill>
                  <a:srgbClr val="FF0000"/>
                </a:solidFill>
              </a:rPr>
              <a:t> 1) as List arrow down then paste </a:t>
            </a:r>
            <a:r>
              <a:rPr lang="en-US" sz="3200" dirty="0" smtClean="0">
                <a:solidFill>
                  <a:srgbClr val="0000FF"/>
                </a:solidFill>
              </a:rPr>
              <a:t>L2</a:t>
            </a:r>
            <a:r>
              <a:rPr lang="en-US" sz="3200" dirty="0" smtClean="0">
                <a:solidFill>
                  <a:srgbClr val="FF0000"/>
                </a:solidFill>
              </a:rPr>
              <a:t> (2</a:t>
            </a:r>
            <a:r>
              <a:rPr lang="en-US" sz="3200" baseline="30000" dirty="0" smtClean="0">
                <a:solidFill>
                  <a:srgbClr val="FF0000"/>
                </a:solidFill>
              </a:rPr>
              <a:t>nd</a:t>
            </a:r>
            <a:r>
              <a:rPr lang="en-US" sz="3200" dirty="0" smtClean="0">
                <a:solidFill>
                  <a:srgbClr val="FF0000"/>
                </a:solidFill>
              </a:rPr>
              <a:t> 2) as </a:t>
            </a:r>
            <a:r>
              <a:rPr lang="en-US" sz="3200" dirty="0" err="1" smtClean="0">
                <a:solidFill>
                  <a:srgbClr val="FF0000"/>
                </a:solidFill>
              </a:rPr>
              <a:t>FreqList</a:t>
            </a:r>
            <a:r>
              <a:rPr lang="en-US" sz="3200" dirty="0" smtClean="0">
                <a:solidFill>
                  <a:srgbClr val="FF0000"/>
                </a:solidFill>
              </a:rPr>
              <a:t>. </a:t>
            </a:r>
            <a:r>
              <a:rPr lang="en-US" sz="3200" dirty="0" smtClean="0">
                <a:solidFill>
                  <a:srgbClr val="0000FF"/>
                </a:solidFill>
              </a:rPr>
              <a:t>ENTER</a:t>
            </a:r>
            <a:r>
              <a:rPr lang="en-US" sz="3200" dirty="0" smtClean="0">
                <a:solidFill>
                  <a:srgbClr val="FF0000"/>
                </a:solidFill>
              </a:rPr>
              <a:t> on Calculate</a:t>
            </a: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6172200" y="1821686"/>
            <a:ext cx="2733675" cy="3333750"/>
          </a:xfrm>
          <a:prstGeom prst="rect">
            <a:avLst/>
          </a:prstGeom>
        </p:spPr>
      </p:pic>
      <p:sp>
        <p:nvSpPr>
          <p:cNvPr id="4" name="TextBox 3"/>
          <p:cNvSpPr txBox="1"/>
          <p:nvPr/>
        </p:nvSpPr>
        <p:spPr>
          <a:xfrm>
            <a:off x="228600" y="2057400"/>
            <a:ext cx="5715000" cy="2862322"/>
          </a:xfrm>
          <a:prstGeom prst="rect">
            <a:avLst/>
          </a:prstGeom>
          <a:solidFill>
            <a:srgbClr val="FFFF00"/>
          </a:solidFill>
        </p:spPr>
        <p:txBody>
          <a:bodyPr wrap="square" rtlCol="0">
            <a:spAutoFit/>
          </a:bodyPr>
          <a:lstStyle/>
          <a:p>
            <a:r>
              <a:rPr lang="en-US" sz="3600" dirty="0" smtClean="0"/>
              <a:t>NOTE:  If you have an older TI-83, your home screen should look like:</a:t>
            </a:r>
          </a:p>
          <a:p>
            <a:endParaRPr lang="en-US" sz="3600" dirty="0"/>
          </a:p>
          <a:p>
            <a:r>
              <a:rPr lang="en-US" sz="3600" dirty="0" smtClean="0">
                <a:solidFill>
                  <a:srgbClr val="0000FF"/>
                </a:solidFill>
              </a:rPr>
              <a:t>1-Var Stats   L1, L2</a:t>
            </a:r>
            <a:endParaRPr lang="en-US" sz="3600" dirty="0">
              <a:solidFill>
                <a:srgbClr val="0000FF"/>
              </a:solidFill>
            </a:endParaRPr>
          </a:p>
        </p:txBody>
      </p:sp>
      <p:cxnSp>
        <p:nvCxnSpPr>
          <p:cNvPr id="6" name="Straight Arrow Connector 5"/>
          <p:cNvCxnSpPr/>
          <p:nvPr/>
        </p:nvCxnSpPr>
        <p:spPr>
          <a:xfrm flipV="1">
            <a:off x="2743200" y="4800600"/>
            <a:ext cx="342900" cy="1143000"/>
          </a:xfrm>
          <a:prstGeom prst="straightConnector1">
            <a:avLst/>
          </a:prstGeom>
          <a:ln w="762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38400" y="5943600"/>
            <a:ext cx="6222847" cy="523220"/>
          </a:xfrm>
          <a:prstGeom prst="rect">
            <a:avLst/>
          </a:prstGeom>
          <a:solidFill>
            <a:schemeClr val="accent2">
              <a:lumMod val="20000"/>
              <a:lumOff val="80000"/>
            </a:schemeClr>
          </a:solidFill>
        </p:spPr>
        <p:txBody>
          <a:bodyPr wrap="square" rtlCol="0">
            <a:spAutoFit/>
          </a:bodyPr>
          <a:lstStyle/>
          <a:p>
            <a:r>
              <a:rPr lang="en-US" sz="2800" dirty="0" smtClean="0"/>
              <a:t>The </a:t>
            </a:r>
            <a:r>
              <a:rPr lang="en-US" sz="2800" b="1" dirty="0" smtClean="0">
                <a:solidFill>
                  <a:srgbClr val="C00000"/>
                </a:solidFill>
              </a:rPr>
              <a:t>COMMA </a:t>
            </a:r>
            <a:r>
              <a:rPr lang="en-US" sz="2800" dirty="0" smtClean="0"/>
              <a:t>is its own key, </a:t>
            </a:r>
            <a:r>
              <a:rPr lang="en-US" sz="2800" b="1" dirty="0" smtClean="0">
                <a:solidFill>
                  <a:srgbClr val="FF0066"/>
                </a:solidFill>
              </a:rPr>
              <a:t>above the 7</a:t>
            </a:r>
            <a:r>
              <a:rPr lang="en-US" sz="2800" dirty="0" smtClean="0"/>
              <a:t>.</a:t>
            </a:r>
            <a:endParaRPr lang="en-US" sz="2800" dirty="0"/>
          </a:p>
        </p:txBody>
      </p:sp>
    </p:spTree>
    <p:extLst>
      <p:ext uri="{BB962C8B-B14F-4D97-AF65-F5344CB8AC3E}">
        <p14:creationId xmlns:p14="http://schemas.microsoft.com/office/powerpoint/2010/main" val="416716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76200"/>
            <a:ext cx="8532542" cy="1077218"/>
          </a:xfrm>
          <a:prstGeom prst="rect">
            <a:avLst/>
          </a:prstGeom>
          <a:noFill/>
        </p:spPr>
        <p:txBody>
          <a:bodyPr wrap="square" rtlCol="0">
            <a:spAutoFit/>
          </a:bodyPr>
          <a:lstStyle/>
          <a:p>
            <a:r>
              <a:rPr lang="en-US" sz="3200" dirty="0" smtClean="0">
                <a:solidFill>
                  <a:srgbClr val="FF0000"/>
                </a:solidFill>
              </a:rPr>
              <a:t>Step 6:  Locate the </a:t>
            </a:r>
            <a:r>
              <a:rPr lang="en-US" sz="3200" dirty="0" smtClean="0">
                <a:solidFill>
                  <a:srgbClr val="0000FF"/>
                </a:solidFill>
              </a:rPr>
              <a:t>Expected Value </a:t>
            </a:r>
            <a:r>
              <a:rPr lang="en-US" sz="3200" dirty="0" smtClean="0">
                <a:solidFill>
                  <a:srgbClr val="FF0000"/>
                </a:solidFill>
              </a:rPr>
              <a:t>and the </a:t>
            </a:r>
            <a:r>
              <a:rPr lang="en-US" sz="3200" dirty="0" smtClean="0">
                <a:solidFill>
                  <a:srgbClr val="0000FF"/>
                </a:solidFill>
              </a:rPr>
              <a:t>Standard Deviation </a:t>
            </a:r>
            <a:r>
              <a:rPr lang="en-US" sz="3200" dirty="0" smtClean="0">
                <a:solidFill>
                  <a:srgbClr val="FF0000"/>
                </a:solidFill>
              </a:rPr>
              <a:t>in the output.</a:t>
            </a:r>
            <a:endParaRPr lang="en-US" sz="3200" dirty="0">
              <a:solidFill>
                <a:srgbClr val="FF0000"/>
              </a:solidFill>
            </a:endParaRPr>
          </a:p>
        </p:txBody>
      </p:sp>
      <p:sp>
        <p:nvSpPr>
          <p:cNvPr id="5" name="TextBox 4"/>
          <p:cNvSpPr txBox="1"/>
          <p:nvPr/>
        </p:nvSpPr>
        <p:spPr>
          <a:xfrm>
            <a:off x="254620" y="4267200"/>
            <a:ext cx="9067800" cy="2246769"/>
          </a:xfrm>
          <a:prstGeom prst="rect">
            <a:avLst/>
          </a:prstGeom>
          <a:solidFill>
            <a:srgbClr val="FFFF00"/>
          </a:solidFill>
        </p:spPr>
        <p:txBody>
          <a:bodyPr wrap="square" rtlCol="0">
            <a:spAutoFit/>
          </a:bodyPr>
          <a:lstStyle/>
          <a:p>
            <a:r>
              <a:rPr lang="en-US" sz="2800" dirty="0" smtClean="0"/>
              <a:t>You may use the </a:t>
            </a:r>
            <a:r>
              <a:rPr lang="en-US" sz="2800" b="1" dirty="0" smtClean="0">
                <a:solidFill>
                  <a:srgbClr val="FF0000"/>
                </a:solidFill>
              </a:rPr>
              <a:t>1</a:t>
            </a:r>
            <a:r>
              <a:rPr lang="en-US" sz="2800" b="1" baseline="30000" dirty="0" smtClean="0">
                <a:solidFill>
                  <a:srgbClr val="FF0000"/>
                </a:solidFill>
              </a:rPr>
              <a:t>st</a:t>
            </a:r>
            <a:r>
              <a:rPr lang="en-US" sz="2800" b="1" dirty="0" smtClean="0">
                <a:solidFill>
                  <a:srgbClr val="FF0000"/>
                </a:solidFill>
              </a:rPr>
              <a:t>-Var Stats function </a:t>
            </a:r>
            <a:r>
              <a:rPr lang="en-US" sz="2800" dirty="0" smtClean="0"/>
              <a:t>to calculate the </a:t>
            </a:r>
            <a:r>
              <a:rPr lang="en-US" sz="2800" b="1" dirty="0" smtClean="0">
                <a:solidFill>
                  <a:srgbClr val="0000FF"/>
                </a:solidFill>
              </a:rPr>
              <a:t>Standard Deviation </a:t>
            </a:r>
            <a:r>
              <a:rPr lang="en-US" sz="2800" dirty="0" smtClean="0"/>
              <a:t>and </a:t>
            </a:r>
            <a:r>
              <a:rPr lang="en-US" sz="2800" b="1" dirty="0" smtClean="0">
                <a:solidFill>
                  <a:srgbClr val="0000FF"/>
                </a:solidFill>
              </a:rPr>
              <a:t>Variance</a:t>
            </a:r>
            <a:r>
              <a:rPr lang="en-US" sz="2800" dirty="0" smtClean="0"/>
              <a:t> in this class. </a:t>
            </a:r>
          </a:p>
          <a:p>
            <a:r>
              <a:rPr lang="en-US" sz="2800" dirty="0" smtClean="0"/>
              <a:t>However you are </a:t>
            </a:r>
            <a:r>
              <a:rPr lang="en-US" sz="2800" b="1" u="sng" dirty="0" smtClean="0">
                <a:solidFill>
                  <a:srgbClr val="FF0000"/>
                </a:solidFill>
              </a:rPr>
              <a:t>required to show the formula </a:t>
            </a:r>
            <a:r>
              <a:rPr lang="en-US" sz="2800" dirty="0" smtClean="0"/>
              <a:t>with the </a:t>
            </a:r>
            <a:r>
              <a:rPr lang="en-US" sz="2800" b="1" dirty="0" smtClean="0">
                <a:solidFill>
                  <a:srgbClr val="FF0000"/>
                </a:solidFill>
              </a:rPr>
              <a:t>values for the particular problem inserted </a:t>
            </a:r>
            <a:r>
              <a:rPr lang="en-US" sz="2800" dirty="0" smtClean="0"/>
              <a:t>into the formula correctly to receive full credit for your answer.</a:t>
            </a:r>
            <a:endParaRPr lang="en-US" sz="2800" dirty="0"/>
          </a:p>
        </p:txBody>
      </p:sp>
      <p:pic>
        <p:nvPicPr>
          <p:cNvPr id="7" name="Picture 6"/>
          <p:cNvPicPr>
            <a:picLocks noChangeAspect="1"/>
          </p:cNvPicPr>
          <p:nvPr/>
        </p:nvPicPr>
        <p:blipFill>
          <a:blip r:embed="rId3"/>
          <a:stretch>
            <a:fillRect/>
          </a:stretch>
        </p:blipFill>
        <p:spPr>
          <a:xfrm>
            <a:off x="6232786" y="614809"/>
            <a:ext cx="2918648" cy="2609849"/>
          </a:xfrm>
          <a:prstGeom prst="rect">
            <a:avLst/>
          </a:prstGeom>
        </p:spPr>
      </p:pic>
      <p:cxnSp>
        <p:nvCxnSpPr>
          <p:cNvPr id="6" name="Straight Arrow Connector 5"/>
          <p:cNvCxnSpPr/>
          <p:nvPr/>
        </p:nvCxnSpPr>
        <p:spPr>
          <a:xfrm>
            <a:off x="4267200" y="2057400"/>
            <a:ext cx="2209800" cy="0"/>
          </a:xfrm>
          <a:prstGeom prst="straightConnector1">
            <a:avLst/>
          </a:prstGeom>
          <a:ln w="57150">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267200" y="1524000"/>
            <a:ext cx="2209800"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974527853"/>
              </p:ext>
            </p:extLst>
          </p:nvPr>
        </p:nvGraphicFramePr>
        <p:xfrm>
          <a:off x="762000" y="2115441"/>
          <a:ext cx="2082033" cy="594867"/>
        </p:xfrm>
        <a:graphic>
          <a:graphicData uri="http://schemas.openxmlformats.org/presentationml/2006/ole">
            <mc:AlternateContent xmlns:mc="http://schemas.openxmlformats.org/markup-compatibility/2006">
              <mc:Choice xmlns:v="urn:schemas-microsoft-com:vml" Requires="v">
                <p:oleObj spid="_x0000_s13360" name="Equation" r:id="rId4" imgW="711000" imgH="203040" progId="Equation.3">
                  <p:embed/>
                </p:oleObj>
              </mc:Choice>
              <mc:Fallback>
                <p:oleObj name="Equation" r:id="rId4" imgW="711000" imgH="203040" progId="Equation.3">
                  <p:embed/>
                  <p:pic>
                    <p:nvPicPr>
                      <p:cNvPr id="0" name=""/>
                      <p:cNvPicPr/>
                      <p:nvPr/>
                    </p:nvPicPr>
                    <p:blipFill>
                      <a:blip r:embed="rId5"/>
                      <a:stretch>
                        <a:fillRect/>
                      </a:stretch>
                    </p:blipFill>
                    <p:spPr>
                      <a:xfrm>
                        <a:off x="762000" y="2115441"/>
                        <a:ext cx="2082033" cy="594867"/>
                      </a:xfrm>
                      <a:prstGeom prst="rect">
                        <a:avLst/>
                      </a:prstGeom>
                      <a:solidFill>
                        <a:srgbClr val="FFFF00"/>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61660546"/>
              </p:ext>
            </p:extLst>
          </p:nvPr>
        </p:nvGraphicFramePr>
        <p:xfrm>
          <a:off x="740307" y="1301920"/>
          <a:ext cx="1219200" cy="665018"/>
        </p:xfrm>
        <a:graphic>
          <a:graphicData uri="http://schemas.openxmlformats.org/presentationml/2006/ole">
            <mc:AlternateContent xmlns:mc="http://schemas.openxmlformats.org/markup-compatibility/2006">
              <mc:Choice xmlns:v="urn:schemas-microsoft-com:vml" Requires="v">
                <p:oleObj spid="_x0000_s13361" name="Equation" r:id="rId6" imgW="533160" imgH="228600" progId="Equation.3">
                  <p:embed/>
                </p:oleObj>
              </mc:Choice>
              <mc:Fallback>
                <p:oleObj name="Equation" r:id="rId6" imgW="533160" imgH="228600" progId="Equation.3">
                  <p:embed/>
                  <p:pic>
                    <p:nvPicPr>
                      <p:cNvPr id="0" name=""/>
                      <p:cNvPicPr/>
                      <p:nvPr/>
                    </p:nvPicPr>
                    <p:blipFill>
                      <a:blip r:embed="rId7"/>
                      <a:stretch>
                        <a:fillRect/>
                      </a:stretch>
                    </p:blipFill>
                    <p:spPr>
                      <a:xfrm>
                        <a:off x="740307" y="1301920"/>
                        <a:ext cx="1219200" cy="665018"/>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9804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789" y="381000"/>
            <a:ext cx="8686800" cy="1200329"/>
          </a:xfrm>
          <a:prstGeom prst="rect">
            <a:avLst/>
          </a:prstGeom>
        </p:spPr>
        <p:txBody>
          <a:bodyPr wrap="square">
            <a:spAutoFit/>
          </a:bodyPr>
          <a:lstStyle/>
          <a:p>
            <a:pPr marL="228600" marR="0" indent="-171450">
              <a:spcBef>
                <a:spcPts val="0"/>
              </a:spcBef>
              <a:spcAft>
                <a:spcPts val="0"/>
              </a:spcAft>
            </a:pPr>
            <a:r>
              <a:rPr lang="en-US" sz="3600" dirty="0" smtClean="0">
                <a:effectLst/>
                <a:latin typeface="Comic Sans MS"/>
                <a:ea typeface="Times New Roman"/>
              </a:rPr>
              <a:t>6. Calculate the variance and standard deviation for #5.</a:t>
            </a:r>
            <a:endParaRPr lang="en-US" sz="3600" dirty="0">
              <a:effectLst/>
              <a:latin typeface="Times New Roman"/>
              <a:ea typeface="Times New Roman"/>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73448703"/>
              </p:ext>
            </p:extLst>
          </p:nvPr>
        </p:nvGraphicFramePr>
        <p:xfrm>
          <a:off x="319234" y="5756730"/>
          <a:ext cx="8629232" cy="445531"/>
        </p:xfrm>
        <a:graphic>
          <a:graphicData uri="http://schemas.openxmlformats.org/presentationml/2006/ole">
            <mc:AlternateContent xmlns:mc="http://schemas.openxmlformats.org/markup-compatibility/2006">
              <mc:Choice xmlns:v="urn:schemas-microsoft-com:vml" Requires="v">
                <p:oleObj spid="_x0000_s5537" name="Equation" r:id="rId3" imgW="4673520" imgH="241200" progId="Equation.3">
                  <p:embed/>
                </p:oleObj>
              </mc:Choice>
              <mc:Fallback>
                <p:oleObj name="Equation" r:id="rId3" imgW="4673520" imgH="241200" progId="Equation.3">
                  <p:embed/>
                  <p:pic>
                    <p:nvPicPr>
                      <p:cNvPr id="0" name=""/>
                      <p:cNvPicPr/>
                      <p:nvPr/>
                    </p:nvPicPr>
                    <p:blipFill>
                      <a:blip r:embed="rId4"/>
                      <a:stretch>
                        <a:fillRect/>
                      </a:stretch>
                    </p:blipFill>
                    <p:spPr>
                      <a:xfrm>
                        <a:off x="319234" y="5756730"/>
                        <a:ext cx="8629232" cy="445531"/>
                      </a:xfrm>
                      <a:prstGeom prst="rect">
                        <a:avLst/>
                      </a:prstGeom>
                      <a:solidFill>
                        <a:srgbClr val="FFFF00"/>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79813143"/>
              </p:ext>
            </p:extLst>
          </p:nvPr>
        </p:nvGraphicFramePr>
        <p:xfrm>
          <a:off x="319234" y="6294920"/>
          <a:ext cx="1524000" cy="487680"/>
        </p:xfrm>
        <a:graphic>
          <a:graphicData uri="http://schemas.openxmlformats.org/presentationml/2006/ole">
            <mc:AlternateContent xmlns:mc="http://schemas.openxmlformats.org/markup-compatibility/2006">
              <mc:Choice xmlns:v="urn:schemas-microsoft-com:vml" Requires="v">
                <p:oleObj spid="_x0000_s5538" name="Equation" r:id="rId5" imgW="634680" imgH="203040" progId="Equation.3">
                  <p:embed/>
                </p:oleObj>
              </mc:Choice>
              <mc:Fallback>
                <p:oleObj name="Equation" r:id="rId5" imgW="634680" imgH="203040" progId="Equation.3">
                  <p:embed/>
                  <p:pic>
                    <p:nvPicPr>
                      <p:cNvPr id="0" name=""/>
                      <p:cNvPicPr/>
                      <p:nvPr/>
                    </p:nvPicPr>
                    <p:blipFill>
                      <a:blip r:embed="rId6"/>
                      <a:stretch>
                        <a:fillRect/>
                      </a:stretch>
                    </p:blipFill>
                    <p:spPr>
                      <a:xfrm>
                        <a:off x="319234" y="6294920"/>
                        <a:ext cx="1524000" cy="487680"/>
                      </a:xfrm>
                      <a:prstGeom prst="rect">
                        <a:avLst/>
                      </a:prstGeom>
                      <a:solidFill>
                        <a:srgbClr val="66FFFF"/>
                      </a:solidFill>
                    </p:spPr>
                  </p:pic>
                </p:oleObj>
              </mc:Fallback>
            </mc:AlternateContent>
          </a:graphicData>
        </a:graphic>
      </p:graphicFrame>
      <p:sp>
        <p:nvSpPr>
          <p:cNvPr id="3" name="TextBox 2"/>
          <p:cNvSpPr txBox="1"/>
          <p:nvPr/>
        </p:nvSpPr>
        <p:spPr>
          <a:xfrm>
            <a:off x="263242" y="2577244"/>
            <a:ext cx="8347357" cy="954107"/>
          </a:xfrm>
          <a:prstGeom prst="rect">
            <a:avLst/>
          </a:prstGeom>
          <a:noFill/>
        </p:spPr>
        <p:txBody>
          <a:bodyPr wrap="square" rtlCol="0">
            <a:spAutoFit/>
          </a:bodyPr>
          <a:lstStyle/>
          <a:p>
            <a:r>
              <a:rPr lang="en-US" sz="2800" dirty="0" smtClean="0">
                <a:solidFill>
                  <a:srgbClr val="0000FF"/>
                </a:solidFill>
              </a:rPr>
              <a:t>Show how the</a:t>
            </a:r>
            <a:r>
              <a:rPr lang="en-US" sz="2800" b="1" dirty="0" smtClean="0">
                <a:solidFill>
                  <a:srgbClr val="FF0000"/>
                </a:solidFill>
              </a:rPr>
              <a:t> variance </a:t>
            </a:r>
            <a:r>
              <a:rPr lang="en-US" sz="2800" dirty="0" smtClean="0">
                <a:solidFill>
                  <a:srgbClr val="0000FF"/>
                </a:solidFill>
              </a:rPr>
              <a:t>is obtained by inserting the correct values into the given formulas:</a:t>
            </a:r>
            <a:endParaRPr lang="en-US" sz="2800" dirty="0">
              <a:solidFill>
                <a:srgbClr val="0000FF"/>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326329748"/>
              </p:ext>
            </p:extLst>
          </p:nvPr>
        </p:nvGraphicFramePr>
        <p:xfrm>
          <a:off x="685800" y="3735592"/>
          <a:ext cx="1219200" cy="665018"/>
        </p:xfrm>
        <a:graphic>
          <a:graphicData uri="http://schemas.openxmlformats.org/presentationml/2006/ole">
            <mc:AlternateContent xmlns:mc="http://schemas.openxmlformats.org/markup-compatibility/2006">
              <mc:Choice xmlns:v="urn:schemas-microsoft-com:vml" Requires="v">
                <p:oleObj spid="_x0000_s5539" name="Equation" r:id="rId7" imgW="533160" imgH="228600" progId="Equation.3">
                  <p:embed/>
                </p:oleObj>
              </mc:Choice>
              <mc:Fallback>
                <p:oleObj name="Equation" r:id="rId7" imgW="533160" imgH="228600" progId="Equation.3">
                  <p:embed/>
                  <p:pic>
                    <p:nvPicPr>
                      <p:cNvPr id="10" name="Object 9"/>
                      <p:cNvPicPr/>
                      <p:nvPr/>
                    </p:nvPicPr>
                    <p:blipFill>
                      <a:blip r:embed="rId8"/>
                      <a:stretch>
                        <a:fillRect/>
                      </a:stretch>
                    </p:blipFill>
                    <p:spPr>
                      <a:xfrm>
                        <a:off x="685800" y="3735592"/>
                        <a:ext cx="1219200" cy="665018"/>
                      </a:xfrm>
                      <a:prstGeom prst="rect">
                        <a:avLst/>
                      </a:prstGeom>
                      <a:solidFill>
                        <a:srgbClr val="FFFF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05648587"/>
              </p:ext>
            </p:extLst>
          </p:nvPr>
        </p:nvGraphicFramePr>
        <p:xfrm>
          <a:off x="1066800" y="1768492"/>
          <a:ext cx="2082033" cy="594867"/>
        </p:xfrm>
        <a:graphic>
          <a:graphicData uri="http://schemas.openxmlformats.org/presentationml/2006/ole">
            <mc:AlternateContent xmlns:mc="http://schemas.openxmlformats.org/markup-compatibility/2006">
              <mc:Choice xmlns:v="urn:schemas-microsoft-com:vml" Requires="v">
                <p:oleObj spid="_x0000_s5540" name="Equation" r:id="rId9" imgW="711000" imgH="203040" progId="Equation.3">
                  <p:embed/>
                </p:oleObj>
              </mc:Choice>
              <mc:Fallback>
                <p:oleObj name="Equation" r:id="rId9" imgW="711000" imgH="203040" progId="Equation.3">
                  <p:embed/>
                  <p:pic>
                    <p:nvPicPr>
                      <p:cNvPr id="9" name="Object 8"/>
                      <p:cNvPicPr/>
                      <p:nvPr/>
                    </p:nvPicPr>
                    <p:blipFill>
                      <a:blip r:embed="rId10"/>
                      <a:stretch>
                        <a:fillRect/>
                      </a:stretch>
                    </p:blipFill>
                    <p:spPr>
                      <a:xfrm>
                        <a:off x="1066800" y="1768492"/>
                        <a:ext cx="2082033" cy="594867"/>
                      </a:xfrm>
                      <a:prstGeom prst="rect">
                        <a:avLst/>
                      </a:prstGeom>
                      <a:solidFill>
                        <a:srgbClr val="FFFF00"/>
                      </a:solidFill>
                    </p:spPr>
                  </p:pic>
                </p:oleObj>
              </mc:Fallback>
            </mc:AlternateContent>
          </a:graphicData>
        </a:graphic>
      </p:graphicFrame>
      <p:pic>
        <p:nvPicPr>
          <p:cNvPr id="9" name="Picture 8"/>
          <p:cNvPicPr>
            <a:picLocks noChangeAspect="1"/>
          </p:cNvPicPr>
          <p:nvPr/>
        </p:nvPicPr>
        <p:blipFill>
          <a:blip r:embed="rId11"/>
          <a:stretch>
            <a:fillRect/>
          </a:stretch>
        </p:blipFill>
        <p:spPr>
          <a:xfrm>
            <a:off x="2895600" y="3591033"/>
            <a:ext cx="5314950" cy="981075"/>
          </a:xfrm>
          <a:prstGeom prst="rect">
            <a:avLst/>
          </a:prstGeom>
        </p:spPr>
      </p:pic>
      <p:pic>
        <p:nvPicPr>
          <p:cNvPr id="1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357" y="4785993"/>
            <a:ext cx="44005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4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789" y="381000"/>
            <a:ext cx="8686800" cy="1200329"/>
          </a:xfrm>
          <a:prstGeom prst="rect">
            <a:avLst/>
          </a:prstGeom>
        </p:spPr>
        <p:txBody>
          <a:bodyPr wrap="square">
            <a:spAutoFit/>
          </a:bodyPr>
          <a:lstStyle/>
          <a:p>
            <a:pPr marL="228600" marR="0" indent="-171450">
              <a:spcBef>
                <a:spcPts val="0"/>
              </a:spcBef>
              <a:spcAft>
                <a:spcPts val="0"/>
              </a:spcAft>
            </a:pPr>
            <a:r>
              <a:rPr lang="en-US" sz="3600" dirty="0" smtClean="0">
                <a:effectLst/>
                <a:latin typeface="Comic Sans MS"/>
                <a:ea typeface="Times New Roman"/>
              </a:rPr>
              <a:t>6. Calculate the variance and standard deviation for #5.</a:t>
            </a:r>
            <a:endParaRPr lang="en-US" sz="3600" dirty="0">
              <a:effectLst/>
              <a:latin typeface="Times New Roman"/>
              <a:ea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096812012"/>
              </p:ext>
            </p:extLst>
          </p:nvPr>
        </p:nvGraphicFramePr>
        <p:xfrm>
          <a:off x="457200" y="3755465"/>
          <a:ext cx="3290888" cy="547687"/>
        </p:xfrm>
        <a:graphic>
          <a:graphicData uri="http://schemas.openxmlformats.org/presentationml/2006/ole">
            <mc:AlternateContent xmlns:mc="http://schemas.openxmlformats.org/markup-compatibility/2006">
              <mc:Choice xmlns:v="urn:schemas-microsoft-com:vml" Requires="v">
                <p:oleObj spid="_x0000_s14390" name="Equation" r:id="rId3" imgW="1371600" imgH="228600" progId="Equation.3">
                  <p:embed/>
                </p:oleObj>
              </mc:Choice>
              <mc:Fallback>
                <p:oleObj name="Equation" r:id="rId3" imgW="1371600" imgH="228600" progId="Equation.3">
                  <p:embed/>
                  <p:pic>
                    <p:nvPicPr>
                      <p:cNvPr id="5" name="Object 4"/>
                      <p:cNvPicPr/>
                      <p:nvPr/>
                    </p:nvPicPr>
                    <p:blipFill>
                      <a:blip r:embed="rId4"/>
                      <a:stretch>
                        <a:fillRect/>
                      </a:stretch>
                    </p:blipFill>
                    <p:spPr>
                      <a:xfrm>
                        <a:off x="457200" y="3755465"/>
                        <a:ext cx="3290888" cy="547687"/>
                      </a:xfrm>
                      <a:prstGeom prst="rect">
                        <a:avLst/>
                      </a:prstGeom>
                      <a:solidFill>
                        <a:srgbClr val="66FFFF"/>
                      </a:solidFill>
                    </p:spPr>
                  </p:pic>
                </p:oleObj>
              </mc:Fallback>
            </mc:AlternateContent>
          </a:graphicData>
        </a:graphic>
      </p:graphicFrame>
      <p:sp>
        <p:nvSpPr>
          <p:cNvPr id="3" name="TextBox 2"/>
          <p:cNvSpPr txBox="1"/>
          <p:nvPr/>
        </p:nvSpPr>
        <p:spPr>
          <a:xfrm>
            <a:off x="263242" y="2577244"/>
            <a:ext cx="8347357" cy="954107"/>
          </a:xfrm>
          <a:prstGeom prst="rect">
            <a:avLst/>
          </a:prstGeom>
          <a:noFill/>
        </p:spPr>
        <p:txBody>
          <a:bodyPr wrap="square" rtlCol="0">
            <a:spAutoFit/>
          </a:bodyPr>
          <a:lstStyle/>
          <a:p>
            <a:r>
              <a:rPr lang="en-US" sz="2800" dirty="0" smtClean="0">
                <a:solidFill>
                  <a:srgbClr val="0000FF"/>
                </a:solidFill>
              </a:rPr>
              <a:t>Show how the </a:t>
            </a:r>
            <a:r>
              <a:rPr lang="en-US" sz="2800" b="1" dirty="0" smtClean="0">
                <a:solidFill>
                  <a:srgbClr val="FF0000"/>
                </a:solidFill>
              </a:rPr>
              <a:t>standard deviation </a:t>
            </a:r>
            <a:r>
              <a:rPr lang="en-US" sz="2800" dirty="0" smtClean="0">
                <a:solidFill>
                  <a:srgbClr val="0000FF"/>
                </a:solidFill>
              </a:rPr>
              <a:t>is obtained by inserting the correct values into the given formulas:</a:t>
            </a:r>
            <a:endParaRPr lang="en-US" sz="2800" dirty="0">
              <a:solidFill>
                <a:srgbClr val="0000FF"/>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59931034"/>
              </p:ext>
            </p:extLst>
          </p:nvPr>
        </p:nvGraphicFramePr>
        <p:xfrm>
          <a:off x="1219200" y="1710615"/>
          <a:ext cx="2082033" cy="594867"/>
        </p:xfrm>
        <a:graphic>
          <a:graphicData uri="http://schemas.openxmlformats.org/presentationml/2006/ole">
            <mc:AlternateContent xmlns:mc="http://schemas.openxmlformats.org/markup-compatibility/2006">
              <mc:Choice xmlns:v="urn:schemas-microsoft-com:vml" Requires="v">
                <p:oleObj spid="_x0000_s14391" name="Equation" r:id="rId5" imgW="711000" imgH="203040" progId="Equation.3">
                  <p:embed/>
                </p:oleObj>
              </mc:Choice>
              <mc:Fallback>
                <p:oleObj name="Equation" r:id="rId5" imgW="711000" imgH="203040" progId="Equation.3">
                  <p:embed/>
                  <p:pic>
                    <p:nvPicPr>
                      <p:cNvPr id="8" name="Object 7"/>
                      <p:cNvPicPr/>
                      <p:nvPr/>
                    </p:nvPicPr>
                    <p:blipFill>
                      <a:blip r:embed="rId6"/>
                      <a:stretch>
                        <a:fillRect/>
                      </a:stretch>
                    </p:blipFill>
                    <p:spPr>
                      <a:xfrm>
                        <a:off x="1219200" y="1710615"/>
                        <a:ext cx="2082033" cy="594867"/>
                      </a:xfrm>
                      <a:prstGeom prst="rect">
                        <a:avLst/>
                      </a:prstGeom>
                      <a:solidFill>
                        <a:srgbClr val="FFFF00"/>
                      </a:solidFill>
                    </p:spPr>
                  </p:pic>
                </p:oleObj>
              </mc:Fallback>
            </mc:AlternateContent>
          </a:graphicData>
        </a:graphic>
      </p:graphicFrame>
      <p:pic>
        <p:nvPicPr>
          <p:cNvPr id="10" name="Picture 9"/>
          <p:cNvPicPr>
            <a:picLocks noChangeAspect="1"/>
          </p:cNvPicPr>
          <p:nvPr/>
        </p:nvPicPr>
        <p:blipFill>
          <a:blip r:embed="rId7"/>
          <a:stretch>
            <a:fillRect/>
          </a:stretch>
        </p:blipFill>
        <p:spPr>
          <a:xfrm>
            <a:off x="315145" y="4724400"/>
            <a:ext cx="6847655" cy="840940"/>
          </a:xfrm>
          <a:prstGeom prst="rect">
            <a:avLst/>
          </a:prstGeom>
        </p:spPr>
      </p:pic>
    </p:spTree>
    <p:extLst>
      <p:ext uri="{BB962C8B-B14F-4D97-AF65-F5344CB8AC3E}">
        <p14:creationId xmlns:p14="http://schemas.microsoft.com/office/powerpoint/2010/main" val="329155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143000"/>
            <a:ext cx="7696200" cy="2062103"/>
          </a:xfrm>
          <a:prstGeom prst="rect">
            <a:avLst/>
          </a:prstGeom>
          <a:solidFill>
            <a:srgbClr val="FFFF00"/>
          </a:solidFill>
        </p:spPr>
        <p:txBody>
          <a:bodyPr wrap="square" rtlCol="0">
            <a:spAutoFit/>
          </a:bodyPr>
          <a:lstStyle/>
          <a:p>
            <a:r>
              <a:rPr lang="en-US" sz="3200" b="1" dirty="0" smtClean="0">
                <a:solidFill>
                  <a:srgbClr val="0000FF"/>
                </a:solidFill>
              </a:rPr>
              <a:t>REMEMBER:  You may use your calculator  functions to crunch the numbers, but you must show the correct formulas with values included to receive credit for answers.</a:t>
            </a:r>
            <a:endParaRPr lang="en-US" sz="3200" b="1" dirty="0">
              <a:solidFill>
                <a:srgbClr val="0000FF"/>
              </a:solidFill>
            </a:endParaRPr>
          </a:p>
        </p:txBody>
      </p:sp>
    </p:spTree>
    <p:extLst>
      <p:ext uri="{BB962C8B-B14F-4D97-AF65-F5344CB8AC3E}">
        <p14:creationId xmlns:p14="http://schemas.microsoft.com/office/powerpoint/2010/main" val="3407274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2941"/>
            <a:ext cx="8686800" cy="1938992"/>
          </a:xfrm>
          <a:prstGeom prst="rect">
            <a:avLst/>
          </a:prstGeom>
        </p:spPr>
        <p:txBody>
          <a:bodyPr wrap="square">
            <a:spAutoFit/>
          </a:bodyPr>
          <a:lstStyle/>
          <a:p>
            <a:pPr marL="342900" marR="0" lvl="0" indent="-342900">
              <a:spcBef>
                <a:spcPts val="0"/>
              </a:spcBef>
              <a:spcAft>
                <a:spcPts val="0"/>
              </a:spcAft>
              <a:buFont typeface="+mj-lt"/>
              <a:buAutoNum type="arabicPeriod" startAt="7"/>
              <a:tabLst>
                <a:tab pos="514350" algn="l"/>
              </a:tabLst>
            </a:pPr>
            <a:r>
              <a:rPr lang="en-US" sz="2400" dirty="0" smtClean="0">
                <a:effectLst/>
                <a:latin typeface="Comic Sans MS"/>
                <a:ea typeface="Times New Roman"/>
              </a:rPr>
              <a:t> Five balls numbered 0, 2, 4, 6, and 8 are placed in a bag. After the balls are mixed, one is selected, its number is noted, and then it is replaced. If this is repeated many times, find the variance and standard deviation of the numbers on the balls.</a:t>
            </a:r>
            <a:endParaRPr lang="en-US" sz="2400" dirty="0">
              <a:effectLst/>
              <a:latin typeface="Times New Roman"/>
              <a:ea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538918687"/>
              </p:ext>
            </p:extLst>
          </p:nvPr>
        </p:nvGraphicFramePr>
        <p:xfrm>
          <a:off x="247181" y="6168460"/>
          <a:ext cx="8497238" cy="448093"/>
        </p:xfrm>
        <a:graphic>
          <a:graphicData uri="http://schemas.openxmlformats.org/presentationml/2006/ole">
            <mc:AlternateContent xmlns:mc="http://schemas.openxmlformats.org/markup-compatibility/2006">
              <mc:Choice xmlns:v="urn:schemas-microsoft-com:vml" Requires="v">
                <p:oleObj spid="_x0000_s11546" name="Equation" r:id="rId3" imgW="4572000" imgH="241200" progId="Equation.3">
                  <p:embed/>
                </p:oleObj>
              </mc:Choice>
              <mc:Fallback>
                <p:oleObj name="Equation" r:id="rId3" imgW="4572000" imgH="241200" progId="Equation.3">
                  <p:embed/>
                  <p:pic>
                    <p:nvPicPr>
                      <p:cNvPr id="0" name=""/>
                      <p:cNvPicPr/>
                      <p:nvPr/>
                    </p:nvPicPr>
                    <p:blipFill>
                      <a:blip r:embed="rId4"/>
                      <a:stretch>
                        <a:fillRect/>
                      </a:stretch>
                    </p:blipFill>
                    <p:spPr>
                      <a:xfrm>
                        <a:off x="247181" y="6168460"/>
                        <a:ext cx="8497238" cy="448093"/>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94595032"/>
              </p:ext>
            </p:extLst>
          </p:nvPr>
        </p:nvGraphicFramePr>
        <p:xfrm>
          <a:off x="247181" y="5384204"/>
          <a:ext cx="7444581" cy="524805"/>
        </p:xfrm>
        <a:graphic>
          <a:graphicData uri="http://schemas.openxmlformats.org/presentationml/2006/ole">
            <mc:AlternateContent xmlns:mc="http://schemas.openxmlformats.org/markup-compatibility/2006">
              <mc:Choice xmlns:v="urn:schemas-microsoft-com:vml" Requires="v">
                <p:oleObj spid="_x0000_s11547" name="Equation" r:id="rId5" imgW="3060360" imgH="215640" progId="Equation.3">
                  <p:embed/>
                </p:oleObj>
              </mc:Choice>
              <mc:Fallback>
                <p:oleObj name="Equation" r:id="rId5" imgW="3060360" imgH="215640" progId="Equation.3">
                  <p:embed/>
                  <p:pic>
                    <p:nvPicPr>
                      <p:cNvPr id="0" name=""/>
                      <p:cNvPicPr/>
                      <p:nvPr/>
                    </p:nvPicPr>
                    <p:blipFill>
                      <a:blip r:embed="rId6"/>
                      <a:stretch>
                        <a:fillRect/>
                      </a:stretch>
                    </p:blipFill>
                    <p:spPr>
                      <a:xfrm>
                        <a:off x="247181" y="5384204"/>
                        <a:ext cx="7444581" cy="524805"/>
                      </a:xfrm>
                      <a:prstGeom prst="rect">
                        <a:avLst/>
                      </a:prstGeom>
                      <a:solidFill>
                        <a:srgbClr val="FFFF00"/>
                      </a:solidFill>
                    </p:spPr>
                  </p:pic>
                </p:oleObj>
              </mc:Fallback>
            </mc:AlternateContent>
          </a:graphicData>
        </a:graphic>
      </p:graphicFrame>
      <p:sp>
        <p:nvSpPr>
          <p:cNvPr id="8" name="TextBox 7"/>
          <p:cNvSpPr txBox="1"/>
          <p:nvPr/>
        </p:nvSpPr>
        <p:spPr>
          <a:xfrm>
            <a:off x="435769" y="2293417"/>
            <a:ext cx="7543800" cy="646331"/>
          </a:xfrm>
          <a:prstGeom prst="rect">
            <a:avLst/>
          </a:prstGeom>
          <a:noFill/>
        </p:spPr>
        <p:txBody>
          <a:bodyPr wrap="square" rtlCol="0">
            <a:spAutoFit/>
          </a:bodyPr>
          <a:lstStyle/>
          <a:p>
            <a:r>
              <a:rPr lang="en-US" sz="3600" dirty="0" smtClean="0">
                <a:solidFill>
                  <a:srgbClr val="FF0066"/>
                </a:solidFill>
              </a:rPr>
              <a:t>X = ___________________________</a:t>
            </a:r>
            <a:endParaRPr lang="en-US" sz="3600" dirty="0">
              <a:solidFill>
                <a:srgbClr val="FF0066"/>
              </a:solidFill>
            </a:endParaRPr>
          </a:p>
        </p:txBody>
      </p:sp>
      <p:sp>
        <p:nvSpPr>
          <p:cNvPr id="9" name="TextBox 8"/>
          <p:cNvSpPr txBox="1"/>
          <p:nvPr/>
        </p:nvSpPr>
        <p:spPr>
          <a:xfrm>
            <a:off x="1143000" y="2383966"/>
            <a:ext cx="7162800" cy="830997"/>
          </a:xfrm>
          <a:prstGeom prst="rect">
            <a:avLst/>
          </a:prstGeom>
          <a:noFill/>
        </p:spPr>
        <p:txBody>
          <a:bodyPr wrap="square" rtlCol="0">
            <a:spAutoFit/>
          </a:bodyPr>
          <a:lstStyle/>
          <a:p>
            <a:r>
              <a:rPr lang="en-US" sz="2400" b="1" dirty="0">
                <a:solidFill>
                  <a:srgbClr val="000099"/>
                </a:solidFill>
              </a:rPr>
              <a:t>n</a:t>
            </a:r>
            <a:r>
              <a:rPr lang="en-US" sz="2400" b="1" dirty="0" smtClean="0">
                <a:solidFill>
                  <a:srgbClr val="000099"/>
                </a:solidFill>
              </a:rPr>
              <a:t>umber on ball selected from a bag</a:t>
            </a:r>
            <a:endParaRPr lang="en-US" sz="2400" b="1" dirty="0">
              <a:solidFill>
                <a:srgbClr val="000099"/>
              </a:solidFill>
            </a:endParaRPr>
          </a:p>
          <a:p>
            <a:endParaRPr lang="en-US" sz="2400" dirty="0">
              <a:solidFill>
                <a:srgbClr val="000099"/>
              </a:solidFill>
            </a:endParaRPr>
          </a:p>
        </p:txBody>
      </p:sp>
      <p:pic>
        <p:nvPicPr>
          <p:cNvPr id="10" name="Picture 9"/>
          <p:cNvPicPr>
            <a:picLocks noChangeAspect="1"/>
          </p:cNvPicPr>
          <p:nvPr/>
        </p:nvPicPr>
        <p:blipFill>
          <a:blip r:embed="rId7"/>
          <a:stretch>
            <a:fillRect/>
          </a:stretch>
        </p:blipFill>
        <p:spPr>
          <a:xfrm>
            <a:off x="685800" y="3030297"/>
            <a:ext cx="6134100" cy="1133475"/>
          </a:xfrm>
          <a:prstGeom prst="rect">
            <a:avLst/>
          </a:prstGeom>
        </p:spPr>
      </p:pic>
      <p:sp>
        <p:nvSpPr>
          <p:cNvPr id="12" name="TextBox 11"/>
          <p:cNvSpPr txBox="1"/>
          <p:nvPr/>
        </p:nvSpPr>
        <p:spPr>
          <a:xfrm>
            <a:off x="914400" y="3078357"/>
            <a:ext cx="7162800" cy="830997"/>
          </a:xfrm>
          <a:prstGeom prst="rect">
            <a:avLst/>
          </a:prstGeom>
          <a:noFill/>
        </p:spPr>
        <p:txBody>
          <a:bodyPr wrap="square" rtlCol="0">
            <a:spAutoFit/>
          </a:bodyPr>
          <a:lstStyle/>
          <a:p>
            <a:r>
              <a:rPr lang="en-US" sz="2400" b="1" dirty="0">
                <a:solidFill>
                  <a:srgbClr val="000099"/>
                </a:solidFill>
              </a:rPr>
              <a:t> </a:t>
            </a:r>
            <a:r>
              <a:rPr lang="en-US" sz="2400" b="1" dirty="0" smtClean="0">
                <a:solidFill>
                  <a:srgbClr val="000099"/>
                </a:solidFill>
              </a:rPr>
              <a:t> X       0        2        4       6      8     </a:t>
            </a:r>
            <a:endParaRPr lang="en-US" sz="2400" b="1" dirty="0">
              <a:solidFill>
                <a:srgbClr val="000099"/>
              </a:solidFill>
            </a:endParaRPr>
          </a:p>
          <a:p>
            <a:endParaRPr lang="en-US" sz="2400" dirty="0">
              <a:solidFill>
                <a:srgbClr val="000099"/>
              </a:solidFill>
            </a:endParaRPr>
          </a:p>
        </p:txBody>
      </p:sp>
      <p:sp>
        <p:nvSpPr>
          <p:cNvPr id="13" name="TextBox 12"/>
          <p:cNvSpPr txBox="1"/>
          <p:nvPr/>
        </p:nvSpPr>
        <p:spPr>
          <a:xfrm>
            <a:off x="816769" y="3597034"/>
            <a:ext cx="7162800" cy="461665"/>
          </a:xfrm>
          <a:prstGeom prst="rect">
            <a:avLst/>
          </a:prstGeom>
          <a:noFill/>
        </p:spPr>
        <p:txBody>
          <a:bodyPr wrap="square" rtlCol="0">
            <a:spAutoFit/>
          </a:bodyPr>
          <a:lstStyle/>
          <a:p>
            <a:r>
              <a:rPr lang="en-US" sz="2400" b="1" dirty="0" smtClean="0">
                <a:solidFill>
                  <a:srgbClr val="FF0066"/>
                </a:solidFill>
              </a:rPr>
              <a:t>P(X)   1/5     1/5    1/5   1/5  1/5  </a:t>
            </a:r>
            <a:endParaRPr lang="en-US" sz="2400" b="1" dirty="0">
              <a:solidFill>
                <a:srgbClr val="FF0066"/>
              </a:solidFill>
            </a:endParaRPr>
          </a:p>
        </p:txBody>
      </p:sp>
      <p:sp>
        <p:nvSpPr>
          <p:cNvPr id="6" name="TextBox 5"/>
          <p:cNvSpPr txBox="1"/>
          <p:nvPr/>
        </p:nvSpPr>
        <p:spPr>
          <a:xfrm>
            <a:off x="504825" y="4265253"/>
            <a:ext cx="7981950" cy="954107"/>
          </a:xfrm>
          <a:prstGeom prst="rect">
            <a:avLst/>
          </a:prstGeom>
          <a:solidFill>
            <a:srgbClr val="FFCCFF"/>
          </a:solidFill>
        </p:spPr>
        <p:txBody>
          <a:bodyPr wrap="square" rtlCol="0">
            <a:spAutoFit/>
          </a:bodyPr>
          <a:lstStyle/>
          <a:p>
            <a:r>
              <a:rPr lang="en-US" sz="2800" dirty="0" smtClean="0">
                <a:solidFill>
                  <a:srgbClr val="0000FF"/>
                </a:solidFill>
              </a:rPr>
              <a:t>Use 1</a:t>
            </a:r>
            <a:r>
              <a:rPr lang="en-US" sz="2800" baseline="30000" dirty="0" smtClean="0">
                <a:solidFill>
                  <a:srgbClr val="0000FF"/>
                </a:solidFill>
              </a:rPr>
              <a:t>st</a:t>
            </a:r>
            <a:r>
              <a:rPr lang="en-US" sz="2800" dirty="0" smtClean="0">
                <a:solidFill>
                  <a:srgbClr val="0000FF"/>
                </a:solidFill>
              </a:rPr>
              <a:t> </a:t>
            </a:r>
            <a:r>
              <a:rPr lang="en-US" sz="2800" dirty="0" err="1" smtClean="0">
                <a:solidFill>
                  <a:srgbClr val="0000FF"/>
                </a:solidFill>
              </a:rPr>
              <a:t>Var</a:t>
            </a:r>
            <a:r>
              <a:rPr lang="en-US" sz="2800" dirty="0" smtClean="0">
                <a:solidFill>
                  <a:srgbClr val="0000FF"/>
                </a:solidFill>
              </a:rPr>
              <a:t> Stat to first find the </a:t>
            </a:r>
            <a:r>
              <a:rPr lang="en-US" sz="2800" b="1" dirty="0" smtClean="0"/>
              <a:t>expected value</a:t>
            </a:r>
            <a:r>
              <a:rPr lang="en-US" sz="2800" dirty="0" smtClean="0">
                <a:solidFill>
                  <a:srgbClr val="0000FF"/>
                </a:solidFill>
              </a:rPr>
              <a:t>. Then plug correct values into formulas to justify answers.</a:t>
            </a:r>
            <a:endParaRPr lang="en-US" sz="2800" dirty="0">
              <a:solidFill>
                <a:srgbClr val="0000FF"/>
              </a:solidFill>
            </a:endParaRPr>
          </a:p>
        </p:txBody>
      </p:sp>
    </p:spTree>
    <p:extLst>
      <p:ext uri="{BB962C8B-B14F-4D97-AF65-F5344CB8AC3E}">
        <p14:creationId xmlns:p14="http://schemas.microsoft.com/office/powerpoint/2010/main" val="54231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13"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2941"/>
            <a:ext cx="8686800" cy="1938992"/>
          </a:xfrm>
          <a:prstGeom prst="rect">
            <a:avLst/>
          </a:prstGeom>
        </p:spPr>
        <p:txBody>
          <a:bodyPr wrap="square">
            <a:spAutoFit/>
          </a:bodyPr>
          <a:lstStyle/>
          <a:p>
            <a:pPr marL="342900" marR="0" lvl="0" indent="-342900">
              <a:spcBef>
                <a:spcPts val="0"/>
              </a:spcBef>
              <a:spcAft>
                <a:spcPts val="0"/>
              </a:spcAft>
              <a:buFont typeface="+mj-lt"/>
              <a:buAutoNum type="arabicPeriod" startAt="7"/>
              <a:tabLst>
                <a:tab pos="514350" algn="l"/>
              </a:tabLst>
            </a:pPr>
            <a:r>
              <a:rPr lang="en-US" sz="2400" dirty="0" smtClean="0">
                <a:effectLst/>
                <a:latin typeface="Comic Sans MS"/>
                <a:ea typeface="Times New Roman"/>
              </a:rPr>
              <a:t> Five balls numbered 0, 2, 4, 6, and 8 are placed in a bag. After the balls are mixed, one is selected, its number is noted, and then it is replaced. If this is repeated many times, find the variance and standard deviation of the numbers on the balls.</a:t>
            </a:r>
            <a:endParaRPr lang="en-US" sz="2400" dirty="0">
              <a:effectLst/>
              <a:latin typeface="Times New Roman"/>
              <a:ea typeface="Times New Roman"/>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708069919"/>
              </p:ext>
            </p:extLst>
          </p:nvPr>
        </p:nvGraphicFramePr>
        <p:xfrm>
          <a:off x="669073" y="5979828"/>
          <a:ext cx="1522413" cy="487363"/>
        </p:xfrm>
        <a:graphic>
          <a:graphicData uri="http://schemas.openxmlformats.org/presentationml/2006/ole">
            <mc:AlternateContent xmlns:mc="http://schemas.openxmlformats.org/markup-compatibility/2006">
              <mc:Choice xmlns:v="urn:schemas-microsoft-com:vml" Requires="v">
                <p:oleObj spid="_x0000_s15422" name="Equation" r:id="rId3" imgW="634680" imgH="203040" progId="Equation.3">
                  <p:embed/>
                </p:oleObj>
              </mc:Choice>
              <mc:Fallback>
                <p:oleObj name="Equation" r:id="rId3" imgW="634680" imgH="203040" progId="Equation.3">
                  <p:embed/>
                  <p:pic>
                    <p:nvPicPr>
                      <p:cNvPr id="3" name="Object 2"/>
                      <p:cNvPicPr/>
                      <p:nvPr/>
                    </p:nvPicPr>
                    <p:blipFill>
                      <a:blip r:embed="rId4"/>
                      <a:stretch>
                        <a:fillRect/>
                      </a:stretch>
                    </p:blipFill>
                    <p:spPr>
                      <a:xfrm>
                        <a:off x="669073" y="5979828"/>
                        <a:ext cx="1522413" cy="487363"/>
                      </a:xfrm>
                      <a:prstGeom prst="rect">
                        <a:avLst/>
                      </a:prstGeom>
                      <a:solidFill>
                        <a:srgbClr val="66FFFF"/>
                      </a:solidFill>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8508919"/>
              </p:ext>
            </p:extLst>
          </p:nvPr>
        </p:nvGraphicFramePr>
        <p:xfrm>
          <a:off x="4505093" y="5940151"/>
          <a:ext cx="2624138" cy="547688"/>
        </p:xfrm>
        <a:graphic>
          <a:graphicData uri="http://schemas.openxmlformats.org/presentationml/2006/ole">
            <mc:AlternateContent xmlns:mc="http://schemas.openxmlformats.org/markup-compatibility/2006">
              <mc:Choice xmlns:v="urn:schemas-microsoft-com:vml" Requires="v">
                <p:oleObj spid="_x0000_s15423" name="Equation" r:id="rId5" imgW="1091880" imgH="228600" progId="Equation.3">
                  <p:embed/>
                </p:oleObj>
              </mc:Choice>
              <mc:Fallback>
                <p:oleObj name="Equation" r:id="rId5" imgW="1091880" imgH="228600" progId="Equation.3">
                  <p:embed/>
                  <p:pic>
                    <p:nvPicPr>
                      <p:cNvPr id="4" name="Object 3"/>
                      <p:cNvPicPr/>
                      <p:nvPr/>
                    </p:nvPicPr>
                    <p:blipFill>
                      <a:blip r:embed="rId6"/>
                      <a:stretch>
                        <a:fillRect/>
                      </a:stretch>
                    </p:blipFill>
                    <p:spPr>
                      <a:xfrm>
                        <a:off x="4505093" y="5940151"/>
                        <a:ext cx="2624138" cy="547688"/>
                      </a:xfrm>
                      <a:prstGeom prst="rect">
                        <a:avLst/>
                      </a:prstGeom>
                      <a:solidFill>
                        <a:srgbClr val="CC99FF"/>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13822412"/>
              </p:ext>
            </p:extLst>
          </p:nvPr>
        </p:nvGraphicFramePr>
        <p:xfrm>
          <a:off x="228600" y="5210294"/>
          <a:ext cx="8497238" cy="448093"/>
        </p:xfrm>
        <a:graphic>
          <a:graphicData uri="http://schemas.openxmlformats.org/presentationml/2006/ole">
            <mc:AlternateContent xmlns:mc="http://schemas.openxmlformats.org/markup-compatibility/2006">
              <mc:Choice xmlns:v="urn:schemas-microsoft-com:vml" Requires="v">
                <p:oleObj spid="_x0000_s15424" name="Equation" r:id="rId7" imgW="4572000" imgH="241200" progId="Equation.3">
                  <p:embed/>
                </p:oleObj>
              </mc:Choice>
              <mc:Fallback>
                <p:oleObj name="Equation" r:id="rId7" imgW="4572000" imgH="241200" progId="Equation.3">
                  <p:embed/>
                  <p:pic>
                    <p:nvPicPr>
                      <p:cNvPr id="5" name="Object 4"/>
                      <p:cNvPicPr/>
                      <p:nvPr/>
                    </p:nvPicPr>
                    <p:blipFill>
                      <a:blip r:embed="rId8"/>
                      <a:stretch>
                        <a:fillRect/>
                      </a:stretch>
                    </p:blipFill>
                    <p:spPr>
                      <a:xfrm>
                        <a:off x="228600" y="5210294"/>
                        <a:ext cx="8497238" cy="448093"/>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67235354"/>
              </p:ext>
            </p:extLst>
          </p:nvPr>
        </p:nvGraphicFramePr>
        <p:xfrm>
          <a:off x="534987" y="4403725"/>
          <a:ext cx="7444581" cy="524805"/>
        </p:xfrm>
        <a:graphic>
          <a:graphicData uri="http://schemas.openxmlformats.org/presentationml/2006/ole">
            <mc:AlternateContent xmlns:mc="http://schemas.openxmlformats.org/markup-compatibility/2006">
              <mc:Choice xmlns:v="urn:schemas-microsoft-com:vml" Requires="v">
                <p:oleObj spid="_x0000_s15425" name="Equation" r:id="rId9" imgW="3060360" imgH="215640" progId="Equation.3">
                  <p:embed/>
                </p:oleObj>
              </mc:Choice>
              <mc:Fallback>
                <p:oleObj name="Equation" r:id="rId9" imgW="3060360" imgH="215640" progId="Equation.3">
                  <p:embed/>
                  <p:pic>
                    <p:nvPicPr>
                      <p:cNvPr id="7" name="Object 6"/>
                      <p:cNvPicPr/>
                      <p:nvPr/>
                    </p:nvPicPr>
                    <p:blipFill>
                      <a:blip r:embed="rId10"/>
                      <a:stretch>
                        <a:fillRect/>
                      </a:stretch>
                    </p:blipFill>
                    <p:spPr>
                      <a:xfrm>
                        <a:off x="534987" y="4403725"/>
                        <a:ext cx="7444581" cy="524805"/>
                      </a:xfrm>
                      <a:prstGeom prst="rect">
                        <a:avLst/>
                      </a:prstGeom>
                      <a:solidFill>
                        <a:srgbClr val="FFFF00"/>
                      </a:solidFill>
                    </p:spPr>
                  </p:pic>
                </p:oleObj>
              </mc:Fallback>
            </mc:AlternateContent>
          </a:graphicData>
        </a:graphic>
      </p:graphicFrame>
      <p:sp>
        <p:nvSpPr>
          <p:cNvPr id="8" name="TextBox 7"/>
          <p:cNvSpPr txBox="1"/>
          <p:nvPr/>
        </p:nvSpPr>
        <p:spPr>
          <a:xfrm>
            <a:off x="435769" y="2293417"/>
            <a:ext cx="7543800" cy="646331"/>
          </a:xfrm>
          <a:prstGeom prst="rect">
            <a:avLst/>
          </a:prstGeom>
          <a:noFill/>
        </p:spPr>
        <p:txBody>
          <a:bodyPr wrap="square" rtlCol="0">
            <a:spAutoFit/>
          </a:bodyPr>
          <a:lstStyle/>
          <a:p>
            <a:r>
              <a:rPr lang="en-US" sz="3600" dirty="0" smtClean="0">
                <a:solidFill>
                  <a:srgbClr val="FF0066"/>
                </a:solidFill>
              </a:rPr>
              <a:t>X = ___________________________</a:t>
            </a:r>
            <a:endParaRPr lang="en-US" sz="3600" dirty="0">
              <a:solidFill>
                <a:srgbClr val="FF0066"/>
              </a:solidFill>
            </a:endParaRPr>
          </a:p>
        </p:txBody>
      </p:sp>
      <p:sp>
        <p:nvSpPr>
          <p:cNvPr id="9" name="TextBox 8"/>
          <p:cNvSpPr txBox="1"/>
          <p:nvPr/>
        </p:nvSpPr>
        <p:spPr>
          <a:xfrm>
            <a:off x="1143000" y="2383966"/>
            <a:ext cx="7162800" cy="830997"/>
          </a:xfrm>
          <a:prstGeom prst="rect">
            <a:avLst/>
          </a:prstGeom>
          <a:noFill/>
        </p:spPr>
        <p:txBody>
          <a:bodyPr wrap="square" rtlCol="0">
            <a:spAutoFit/>
          </a:bodyPr>
          <a:lstStyle/>
          <a:p>
            <a:r>
              <a:rPr lang="en-US" sz="2400" b="1" dirty="0">
                <a:solidFill>
                  <a:srgbClr val="000099"/>
                </a:solidFill>
              </a:rPr>
              <a:t>n</a:t>
            </a:r>
            <a:r>
              <a:rPr lang="en-US" sz="2400" b="1" dirty="0" smtClean="0">
                <a:solidFill>
                  <a:srgbClr val="000099"/>
                </a:solidFill>
              </a:rPr>
              <a:t>umber on ball selected from a bag</a:t>
            </a:r>
            <a:endParaRPr lang="en-US" sz="2400" b="1" dirty="0">
              <a:solidFill>
                <a:srgbClr val="000099"/>
              </a:solidFill>
            </a:endParaRPr>
          </a:p>
          <a:p>
            <a:endParaRPr lang="en-US" sz="2400" dirty="0">
              <a:solidFill>
                <a:srgbClr val="000099"/>
              </a:solidFill>
            </a:endParaRPr>
          </a:p>
        </p:txBody>
      </p:sp>
      <p:pic>
        <p:nvPicPr>
          <p:cNvPr id="10" name="Picture 9"/>
          <p:cNvPicPr>
            <a:picLocks noChangeAspect="1"/>
          </p:cNvPicPr>
          <p:nvPr/>
        </p:nvPicPr>
        <p:blipFill>
          <a:blip r:embed="rId11"/>
          <a:stretch>
            <a:fillRect/>
          </a:stretch>
        </p:blipFill>
        <p:spPr>
          <a:xfrm>
            <a:off x="685800" y="3030297"/>
            <a:ext cx="6134100" cy="1133475"/>
          </a:xfrm>
          <a:prstGeom prst="rect">
            <a:avLst/>
          </a:prstGeom>
        </p:spPr>
      </p:pic>
      <p:sp>
        <p:nvSpPr>
          <p:cNvPr id="12" name="TextBox 11"/>
          <p:cNvSpPr txBox="1"/>
          <p:nvPr/>
        </p:nvSpPr>
        <p:spPr>
          <a:xfrm>
            <a:off x="914400" y="3078357"/>
            <a:ext cx="7162800" cy="830997"/>
          </a:xfrm>
          <a:prstGeom prst="rect">
            <a:avLst/>
          </a:prstGeom>
          <a:noFill/>
        </p:spPr>
        <p:txBody>
          <a:bodyPr wrap="square" rtlCol="0">
            <a:spAutoFit/>
          </a:bodyPr>
          <a:lstStyle/>
          <a:p>
            <a:r>
              <a:rPr lang="en-US" sz="2400" b="1" dirty="0">
                <a:solidFill>
                  <a:srgbClr val="000099"/>
                </a:solidFill>
              </a:rPr>
              <a:t> </a:t>
            </a:r>
            <a:r>
              <a:rPr lang="en-US" sz="2400" b="1" dirty="0" smtClean="0">
                <a:solidFill>
                  <a:srgbClr val="000099"/>
                </a:solidFill>
              </a:rPr>
              <a:t> X       0        2        4       6      8     </a:t>
            </a:r>
            <a:endParaRPr lang="en-US" sz="2400" b="1" dirty="0">
              <a:solidFill>
                <a:srgbClr val="000099"/>
              </a:solidFill>
            </a:endParaRPr>
          </a:p>
          <a:p>
            <a:endParaRPr lang="en-US" sz="2400" dirty="0">
              <a:solidFill>
                <a:srgbClr val="000099"/>
              </a:solidFill>
            </a:endParaRPr>
          </a:p>
        </p:txBody>
      </p:sp>
      <p:sp>
        <p:nvSpPr>
          <p:cNvPr id="13" name="TextBox 12"/>
          <p:cNvSpPr txBox="1"/>
          <p:nvPr/>
        </p:nvSpPr>
        <p:spPr>
          <a:xfrm>
            <a:off x="816769" y="3597034"/>
            <a:ext cx="7162800" cy="461665"/>
          </a:xfrm>
          <a:prstGeom prst="rect">
            <a:avLst/>
          </a:prstGeom>
          <a:noFill/>
        </p:spPr>
        <p:txBody>
          <a:bodyPr wrap="square" rtlCol="0">
            <a:spAutoFit/>
          </a:bodyPr>
          <a:lstStyle/>
          <a:p>
            <a:r>
              <a:rPr lang="en-US" sz="2400" b="1" dirty="0" smtClean="0">
                <a:solidFill>
                  <a:srgbClr val="FF0066"/>
                </a:solidFill>
              </a:rPr>
              <a:t>P(X)   1/5     1/5    1/5   1/5  1/5  </a:t>
            </a:r>
            <a:endParaRPr lang="en-US" sz="2400" b="1" dirty="0">
              <a:solidFill>
                <a:srgbClr val="FF0066"/>
              </a:solidFill>
            </a:endParaRPr>
          </a:p>
        </p:txBody>
      </p:sp>
    </p:spTree>
    <p:extLst>
      <p:ext uri="{BB962C8B-B14F-4D97-AF65-F5344CB8AC3E}">
        <p14:creationId xmlns:p14="http://schemas.microsoft.com/office/powerpoint/2010/main" val="22039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1569660"/>
          </a:xfrm>
          <a:prstGeom prst="rect">
            <a:avLst/>
          </a:prstGeom>
        </p:spPr>
        <p:txBody>
          <a:bodyPr wrap="square">
            <a:spAutoFit/>
          </a:bodyPr>
          <a:lstStyle/>
          <a:p>
            <a:pPr marL="742950" marR="0" indent="-514350">
              <a:spcBef>
                <a:spcPts val="0"/>
              </a:spcBef>
              <a:spcAft>
                <a:spcPts val="0"/>
              </a:spcAft>
              <a:buAutoNum type="arabicPeriod"/>
            </a:pPr>
            <a:r>
              <a:rPr lang="en-US" sz="3200" dirty="0" smtClean="0">
                <a:effectLst/>
                <a:latin typeface="Comic Sans MS"/>
                <a:ea typeface="Times New Roman"/>
              </a:rPr>
              <a:t>Find the </a:t>
            </a:r>
            <a:r>
              <a:rPr lang="en-US" sz="3200" dirty="0" smtClean="0">
                <a:solidFill>
                  <a:srgbClr val="FF0000"/>
                </a:solidFill>
                <a:effectLst/>
                <a:latin typeface="Comic Sans MS"/>
                <a:ea typeface="Times New Roman"/>
              </a:rPr>
              <a:t>mean</a:t>
            </a:r>
            <a:r>
              <a:rPr lang="en-US" sz="3200" dirty="0" smtClean="0">
                <a:effectLst/>
                <a:latin typeface="Comic Sans MS"/>
                <a:ea typeface="Times New Roman"/>
              </a:rPr>
              <a:t>, </a:t>
            </a:r>
            <a:r>
              <a:rPr lang="en-US" sz="3200" dirty="0" smtClean="0">
                <a:solidFill>
                  <a:srgbClr val="00B050"/>
                </a:solidFill>
                <a:effectLst/>
                <a:latin typeface="Comic Sans MS"/>
                <a:ea typeface="Times New Roman"/>
              </a:rPr>
              <a:t>variance</a:t>
            </a:r>
            <a:r>
              <a:rPr lang="en-US" sz="3200" dirty="0" smtClean="0">
                <a:effectLst/>
                <a:latin typeface="Comic Sans MS"/>
                <a:ea typeface="Times New Roman"/>
              </a:rPr>
              <a:t>, and </a:t>
            </a:r>
            <a:r>
              <a:rPr lang="en-US" sz="3200" dirty="0" smtClean="0">
                <a:solidFill>
                  <a:srgbClr val="0070C0"/>
                </a:solidFill>
                <a:effectLst/>
                <a:latin typeface="Comic Sans MS"/>
                <a:ea typeface="Times New Roman"/>
              </a:rPr>
              <a:t>standard deviation</a:t>
            </a:r>
            <a:r>
              <a:rPr lang="en-US" sz="3200" dirty="0" smtClean="0">
                <a:effectLst/>
                <a:latin typeface="Comic Sans MS"/>
                <a:ea typeface="Times New Roman"/>
              </a:rPr>
              <a:t> of the data set </a:t>
            </a:r>
          </a:p>
          <a:p>
            <a:pPr marL="228600" marR="0">
              <a:spcBef>
                <a:spcPts val="0"/>
              </a:spcBef>
              <a:spcAft>
                <a:spcPts val="0"/>
              </a:spcAft>
            </a:pPr>
            <a:r>
              <a:rPr lang="en-US" sz="3200" b="1" dirty="0">
                <a:latin typeface="Comic Sans MS"/>
                <a:ea typeface="Times New Roman"/>
              </a:rPr>
              <a:t> </a:t>
            </a:r>
            <a:r>
              <a:rPr lang="en-US" sz="3200" b="1" dirty="0" smtClean="0">
                <a:latin typeface="Comic Sans MS"/>
                <a:ea typeface="Times New Roman"/>
              </a:rPr>
              <a:t>      </a:t>
            </a:r>
            <a:r>
              <a:rPr lang="en-US" sz="3200" b="1" dirty="0" smtClean="0">
                <a:effectLst/>
                <a:latin typeface="Comic Sans MS"/>
                <a:ea typeface="Times New Roman"/>
              </a:rPr>
              <a:t>2, 3, 3, 4, 5, 6, 8, 8</a:t>
            </a:r>
            <a:r>
              <a:rPr lang="en-US" sz="3200" dirty="0" smtClean="0">
                <a:effectLst/>
                <a:latin typeface="Comic Sans MS"/>
                <a:ea typeface="Times New Roman"/>
              </a:rPr>
              <a:t>.</a:t>
            </a:r>
            <a:endParaRPr lang="en-US" sz="3200" dirty="0">
              <a:effectLst/>
              <a:latin typeface="Times New Roman"/>
              <a:ea typeface="Times New Roman"/>
            </a:endParaRPr>
          </a:p>
        </p:txBody>
      </p:sp>
      <p:sp>
        <p:nvSpPr>
          <p:cNvPr id="3" name="Rectangle 2"/>
          <p:cNvSpPr/>
          <p:nvPr/>
        </p:nvSpPr>
        <p:spPr>
          <a:xfrm>
            <a:off x="152400" y="1722060"/>
            <a:ext cx="8686800" cy="3785652"/>
          </a:xfrm>
          <a:prstGeom prst="rect">
            <a:avLst/>
          </a:prstGeom>
        </p:spPr>
        <p:txBody>
          <a:bodyPr wrap="square">
            <a:spAutoFit/>
          </a:bodyPr>
          <a:lstStyle/>
          <a:p>
            <a:pPr marL="228600" marR="0">
              <a:spcBef>
                <a:spcPts val="0"/>
              </a:spcBef>
              <a:spcAft>
                <a:spcPts val="0"/>
              </a:spcAft>
            </a:pPr>
            <a:r>
              <a:rPr lang="en-US" sz="3000" dirty="0" smtClean="0">
                <a:effectLst/>
                <a:latin typeface="Comic Sans MS"/>
                <a:ea typeface="Times New Roman"/>
              </a:rPr>
              <a:t>Recall:   State what each of the following represent.</a:t>
            </a:r>
            <a:endParaRPr lang="en-US" sz="3000" dirty="0" smtClean="0">
              <a:effectLst/>
              <a:latin typeface="Times New Roman"/>
              <a:ea typeface="Times New Roman"/>
            </a:endParaRPr>
          </a:p>
          <a:p>
            <a:pPr marL="228600" marR="0">
              <a:spcBef>
                <a:spcPts val="0"/>
              </a:spcBef>
              <a:spcAft>
                <a:spcPts val="0"/>
              </a:spcAft>
            </a:pPr>
            <a:r>
              <a:rPr lang="en-US" sz="3000" dirty="0" smtClean="0">
                <a:effectLst/>
                <a:latin typeface="Comic Sans MS"/>
                <a:ea typeface="Times New Roman"/>
              </a:rPr>
              <a:t>  </a:t>
            </a:r>
            <a:endParaRPr lang="en-US" sz="3000" dirty="0" smtClean="0">
              <a:effectLst/>
              <a:latin typeface="Times New Roman"/>
              <a:ea typeface="Times New Roman"/>
            </a:endParaRPr>
          </a:p>
          <a:p>
            <a:pPr marL="228600" marR="0">
              <a:spcBef>
                <a:spcPts val="0"/>
              </a:spcBef>
              <a:spcAft>
                <a:spcPts val="0"/>
              </a:spcAft>
            </a:pPr>
            <a:r>
              <a:rPr lang="en-US" sz="3000" i="1" dirty="0" smtClean="0">
                <a:effectLst/>
                <a:latin typeface="Comic Sans MS"/>
                <a:ea typeface="Times New Roman"/>
              </a:rPr>
              <a:t>n</a:t>
            </a:r>
            <a:r>
              <a:rPr lang="en-US" sz="3000" dirty="0" smtClean="0">
                <a:effectLst/>
                <a:latin typeface="Comic Sans MS"/>
                <a:ea typeface="Times New Roman"/>
              </a:rPr>
              <a:t> = ________________________  </a:t>
            </a:r>
            <a:endParaRPr lang="en-US" sz="3000" dirty="0" smtClean="0">
              <a:effectLst/>
              <a:latin typeface="Times New Roman"/>
              <a:ea typeface="Times New Roman"/>
            </a:endParaRPr>
          </a:p>
          <a:p>
            <a:pPr marL="228600" marR="0">
              <a:spcBef>
                <a:spcPts val="0"/>
              </a:spcBef>
              <a:spcAft>
                <a:spcPts val="0"/>
              </a:spcAft>
            </a:pPr>
            <a:r>
              <a:rPr lang="en-US" sz="3000" dirty="0" smtClean="0">
                <a:effectLst/>
                <a:latin typeface="Comic Sans MS"/>
                <a:ea typeface="Times New Roman"/>
              </a:rPr>
              <a:t> </a:t>
            </a:r>
            <a:endParaRPr lang="en-US" sz="3000" dirty="0" smtClean="0">
              <a:effectLst/>
              <a:latin typeface="Times New Roman"/>
              <a:ea typeface="Times New Roman"/>
            </a:endParaRPr>
          </a:p>
          <a:p>
            <a:pPr marL="228600" marR="0">
              <a:spcBef>
                <a:spcPts val="0"/>
              </a:spcBef>
              <a:spcAft>
                <a:spcPts val="0"/>
              </a:spcAft>
            </a:pPr>
            <a:r>
              <a:rPr lang="en-US" sz="3000" i="1" dirty="0" smtClean="0">
                <a:effectLst/>
                <a:latin typeface="Comic Sans MS"/>
                <a:ea typeface="Times New Roman"/>
              </a:rPr>
              <a:t>X</a:t>
            </a:r>
            <a:r>
              <a:rPr lang="en-US" sz="3000" i="1" baseline="-25000" dirty="0" smtClean="0">
                <a:effectLst/>
                <a:latin typeface="Comic Sans MS"/>
                <a:ea typeface="Times New Roman"/>
              </a:rPr>
              <a:t>i</a:t>
            </a:r>
            <a:r>
              <a:rPr lang="en-US" sz="3000" dirty="0" smtClean="0">
                <a:effectLst/>
                <a:latin typeface="Comic Sans MS"/>
                <a:ea typeface="Times New Roman"/>
              </a:rPr>
              <a:t> = _______________________  </a:t>
            </a:r>
            <a:endParaRPr lang="en-US" sz="3000" dirty="0" smtClean="0">
              <a:effectLst/>
              <a:latin typeface="Times New Roman"/>
              <a:ea typeface="Times New Roman"/>
            </a:endParaRPr>
          </a:p>
          <a:p>
            <a:pPr marL="228600" marR="0">
              <a:spcBef>
                <a:spcPts val="0"/>
              </a:spcBef>
              <a:spcAft>
                <a:spcPts val="0"/>
              </a:spcAft>
            </a:pPr>
            <a:r>
              <a:rPr lang="en-US" sz="3000" dirty="0" smtClean="0">
                <a:effectLst/>
                <a:latin typeface="Comic Sans MS"/>
                <a:ea typeface="Times New Roman"/>
              </a:rPr>
              <a:t>   </a:t>
            </a:r>
            <a:endParaRPr lang="en-US" sz="3000" dirty="0" smtClean="0">
              <a:effectLst/>
              <a:latin typeface="Times New Roman"/>
              <a:ea typeface="Times New Roman"/>
            </a:endParaRPr>
          </a:p>
          <a:p>
            <a:pPr marL="228600" marR="0">
              <a:spcBef>
                <a:spcPts val="0"/>
              </a:spcBef>
              <a:spcAft>
                <a:spcPts val="0"/>
              </a:spcAft>
            </a:pPr>
            <a:r>
              <a:rPr lang="en-US" sz="3000" dirty="0" smtClean="0">
                <a:effectLst/>
                <a:latin typeface="Comic Sans MS"/>
                <a:ea typeface="Times New Roman"/>
              </a:rPr>
              <a:t>∑ = _______________________</a:t>
            </a:r>
            <a:endParaRPr lang="en-US" sz="3000" dirty="0">
              <a:effectLst/>
              <a:latin typeface="Times New Roman"/>
              <a:ea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07712"/>
            <a:ext cx="3562057" cy="117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58524" y="5900810"/>
            <a:ext cx="5048543" cy="646331"/>
          </a:xfrm>
          <a:prstGeom prst="rect">
            <a:avLst/>
          </a:prstGeom>
        </p:spPr>
        <p:txBody>
          <a:bodyPr wrap="square">
            <a:spAutoFit/>
          </a:bodyPr>
          <a:lstStyle/>
          <a:p>
            <a:r>
              <a:rPr lang="en-US" sz="3600" dirty="0"/>
              <a:t>_____________________</a:t>
            </a:r>
          </a:p>
        </p:txBody>
      </p:sp>
      <p:sp>
        <p:nvSpPr>
          <p:cNvPr id="5" name="TextBox 4"/>
          <p:cNvSpPr txBox="1"/>
          <p:nvPr/>
        </p:nvSpPr>
        <p:spPr>
          <a:xfrm>
            <a:off x="1371600" y="3048000"/>
            <a:ext cx="4038600" cy="523220"/>
          </a:xfrm>
          <a:prstGeom prst="rect">
            <a:avLst/>
          </a:prstGeom>
          <a:solidFill>
            <a:srgbClr val="FFFF00"/>
          </a:solidFill>
        </p:spPr>
        <p:txBody>
          <a:bodyPr wrap="square" rtlCol="0">
            <a:spAutoFit/>
          </a:bodyPr>
          <a:lstStyle/>
          <a:p>
            <a:r>
              <a:rPr lang="en-US" sz="2800" dirty="0" smtClean="0">
                <a:solidFill>
                  <a:srgbClr val="FF0000"/>
                </a:solidFill>
              </a:rPr>
              <a:t># of elements in data set</a:t>
            </a:r>
            <a:endParaRPr lang="en-US" sz="2800" dirty="0">
              <a:solidFill>
                <a:srgbClr val="FF0000"/>
              </a:solidFill>
            </a:endParaRPr>
          </a:p>
        </p:txBody>
      </p:sp>
      <p:sp>
        <p:nvSpPr>
          <p:cNvPr id="7" name="TextBox 6"/>
          <p:cNvSpPr txBox="1"/>
          <p:nvPr/>
        </p:nvSpPr>
        <p:spPr>
          <a:xfrm>
            <a:off x="1447800" y="3896937"/>
            <a:ext cx="4191000" cy="523220"/>
          </a:xfrm>
          <a:prstGeom prst="rect">
            <a:avLst/>
          </a:prstGeom>
          <a:solidFill>
            <a:srgbClr val="FFFF00"/>
          </a:solidFill>
        </p:spPr>
        <p:txBody>
          <a:bodyPr wrap="square" rtlCol="0">
            <a:spAutoFit/>
          </a:bodyPr>
          <a:lstStyle/>
          <a:p>
            <a:r>
              <a:rPr lang="en-US" sz="2800" dirty="0">
                <a:solidFill>
                  <a:srgbClr val="FF0000"/>
                </a:solidFill>
              </a:rPr>
              <a:t>s</a:t>
            </a:r>
            <a:r>
              <a:rPr lang="en-US" sz="2800" dirty="0" smtClean="0">
                <a:solidFill>
                  <a:srgbClr val="FF0000"/>
                </a:solidFill>
              </a:rPr>
              <a:t>pecific element in data set</a:t>
            </a:r>
            <a:endParaRPr lang="en-US" sz="2800" dirty="0">
              <a:solidFill>
                <a:srgbClr val="FF0000"/>
              </a:solidFill>
            </a:endParaRPr>
          </a:p>
        </p:txBody>
      </p:sp>
      <p:sp>
        <p:nvSpPr>
          <p:cNvPr id="8" name="TextBox 7"/>
          <p:cNvSpPr txBox="1"/>
          <p:nvPr/>
        </p:nvSpPr>
        <p:spPr>
          <a:xfrm>
            <a:off x="1447800" y="4785713"/>
            <a:ext cx="3733800" cy="523220"/>
          </a:xfrm>
          <a:prstGeom prst="rect">
            <a:avLst/>
          </a:prstGeom>
          <a:solidFill>
            <a:srgbClr val="FFFF00"/>
          </a:solidFill>
        </p:spPr>
        <p:txBody>
          <a:bodyPr wrap="square" rtlCol="0">
            <a:spAutoFit/>
          </a:bodyPr>
          <a:lstStyle/>
          <a:p>
            <a:r>
              <a:rPr lang="en-US" sz="2800" dirty="0" smtClean="0">
                <a:solidFill>
                  <a:srgbClr val="FF0000"/>
                </a:solidFill>
              </a:rPr>
              <a:t>Summation of data set</a:t>
            </a:r>
            <a:endParaRPr lang="en-US" sz="2800" dirty="0">
              <a:solidFill>
                <a:srgbClr val="FF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830634081"/>
              </p:ext>
            </p:extLst>
          </p:nvPr>
        </p:nvGraphicFramePr>
        <p:xfrm>
          <a:off x="4140200" y="5657789"/>
          <a:ext cx="4165600" cy="787400"/>
        </p:xfrm>
        <a:graphic>
          <a:graphicData uri="http://schemas.openxmlformats.org/presentationml/2006/ole">
            <mc:AlternateContent xmlns:mc="http://schemas.openxmlformats.org/markup-compatibility/2006">
              <mc:Choice xmlns:v="urn:schemas-microsoft-com:vml" Requires="v">
                <p:oleObj spid="_x0000_s1171" name="Equation" r:id="rId4" imgW="2082600" imgH="393480" progId="Equation.3">
                  <p:embed/>
                </p:oleObj>
              </mc:Choice>
              <mc:Fallback>
                <p:oleObj name="Equation" r:id="rId4" imgW="2082600" imgH="393480" progId="Equation.3">
                  <p:embed/>
                  <p:pic>
                    <p:nvPicPr>
                      <p:cNvPr id="0" name=""/>
                      <p:cNvPicPr/>
                      <p:nvPr/>
                    </p:nvPicPr>
                    <p:blipFill>
                      <a:blip r:embed="rId5"/>
                      <a:stretch>
                        <a:fillRect/>
                      </a:stretch>
                    </p:blipFill>
                    <p:spPr>
                      <a:xfrm>
                        <a:off x="4140200" y="5657789"/>
                        <a:ext cx="4165600" cy="7874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87282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barn(inVertical)">
                                      <p:cBhvr>
                                        <p:cTn id="36" dur="500"/>
                                        <p:tgtEl>
                                          <p:spTgt spid="102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605" y="1104416"/>
            <a:ext cx="8534400" cy="3416320"/>
          </a:xfrm>
          <a:prstGeom prst="rect">
            <a:avLst/>
          </a:prstGeom>
        </p:spPr>
        <p:txBody>
          <a:bodyPr wrap="square">
            <a:spAutoFit/>
          </a:bodyPr>
          <a:lstStyle/>
          <a:p>
            <a:pPr marR="0" lvl="0">
              <a:spcBef>
                <a:spcPts val="0"/>
              </a:spcBef>
              <a:spcAft>
                <a:spcPts val="0"/>
              </a:spcAft>
              <a:tabLst>
                <a:tab pos="514350" algn="l"/>
              </a:tabLst>
            </a:pPr>
            <a:r>
              <a:rPr lang="en-US" sz="2400" dirty="0" smtClean="0">
                <a:effectLst/>
                <a:latin typeface="Comic Sans MS"/>
                <a:ea typeface="Times New Roman"/>
              </a:rPr>
              <a:t>8.	A talk radio station has four telephone lines. If the host is unable to talk (during a commercial) or is talking to a person, the other callers are placed on hold.  When all lines are in use, others who are trying to call in get a busy signal.  The probability that at most 4 people will get through is shown in the distribution.  Find the variance and standard deviation for the distribution. Should the station have considered getting more phone lines installed?</a:t>
            </a:r>
            <a:endParaRPr lang="en-US" sz="2400" dirty="0">
              <a:effectLst/>
              <a:latin typeface="Times New Roman"/>
              <a:ea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054" y="5801618"/>
            <a:ext cx="66294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6805" y="107243"/>
            <a:ext cx="8458200" cy="1077218"/>
          </a:xfrm>
          <a:prstGeom prst="rect">
            <a:avLst/>
          </a:prstGeom>
        </p:spPr>
        <p:txBody>
          <a:bodyPr wrap="square">
            <a:spAutoFit/>
          </a:bodyPr>
          <a:lstStyle/>
          <a:p>
            <a:pPr marL="228600" marR="0">
              <a:spcBef>
                <a:spcPts val="0"/>
              </a:spcBef>
              <a:spcAft>
                <a:spcPts val="0"/>
              </a:spcAft>
            </a:pPr>
            <a:r>
              <a:rPr lang="en-US" sz="3200" dirty="0" smtClean="0">
                <a:solidFill>
                  <a:srgbClr val="FF0000"/>
                </a:solidFill>
                <a:effectLst/>
                <a:latin typeface="Comic Sans MS"/>
                <a:ea typeface="Times New Roman"/>
              </a:rPr>
              <a:t>For examples #8, define the random variable X then answer the question.</a:t>
            </a:r>
            <a:endParaRPr lang="en-US" sz="3200" dirty="0">
              <a:effectLst/>
              <a:latin typeface="Times New Roman"/>
              <a:ea typeface="Times New Roman"/>
            </a:endParaRPr>
          </a:p>
        </p:txBody>
      </p:sp>
      <p:sp>
        <p:nvSpPr>
          <p:cNvPr id="5" name="TextBox 4"/>
          <p:cNvSpPr txBox="1"/>
          <p:nvPr/>
        </p:nvSpPr>
        <p:spPr>
          <a:xfrm>
            <a:off x="677537" y="4724400"/>
            <a:ext cx="7543800" cy="646331"/>
          </a:xfrm>
          <a:prstGeom prst="rect">
            <a:avLst/>
          </a:prstGeom>
          <a:noFill/>
        </p:spPr>
        <p:txBody>
          <a:bodyPr wrap="square" rtlCol="0">
            <a:spAutoFit/>
          </a:bodyPr>
          <a:lstStyle/>
          <a:p>
            <a:r>
              <a:rPr lang="en-US" sz="3600" dirty="0" smtClean="0">
                <a:solidFill>
                  <a:srgbClr val="FF0066"/>
                </a:solidFill>
              </a:rPr>
              <a:t>X = ___________________________</a:t>
            </a:r>
            <a:endParaRPr lang="en-US" sz="3600" dirty="0">
              <a:solidFill>
                <a:srgbClr val="FF0066"/>
              </a:solidFill>
            </a:endParaRPr>
          </a:p>
        </p:txBody>
      </p:sp>
      <p:sp>
        <p:nvSpPr>
          <p:cNvPr id="2" name="TextBox 1"/>
          <p:cNvSpPr txBox="1"/>
          <p:nvPr/>
        </p:nvSpPr>
        <p:spPr>
          <a:xfrm>
            <a:off x="1542361" y="4554869"/>
            <a:ext cx="6697337" cy="1077218"/>
          </a:xfrm>
          <a:prstGeom prst="rect">
            <a:avLst/>
          </a:prstGeom>
          <a:solidFill>
            <a:srgbClr val="FFFF00"/>
          </a:solidFill>
        </p:spPr>
        <p:txBody>
          <a:bodyPr wrap="square" rtlCol="0">
            <a:spAutoFit/>
          </a:bodyPr>
          <a:lstStyle/>
          <a:p>
            <a:r>
              <a:rPr lang="en-US" sz="3200" dirty="0" smtClean="0">
                <a:solidFill>
                  <a:srgbClr val="0000FF"/>
                </a:solidFill>
              </a:rPr>
              <a:t># of callers </a:t>
            </a:r>
            <a:r>
              <a:rPr lang="en-US" sz="3200" b="1" dirty="0" smtClean="0">
                <a:solidFill>
                  <a:srgbClr val="FF0000"/>
                </a:solidFill>
              </a:rPr>
              <a:t>who get through </a:t>
            </a:r>
            <a:r>
              <a:rPr lang="en-US" sz="3200" dirty="0" smtClean="0">
                <a:solidFill>
                  <a:srgbClr val="0000FF"/>
                </a:solidFill>
              </a:rPr>
              <a:t>to radio talk show host out of 4 callers</a:t>
            </a:r>
            <a:endParaRPr lang="en-US" sz="3200" dirty="0">
              <a:solidFill>
                <a:srgbClr val="0000FF"/>
              </a:solidFill>
            </a:endParaRPr>
          </a:p>
        </p:txBody>
      </p:sp>
    </p:spTree>
    <p:extLst>
      <p:ext uri="{BB962C8B-B14F-4D97-AF65-F5344CB8AC3E}">
        <p14:creationId xmlns:p14="http://schemas.microsoft.com/office/powerpoint/2010/main" val="232670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barn(inVertical)">
                                      <p:cBhvr>
                                        <p:cTn id="19" dur="5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605" y="1399904"/>
            <a:ext cx="8534400" cy="3416320"/>
          </a:xfrm>
          <a:prstGeom prst="rect">
            <a:avLst/>
          </a:prstGeom>
        </p:spPr>
        <p:txBody>
          <a:bodyPr wrap="square">
            <a:spAutoFit/>
          </a:bodyPr>
          <a:lstStyle/>
          <a:p>
            <a:pPr marR="0" lvl="0">
              <a:spcBef>
                <a:spcPts val="0"/>
              </a:spcBef>
              <a:spcAft>
                <a:spcPts val="0"/>
              </a:spcAft>
              <a:tabLst>
                <a:tab pos="514350" algn="l"/>
              </a:tabLst>
            </a:pPr>
            <a:r>
              <a:rPr lang="en-US" sz="2400" dirty="0" smtClean="0">
                <a:effectLst/>
                <a:latin typeface="Comic Sans MS"/>
                <a:ea typeface="Times New Roman"/>
              </a:rPr>
              <a:t>8.	A talk radio station has four telephone lines. If the host is unable to talk (during a commercial) or is talking to a person, the other callers are placed on hold.  When all lines are in use, others who are trying to call in get a busy signal.  The probability that at most 4 people will get through is shown in the distribution.  Find the variance and standard deviation for the distribution. Should the station have considered getting more phone lines installed?</a:t>
            </a:r>
            <a:endParaRPr lang="en-US" sz="2400" dirty="0">
              <a:effectLst/>
              <a:latin typeface="Times New Roman"/>
              <a:ea typeface="Times New Roman"/>
            </a:endParaRPr>
          </a:p>
        </p:txBody>
      </p:sp>
      <p:sp>
        <p:nvSpPr>
          <p:cNvPr id="4" name="Rectangle 3"/>
          <p:cNvSpPr/>
          <p:nvPr/>
        </p:nvSpPr>
        <p:spPr>
          <a:xfrm>
            <a:off x="407624" y="322686"/>
            <a:ext cx="8458200" cy="1077218"/>
          </a:xfrm>
          <a:prstGeom prst="rect">
            <a:avLst/>
          </a:prstGeom>
        </p:spPr>
        <p:txBody>
          <a:bodyPr wrap="square">
            <a:spAutoFit/>
          </a:bodyPr>
          <a:lstStyle/>
          <a:p>
            <a:pPr marL="228600" marR="0">
              <a:spcBef>
                <a:spcPts val="0"/>
              </a:spcBef>
              <a:spcAft>
                <a:spcPts val="0"/>
              </a:spcAft>
            </a:pPr>
            <a:r>
              <a:rPr lang="en-US" sz="3200" dirty="0" smtClean="0">
                <a:solidFill>
                  <a:srgbClr val="FF0000"/>
                </a:solidFill>
                <a:effectLst/>
                <a:latin typeface="Comic Sans MS"/>
                <a:ea typeface="Times New Roman"/>
              </a:rPr>
              <a:t>For examples #8, define the random variable X then answer the question.</a:t>
            </a:r>
            <a:endParaRPr lang="en-US" sz="3200" dirty="0">
              <a:effectLst/>
              <a:latin typeface="Times New Roman"/>
              <a:ea typeface="Times New Roman"/>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438357631"/>
              </p:ext>
            </p:extLst>
          </p:nvPr>
        </p:nvGraphicFramePr>
        <p:xfrm>
          <a:off x="582613" y="5505450"/>
          <a:ext cx="8448675" cy="387350"/>
        </p:xfrm>
        <a:graphic>
          <a:graphicData uri="http://schemas.openxmlformats.org/presentationml/2006/ole">
            <mc:AlternateContent xmlns:mc="http://schemas.openxmlformats.org/markup-compatibility/2006">
              <mc:Choice xmlns:v="urn:schemas-microsoft-com:vml" Requires="v">
                <p:oleObj spid="_x0000_s12596" name="Equation" r:id="rId3" imgW="5257800" imgH="241200" progId="Equation.3">
                  <p:embed/>
                </p:oleObj>
              </mc:Choice>
              <mc:Fallback>
                <p:oleObj name="Equation" r:id="rId3" imgW="5257800" imgH="241200" progId="Equation.3">
                  <p:embed/>
                  <p:pic>
                    <p:nvPicPr>
                      <p:cNvPr id="0" name=""/>
                      <p:cNvPicPr/>
                      <p:nvPr/>
                    </p:nvPicPr>
                    <p:blipFill>
                      <a:blip r:embed="rId4"/>
                      <a:stretch>
                        <a:fillRect/>
                      </a:stretch>
                    </p:blipFill>
                    <p:spPr>
                      <a:xfrm>
                        <a:off x="582613" y="5505450"/>
                        <a:ext cx="8448675" cy="387350"/>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74699568"/>
              </p:ext>
            </p:extLst>
          </p:nvPr>
        </p:nvGraphicFramePr>
        <p:xfrm>
          <a:off x="442913" y="6148388"/>
          <a:ext cx="1492250" cy="487362"/>
        </p:xfrm>
        <a:graphic>
          <a:graphicData uri="http://schemas.openxmlformats.org/presentationml/2006/ole">
            <mc:AlternateContent xmlns:mc="http://schemas.openxmlformats.org/markup-compatibility/2006">
              <mc:Choice xmlns:v="urn:schemas-microsoft-com:vml" Requires="v">
                <p:oleObj spid="_x0000_s12597" name="Equation" r:id="rId5" imgW="622080" imgH="203040" progId="Equation.3">
                  <p:embed/>
                </p:oleObj>
              </mc:Choice>
              <mc:Fallback>
                <p:oleObj name="Equation" r:id="rId5" imgW="622080" imgH="203040" progId="Equation.3">
                  <p:embed/>
                  <p:pic>
                    <p:nvPicPr>
                      <p:cNvPr id="0" name=""/>
                      <p:cNvPicPr/>
                      <p:nvPr/>
                    </p:nvPicPr>
                    <p:blipFill>
                      <a:blip r:embed="rId6"/>
                      <a:stretch>
                        <a:fillRect/>
                      </a:stretch>
                    </p:blipFill>
                    <p:spPr>
                      <a:xfrm>
                        <a:off x="442913" y="6148388"/>
                        <a:ext cx="1492250" cy="487362"/>
                      </a:xfrm>
                      <a:prstGeom prst="rect">
                        <a:avLst/>
                      </a:prstGeom>
                      <a:solidFill>
                        <a:srgbClr val="66FFFF"/>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735492255"/>
              </p:ext>
            </p:extLst>
          </p:nvPr>
        </p:nvGraphicFramePr>
        <p:xfrm>
          <a:off x="577105" y="4770112"/>
          <a:ext cx="7789862" cy="479425"/>
        </p:xfrm>
        <a:graphic>
          <a:graphicData uri="http://schemas.openxmlformats.org/presentationml/2006/ole">
            <mc:AlternateContent xmlns:mc="http://schemas.openxmlformats.org/markup-compatibility/2006">
              <mc:Choice xmlns:v="urn:schemas-microsoft-com:vml" Requires="v">
                <p:oleObj spid="_x0000_s12598" name="Equation" r:id="rId7" imgW="3504960" imgH="215640" progId="Equation.3">
                  <p:embed/>
                </p:oleObj>
              </mc:Choice>
              <mc:Fallback>
                <p:oleObj name="Equation" r:id="rId7" imgW="3504960" imgH="215640" progId="Equation.3">
                  <p:embed/>
                  <p:pic>
                    <p:nvPicPr>
                      <p:cNvPr id="0" name=""/>
                      <p:cNvPicPr/>
                      <p:nvPr/>
                    </p:nvPicPr>
                    <p:blipFill>
                      <a:blip r:embed="rId8"/>
                      <a:stretch>
                        <a:fillRect/>
                      </a:stretch>
                    </p:blipFill>
                    <p:spPr>
                      <a:xfrm>
                        <a:off x="577105" y="4770112"/>
                        <a:ext cx="7789862" cy="479425"/>
                      </a:xfrm>
                      <a:prstGeom prst="rect">
                        <a:avLst/>
                      </a:prstGeom>
                      <a:solidFill>
                        <a:srgbClr val="FFFF00"/>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95152654"/>
              </p:ext>
            </p:extLst>
          </p:nvPr>
        </p:nvGraphicFramePr>
        <p:xfrm>
          <a:off x="3932238" y="6054725"/>
          <a:ext cx="2562225" cy="547688"/>
        </p:xfrm>
        <a:graphic>
          <a:graphicData uri="http://schemas.openxmlformats.org/presentationml/2006/ole">
            <mc:AlternateContent xmlns:mc="http://schemas.openxmlformats.org/markup-compatibility/2006">
              <mc:Choice xmlns:v="urn:schemas-microsoft-com:vml" Requires="v">
                <p:oleObj spid="_x0000_s12599" name="Equation" r:id="rId9" imgW="1066680" imgH="228600" progId="Equation.3">
                  <p:embed/>
                </p:oleObj>
              </mc:Choice>
              <mc:Fallback>
                <p:oleObj name="Equation" r:id="rId9" imgW="1066680" imgH="228600" progId="Equation.3">
                  <p:embed/>
                  <p:pic>
                    <p:nvPicPr>
                      <p:cNvPr id="0" name=""/>
                      <p:cNvPicPr/>
                      <p:nvPr/>
                    </p:nvPicPr>
                    <p:blipFill>
                      <a:blip r:embed="rId10"/>
                      <a:stretch>
                        <a:fillRect/>
                      </a:stretch>
                    </p:blipFill>
                    <p:spPr>
                      <a:xfrm>
                        <a:off x="3932238" y="6054725"/>
                        <a:ext cx="2562225" cy="547688"/>
                      </a:xfrm>
                      <a:prstGeom prst="rect">
                        <a:avLst/>
                      </a:prstGeom>
                      <a:solidFill>
                        <a:srgbClr val="CC99FF"/>
                      </a:solidFill>
                    </p:spPr>
                  </p:pic>
                </p:oleObj>
              </mc:Fallback>
            </mc:AlternateContent>
          </a:graphicData>
        </a:graphic>
      </p:graphicFrame>
    </p:spTree>
    <p:extLst>
      <p:ext uri="{BB962C8B-B14F-4D97-AF65-F5344CB8AC3E}">
        <p14:creationId xmlns:p14="http://schemas.microsoft.com/office/powerpoint/2010/main" val="13971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7924800" cy="1200329"/>
          </a:xfrm>
          <a:prstGeom prst="rect">
            <a:avLst/>
          </a:prstGeom>
          <a:noFill/>
        </p:spPr>
        <p:txBody>
          <a:bodyPr wrap="square" rtlCol="0">
            <a:spAutoFit/>
          </a:bodyPr>
          <a:lstStyle/>
          <a:p>
            <a:r>
              <a:rPr lang="en-US" sz="3600" dirty="0" smtClean="0">
                <a:solidFill>
                  <a:srgbClr val="FF0066"/>
                </a:solidFill>
              </a:rPr>
              <a:t>What is the </a:t>
            </a:r>
            <a:r>
              <a:rPr lang="en-US" sz="3600" dirty="0" smtClean="0">
                <a:solidFill>
                  <a:srgbClr val="0000FF"/>
                </a:solidFill>
              </a:rPr>
              <a:t>expected number </a:t>
            </a:r>
            <a:r>
              <a:rPr lang="en-US" sz="3600" dirty="0" smtClean="0">
                <a:solidFill>
                  <a:srgbClr val="FF0066"/>
                </a:solidFill>
              </a:rPr>
              <a:t>of calls received through these 4 phone lines?</a:t>
            </a:r>
            <a:endParaRPr lang="en-US" sz="3600" dirty="0">
              <a:solidFill>
                <a:srgbClr val="FF0066"/>
              </a:solidFill>
            </a:endParaRPr>
          </a:p>
        </p:txBody>
      </p:sp>
      <p:sp>
        <p:nvSpPr>
          <p:cNvPr id="3" name="TextBox 2"/>
          <p:cNvSpPr txBox="1"/>
          <p:nvPr/>
        </p:nvSpPr>
        <p:spPr>
          <a:xfrm>
            <a:off x="464545" y="2057400"/>
            <a:ext cx="7924800" cy="1200329"/>
          </a:xfrm>
          <a:prstGeom prst="rect">
            <a:avLst/>
          </a:prstGeom>
          <a:noFill/>
        </p:spPr>
        <p:txBody>
          <a:bodyPr wrap="square" rtlCol="0">
            <a:spAutoFit/>
          </a:bodyPr>
          <a:lstStyle/>
          <a:p>
            <a:r>
              <a:rPr lang="en-US" sz="3600" dirty="0" smtClean="0">
                <a:solidFill>
                  <a:srgbClr val="0000FF"/>
                </a:solidFill>
              </a:rPr>
              <a:t>What is the standard deviation of calls received?</a:t>
            </a:r>
            <a:endParaRPr lang="en-US" sz="3600" dirty="0">
              <a:solidFill>
                <a:srgbClr val="0000FF"/>
              </a:solidFill>
            </a:endParaRPr>
          </a:p>
        </p:txBody>
      </p:sp>
      <p:sp>
        <p:nvSpPr>
          <p:cNvPr id="4" name="TextBox 3"/>
          <p:cNvSpPr txBox="1"/>
          <p:nvPr/>
        </p:nvSpPr>
        <p:spPr>
          <a:xfrm>
            <a:off x="457200" y="3581400"/>
            <a:ext cx="7924800" cy="1754326"/>
          </a:xfrm>
          <a:prstGeom prst="rect">
            <a:avLst/>
          </a:prstGeom>
          <a:noFill/>
        </p:spPr>
        <p:txBody>
          <a:bodyPr wrap="square" rtlCol="0">
            <a:spAutoFit/>
          </a:bodyPr>
          <a:lstStyle/>
          <a:p>
            <a:r>
              <a:rPr lang="en-US" sz="3600" dirty="0" smtClean="0">
                <a:solidFill>
                  <a:srgbClr val="C00000"/>
                </a:solidFill>
              </a:rPr>
              <a:t>Are </a:t>
            </a:r>
            <a:r>
              <a:rPr lang="en-US" sz="3600" dirty="0" smtClean="0">
                <a:solidFill>
                  <a:srgbClr val="000099"/>
                </a:solidFill>
              </a:rPr>
              <a:t>MOST</a:t>
            </a:r>
            <a:r>
              <a:rPr lang="en-US" sz="3600" dirty="0" smtClean="0">
                <a:solidFill>
                  <a:srgbClr val="C00000"/>
                </a:solidFill>
              </a:rPr>
              <a:t> callers accommodated by the number of phone lines at the radio station?  </a:t>
            </a:r>
            <a:r>
              <a:rPr lang="en-US" sz="3600" dirty="0" smtClean="0">
                <a:solidFill>
                  <a:srgbClr val="002060"/>
                </a:solidFill>
              </a:rPr>
              <a:t>WHY? </a:t>
            </a:r>
            <a:endParaRPr lang="en-US" sz="3600" dirty="0">
              <a:solidFill>
                <a:srgbClr val="002060"/>
              </a:solidFill>
            </a:endParaRPr>
          </a:p>
        </p:txBody>
      </p:sp>
      <p:sp>
        <p:nvSpPr>
          <p:cNvPr id="5" name="TextBox 4"/>
          <p:cNvSpPr txBox="1"/>
          <p:nvPr/>
        </p:nvSpPr>
        <p:spPr>
          <a:xfrm>
            <a:off x="5472696" y="1529917"/>
            <a:ext cx="2514600" cy="523220"/>
          </a:xfrm>
          <a:prstGeom prst="rect">
            <a:avLst/>
          </a:prstGeom>
          <a:solidFill>
            <a:srgbClr val="FFFF00"/>
          </a:solidFill>
        </p:spPr>
        <p:txBody>
          <a:bodyPr wrap="square" rtlCol="0">
            <a:spAutoFit/>
          </a:bodyPr>
          <a:lstStyle/>
          <a:p>
            <a:r>
              <a:rPr lang="en-US" sz="2800" dirty="0" smtClean="0"/>
              <a:t>E(X) = 1.6 calls</a:t>
            </a:r>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227072862"/>
              </p:ext>
            </p:extLst>
          </p:nvPr>
        </p:nvGraphicFramePr>
        <p:xfrm>
          <a:off x="2795588" y="2709863"/>
          <a:ext cx="2560637" cy="547687"/>
        </p:xfrm>
        <a:graphic>
          <a:graphicData uri="http://schemas.openxmlformats.org/presentationml/2006/ole">
            <mc:AlternateContent xmlns:mc="http://schemas.openxmlformats.org/markup-compatibility/2006">
              <mc:Choice xmlns:v="urn:schemas-microsoft-com:vml" Requires="v">
                <p:oleObj spid="_x0000_s6275" name="Equation" r:id="rId3" imgW="1066680" imgH="228600" progId="Equation.3">
                  <p:embed/>
                </p:oleObj>
              </mc:Choice>
              <mc:Fallback>
                <p:oleObj name="Equation" r:id="rId3" imgW="1066680" imgH="228600" progId="Equation.3">
                  <p:embed/>
                  <p:pic>
                    <p:nvPicPr>
                      <p:cNvPr id="0" name=""/>
                      <p:cNvPicPr/>
                      <p:nvPr/>
                    </p:nvPicPr>
                    <p:blipFill>
                      <a:blip r:embed="rId4"/>
                      <a:stretch>
                        <a:fillRect/>
                      </a:stretch>
                    </p:blipFill>
                    <p:spPr>
                      <a:xfrm>
                        <a:off x="2795588" y="2709863"/>
                        <a:ext cx="2560637" cy="547687"/>
                      </a:xfrm>
                      <a:prstGeom prst="rect">
                        <a:avLst/>
                      </a:prstGeom>
                      <a:solidFill>
                        <a:srgbClr val="CC99FF"/>
                      </a:solidFill>
                    </p:spPr>
                  </p:pic>
                </p:oleObj>
              </mc:Fallback>
            </mc:AlternateContent>
          </a:graphicData>
        </a:graphic>
      </p:graphicFrame>
      <p:pic>
        <p:nvPicPr>
          <p:cNvPr id="10" name="Picture 9"/>
          <p:cNvPicPr>
            <a:picLocks noChangeAspect="1"/>
          </p:cNvPicPr>
          <p:nvPr/>
        </p:nvPicPr>
        <p:blipFill>
          <a:blip r:embed="rId5"/>
          <a:stretch>
            <a:fillRect/>
          </a:stretch>
        </p:blipFill>
        <p:spPr>
          <a:xfrm>
            <a:off x="3657600" y="4648200"/>
            <a:ext cx="4564063" cy="1721069"/>
          </a:xfrm>
          <a:prstGeom prst="rect">
            <a:avLst/>
          </a:prstGeom>
        </p:spPr>
      </p:pic>
      <p:sp>
        <p:nvSpPr>
          <p:cNvPr id="11" name="TextBox 10"/>
          <p:cNvSpPr txBox="1"/>
          <p:nvPr/>
        </p:nvSpPr>
        <p:spPr>
          <a:xfrm>
            <a:off x="5555877" y="6271304"/>
            <a:ext cx="381000" cy="276999"/>
          </a:xfrm>
          <a:prstGeom prst="rect">
            <a:avLst/>
          </a:prstGeom>
          <a:solidFill>
            <a:srgbClr val="FFFF00"/>
          </a:solidFill>
        </p:spPr>
        <p:txBody>
          <a:bodyPr wrap="square" rtlCol="0">
            <a:spAutoFit/>
          </a:bodyPr>
          <a:lstStyle/>
          <a:p>
            <a:r>
              <a:rPr lang="en-US" sz="1200" b="1" dirty="0" smtClean="0"/>
              <a:t>1.6</a:t>
            </a:r>
            <a:endParaRPr lang="en-US" sz="1200" b="1" dirty="0"/>
          </a:p>
        </p:txBody>
      </p:sp>
      <p:sp>
        <p:nvSpPr>
          <p:cNvPr id="13" name="TextBox 12"/>
          <p:cNvSpPr txBox="1"/>
          <p:nvPr/>
        </p:nvSpPr>
        <p:spPr>
          <a:xfrm>
            <a:off x="6172200" y="6278649"/>
            <a:ext cx="762000" cy="276999"/>
          </a:xfrm>
          <a:prstGeom prst="rect">
            <a:avLst/>
          </a:prstGeom>
          <a:solidFill>
            <a:srgbClr val="FFFF00"/>
          </a:solidFill>
        </p:spPr>
        <p:txBody>
          <a:bodyPr wrap="square" rtlCol="0">
            <a:spAutoFit/>
          </a:bodyPr>
          <a:lstStyle/>
          <a:p>
            <a:r>
              <a:rPr lang="en-US" sz="1200" b="1" dirty="0" smtClean="0"/>
              <a:t>1.6 + 1.1</a:t>
            </a:r>
            <a:endParaRPr lang="en-US" sz="1200" b="1" dirty="0"/>
          </a:p>
        </p:txBody>
      </p:sp>
      <p:sp>
        <p:nvSpPr>
          <p:cNvPr id="14" name="TextBox 13"/>
          <p:cNvSpPr txBox="1"/>
          <p:nvPr/>
        </p:nvSpPr>
        <p:spPr>
          <a:xfrm>
            <a:off x="6199608" y="6253861"/>
            <a:ext cx="381000" cy="276999"/>
          </a:xfrm>
          <a:prstGeom prst="rect">
            <a:avLst/>
          </a:prstGeom>
          <a:solidFill>
            <a:srgbClr val="FFFF00"/>
          </a:solidFill>
        </p:spPr>
        <p:txBody>
          <a:bodyPr wrap="square" rtlCol="0">
            <a:spAutoFit/>
          </a:bodyPr>
          <a:lstStyle/>
          <a:p>
            <a:r>
              <a:rPr lang="en-US" sz="1200" b="1" dirty="0" smtClean="0">
                <a:solidFill>
                  <a:srgbClr val="FF0066"/>
                </a:solidFill>
              </a:rPr>
              <a:t>2.7</a:t>
            </a:r>
            <a:endParaRPr lang="en-US" sz="1200" b="1" dirty="0">
              <a:solidFill>
                <a:srgbClr val="FF0066"/>
              </a:solidFill>
            </a:endParaRPr>
          </a:p>
        </p:txBody>
      </p:sp>
      <p:sp>
        <p:nvSpPr>
          <p:cNvPr id="15" name="TextBox 14"/>
          <p:cNvSpPr txBox="1"/>
          <p:nvPr/>
        </p:nvSpPr>
        <p:spPr>
          <a:xfrm>
            <a:off x="6729996" y="6253860"/>
            <a:ext cx="762000" cy="276999"/>
          </a:xfrm>
          <a:prstGeom prst="rect">
            <a:avLst/>
          </a:prstGeom>
          <a:solidFill>
            <a:srgbClr val="FFFF00"/>
          </a:solidFill>
        </p:spPr>
        <p:txBody>
          <a:bodyPr wrap="square" rtlCol="0">
            <a:spAutoFit/>
          </a:bodyPr>
          <a:lstStyle/>
          <a:p>
            <a:r>
              <a:rPr lang="en-US" sz="1200" b="1" dirty="0" smtClean="0"/>
              <a:t>2.7 + 1.1</a:t>
            </a:r>
            <a:endParaRPr lang="en-US" sz="1200" b="1" dirty="0"/>
          </a:p>
        </p:txBody>
      </p:sp>
      <p:sp>
        <p:nvSpPr>
          <p:cNvPr id="16" name="TextBox 15"/>
          <p:cNvSpPr txBox="1"/>
          <p:nvPr/>
        </p:nvSpPr>
        <p:spPr>
          <a:xfrm>
            <a:off x="6754941" y="6264026"/>
            <a:ext cx="381000" cy="276999"/>
          </a:xfrm>
          <a:prstGeom prst="rect">
            <a:avLst/>
          </a:prstGeom>
          <a:solidFill>
            <a:srgbClr val="FFFF00"/>
          </a:solidFill>
        </p:spPr>
        <p:txBody>
          <a:bodyPr wrap="square" rtlCol="0">
            <a:spAutoFit/>
          </a:bodyPr>
          <a:lstStyle/>
          <a:p>
            <a:r>
              <a:rPr lang="en-US" sz="1200" b="1" dirty="0" smtClean="0">
                <a:solidFill>
                  <a:srgbClr val="FF0066"/>
                </a:solidFill>
              </a:rPr>
              <a:t>3.8</a:t>
            </a:r>
            <a:endParaRPr lang="en-US" sz="1200" b="1" dirty="0">
              <a:solidFill>
                <a:srgbClr val="FF0066"/>
              </a:solidFill>
            </a:endParaRPr>
          </a:p>
        </p:txBody>
      </p:sp>
    </p:spTree>
    <p:extLst>
      <p:ext uri="{BB962C8B-B14F-4D97-AF65-F5344CB8AC3E}">
        <p14:creationId xmlns:p14="http://schemas.microsoft.com/office/powerpoint/2010/main" val="399683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5"/>
                                        </p:tgtEl>
                                      </p:cBhvr>
                                    </p:animEffect>
                                    <p:set>
                                      <p:cBhvr>
                                        <p:cTn id="72" dur="1" fill="hold">
                                          <p:stCondLst>
                                            <p:cond delay="499"/>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ppt_x"/>
                                          </p:val>
                                        </p:tav>
                                        <p:tav tm="100000">
                                          <p:val>
                                            <p:strVal val="#ppt_x"/>
                                          </p:val>
                                        </p:tav>
                                      </p:tavLst>
                                    </p:anim>
                                    <p:anim calcmode="lin" valueType="num">
                                      <p:cBhvr additive="base">
                                        <p:cTn id="8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11" grpId="0" animBg="1"/>
      <p:bldP spid="13" grpId="0" animBg="1"/>
      <p:bldP spid="13" grpId="1" animBg="1"/>
      <p:bldP spid="14" grpId="0" animBg="1"/>
      <p:bldP spid="15" grpId="0" animBg="1"/>
      <p:bldP spid="15" grpId="1" animBg="1"/>
      <p:bldP spid="15" grpId="2"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28600"/>
            <a:ext cx="7924800" cy="1754326"/>
          </a:xfrm>
          <a:prstGeom prst="rect">
            <a:avLst/>
          </a:prstGeom>
          <a:noFill/>
        </p:spPr>
        <p:txBody>
          <a:bodyPr wrap="square" rtlCol="0">
            <a:spAutoFit/>
          </a:bodyPr>
          <a:lstStyle/>
          <a:p>
            <a:r>
              <a:rPr lang="en-US" sz="3600" dirty="0" smtClean="0">
                <a:solidFill>
                  <a:srgbClr val="C00000"/>
                </a:solidFill>
              </a:rPr>
              <a:t>Are </a:t>
            </a:r>
            <a:r>
              <a:rPr lang="en-US" sz="3600" dirty="0" smtClean="0">
                <a:solidFill>
                  <a:srgbClr val="0000FF"/>
                </a:solidFill>
              </a:rPr>
              <a:t>MOST </a:t>
            </a:r>
            <a:r>
              <a:rPr lang="en-US" sz="3600" dirty="0" smtClean="0">
                <a:solidFill>
                  <a:srgbClr val="C00000"/>
                </a:solidFill>
              </a:rPr>
              <a:t>callers accommodated by the number of phone lines at the radio station?  </a:t>
            </a:r>
            <a:r>
              <a:rPr lang="en-US" sz="3600" dirty="0" smtClean="0">
                <a:solidFill>
                  <a:srgbClr val="002060"/>
                </a:solidFill>
              </a:rPr>
              <a:t>WHY? </a:t>
            </a:r>
            <a:endParaRPr lang="en-US" sz="3600" dirty="0">
              <a:solidFill>
                <a:srgbClr val="002060"/>
              </a:solidFill>
            </a:endParaRPr>
          </a:p>
        </p:txBody>
      </p:sp>
      <p:pic>
        <p:nvPicPr>
          <p:cNvPr id="10" name="Picture 9"/>
          <p:cNvPicPr>
            <a:picLocks noChangeAspect="1"/>
          </p:cNvPicPr>
          <p:nvPr/>
        </p:nvPicPr>
        <p:blipFill>
          <a:blip r:embed="rId2"/>
          <a:stretch>
            <a:fillRect/>
          </a:stretch>
        </p:blipFill>
        <p:spPr>
          <a:xfrm>
            <a:off x="4035520" y="1530398"/>
            <a:ext cx="4564063" cy="1721069"/>
          </a:xfrm>
          <a:prstGeom prst="rect">
            <a:avLst/>
          </a:prstGeom>
        </p:spPr>
      </p:pic>
      <p:sp>
        <p:nvSpPr>
          <p:cNvPr id="11" name="TextBox 10"/>
          <p:cNvSpPr txBox="1"/>
          <p:nvPr/>
        </p:nvSpPr>
        <p:spPr>
          <a:xfrm>
            <a:off x="5996977" y="3200400"/>
            <a:ext cx="381000" cy="276999"/>
          </a:xfrm>
          <a:prstGeom prst="rect">
            <a:avLst/>
          </a:prstGeom>
          <a:solidFill>
            <a:srgbClr val="FFFF00"/>
          </a:solidFill>
        </p:spPr>
        <p:txBody>
          <a:bodyPr wrap="square" rtlCol="0">
            <a:spAutoFit/>
          </a:bodyPr>
          <a:lstStyle/>
          <a:p>
            <a:r>
              <a:rPr lang="en-US" sz="1200" b="1" dirty="0" smtClean="0"/>
              <a:t>1.6</a:t>
            </a:r>
            <a:endParaRPr lang="en-US" sz="1200" b="1" dirty="0"/>
          </a:p>
        </p:txBody>
      </p:sp>
      <p:sp>
        <p:nvSpPr>
          <p:cNvPr id="14" name="TextBox 13"/>
          <p:cNvSpPr txBox="1"/>
          <p:nvPr/>
        </p:nvSpPr>
        <p:spPr>
          <a:xfrm>
            <a:off x="6588479" y="3200400"/>
            <a:ext cx="381000" cy="276999"/>
          </a:xfrm>
          <a:prstGeom prst="rect">
            <a:avLst/>
          </a:prstGeom>
          <a:solidFill>
            <a:srgbClr val="FFFF00"/>
          </a:solidFill>
        </p:spPr>
        <p:txBody>
          <a:bodyPr wrap="square" rtlCol="0">
            <a:spAutoFit/>
          </a:bodyPr>
          <a:lstStyle/>
          <a:p>
            <a:r>
              <a:rPr lang="en-US" sz="1200" b="1" dirty="0" smtClean="0">
                <a:solidFill>
                  <a:srgbClr val="FF0066"/>
                </a:solidFill>
              </a:rPr>
              <a:t>2.7</a:t>
            </a:r>
            <a:endParaRPr lang="en-US" sz="1200" b="1" dirty="0">
              <a:solidFill>
                <a:srgbClr val="FF0066"/>
              </a:solidFill>
            </a:endParaRPr>
          </a:p>
        </p:txBody>
      </p:sp>
      <p:sp>
        <p:nvSpPr>
          <p:cNvPr id="16" name="TextBox 15"/>
          <p:cNvSpPr txBox="1"/>
          <p:nvPr/>
        </p:nvSpPr>
        <p:spPr>
          <a:xfrm>
            <a:off x="7179981" y="3225934"/>
            <a:ext cx="381000" cy="276999"/>
          </a:xfrm>
          <a:prstGeom prst="rect">
            <a:avLst/>
          </a:prstGeom>
          <a:solidFill>
            <a:srgbClr val="FFFF00"/>
          </a:solidFill>
        </p:spPr>
        <p:txBody>
          <a:bodyPr wrap="square" rtlCol="0">
            <a:spAutoFit/>
          </a:bodyPr>
          <a:lstStyle/>
          <a:p>
            <a:r>
              <a:rPr lang="en-US" sz="1200" b="1" dirty="0" smtClean="0">
                <a:solidFill>
                  <a:srgbClr val="FF0066"/>
                </a:solidFill>
              </a:rPr>
              <a:t>3.8</a:t>
            </a:r>
            <a:endParaRPr lang="en-US" sz="1200" b="1" dirty="0">
              <a:solidFill>
                <a:srgbClr val="FF0066"/>
              </a:solidFill>
            </a:endParaRPr>
          </a:p>
        </p:txBody>
      </p:sp>
      <p:sp>
        <p:nvSpPr>
          <p:cNvPr id="8" name="TextBox 7"/>
          <p:cNvSpPr txBox="1"/>
          <p:nvPr/>
        </p:nvSpPr>
        <p:spPr>
          <a:xfrm>
            <a:off x="990600" y="3824617"/>
            <a:ext cx="7315200" cy="1754326"/>
          </a:xfrm>
          <a:prstGeom prst="rect">
            <a:avLst/>
          </a:prstGeom>
          <a:solidFill>
            <a:schemeClr val="bg2">
              <a:lumMod val="40000"/>
              <a:lumOff val="60000"/>
            </a:schemeClr>
          </a:solidFill>
        </p:spPr>
        <p:txBody>
          <a:bodyPr wrap="square" rtlCol="0">
            <a:spAutoFit/>
          </a:bodyPr>
          <a:lstStyle/>
          <a:p>
            <a:r>
              <a:rPr lang="en-US" sz="3600" dirty="0" smtClean="0">
                <a:solidFill>
                  <a:srgbClr val="FF0066"/>
                </a:solidFill>
              </a:rPr>
              <a:t>3.8</a:t>
            </a:r>
            <a:r>
              <a:rPr lang="en-US" sz="3600" dirty="0" smtClean="0"/>
              <a:t> callers will get through </a:t>
            </a:r>
            <a:r>
              <a:rPr lang="en-US" sz="3600" b="1" dirty="0" smtClean="0">
                <a:solidFill>
                  <a:srgbClr val="0000FF"/>
                </a:solidFill>
              </a:rPr>
              <a:t>majority</a:t>
            </a:r>
            <a:r>
              <a:rPr lang="en-US" sz="3600" dirty="0" smtClean="0"/>
              <a:t> of the time, so the station </a:t>
            </a:r>
            <a:r>
              <a:rPr lang="en-US" sz="3600" b="1" dirty="0" smtClean="0">
                <a:solidFill>
                  <a:srgbClr val="FF0000"/>
                </a:solidFill>
              </a:rPr>
              <a:t>DOES NOT </a:t>
            </a:r>
            <a:r>
              <a:rPr lang="en-US" sz="3600" dirty="0" smtClean="0"/>
              <a:t>need to add more phone lines.</a:t>
            </a:r>
            <a:endParaRPr lang="en-US" sz="3600" dirty="0"/>
          </a:p>
        </p:txBody>
      </p:sp>
      <p:cxnSp>
        <p:nvCxnSpPr>
          <p:cNvPr id="3" name="Straight Connector 2"/>
          <p:cNvCxnSpPr/>
          <p:nvPr/>
        </p:nvCxnSpPr>
        <p:spPr>
          <a:xfrm flipV="1">
            <a:off x="7315200" y="1982926"/>
            <a:ext cx="0" cy="1065074"/>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105400" y="2895600"/>
            <a:ext cx="2209800" cy="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8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05800" cy="3170099"/>
          </a:xfrm>
          <a:prstGeom prst="rect">
            <a:avLst/>
          </a:prstGeom>
        </p:spPr>
        <p:txBody>
          <a:bodyPr wrap="square">
            <a:spAutoFit/>
          </a:bodyPr>
          <a:lstStyle/>
          <a:p>
            <a:r>
              <a:rPr lang="en-US" sz="4000" b="1" dirty="0" smtClean="0">
                <a:solidFill>
                  <a:srgbClr val="FF0000"/>
                </a:solidFill>
                <a:effectLst/>
                <a:latin typeface="GoodDog Plain"/>
                <a:ea typeface="Times New Roman"/>
              </a:rPr>
              <a:t>Assignment:</a:t>
            </a:r>
            <a:r>
              <a:rPr lang="en-US" sz="4000" b="1" dirty="0" smtClean="0">
                <a:solidFill>
                  <a:srgbClr val="FF00FF"/>
                </a:solidFill>
                <a:effectLst/>
                <a:latin typeface="GoodDog Plain"/>
                <a:ea typeface="Times New Roman"/>
              </a:rPr>
              <a:t>  </a:t>
            </a:r>
            <a:endParaRPr lang="en-US" sz="4000" b="1" dirty="0" smtClean="0">
              <a:effectLst/>
              <a:latin typeface="Times New Roman"/>
              <a:ea typeface="Times New Roman"/>
            </a:endParaRPr>
          </a:p>
          <a:p>
            <a:r>
              <a:rPr lang="en-US" sz="4000" dirty="0" smtClean="0">
                <a:solidFill>
                  <a:srgbClr val="0000FF"/>
                </a:solidFill>
                <a:effectLst/>
                <a:latin typeface="GoodDog Plain"/>
                <a:ea typeface="Times New Roman"/>
              </a:rPr>
              <a:t>Practice Worksheet: </a:t>
            </a:r>
          </a:p>
          <a:p>
            <a:r>
              <a:rPr lang="en-US" sz="4000" dirty="0" smtClean="0">
                <a:solidFill>
                  <a:srgbClr val="0000FF"/>
                </a:solidFill>
                <a:effectLst/>
                <a:latin typeface="GoodDog Plain"/>
                <a:ea typeface="Times New Roman"/>
              </a:rPr>
              <a:t>Mean, Variance, and Standard Deviation of Probability Distributions</a:t>
            </a:r>
            <a:endParaRPr lang="en-US" sz="4000" dirty="0">
              <a:effectLst/>
              <a:latin typeface="Times New Roman"/>
              <a:ea typeface="Times New Roman"/>
            </a:endParaRPr>
          </a:p>
        </p:txBody>
      </p:sp>
      <p:pic>
        <p:nvPicPr>
          <p:cNvPr id="4" name="Picture 3"/>
          <p:cNvPicPr>
            <a:picLocks noChangeAspect="1"/>
          </p:cNvPicPr>
          <p:nvPr/>
        </p:nvPicPr>
        <p:blipFill>
          <a:blip r:embed="rId2"/>
          <a:stretch>
            <a:fillRect/>
          </a:stretch>
        </p:blipFill>
        <p:spPr>
          <a:xfrm>
            <a:off x="285750" y="3505200"/>
            <a:ext cx="8553450" cy="2971800"/>
          </a:xfrm>
          <a:prstGeom prst="rect">
            <a:avLst/>
          </a:prstGeom>
        </p:spPr>
      </p:pic>
    </p:spTree>
    <p:extLst>
      <p:ext uri="{BB962C8B-B14F-4D97-AF65-F5344CB8AC3E}">
        <p14:creationId xmlns:p14="http://schemas.microsoft.com/office/powerpoint/2010/main" val="16075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83439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 y="4876800"/>
            <a:ext cx="8343900" cy="1754326"/>
          </a:xfrm>
          <a:prstGeom prst="rect">
            <a:avLst/>
          </a:prstGeom>
          <a:solidFill>
            <a:schemeClr val="tx1"/>
          </a:solidFill>
        </p:spPr>
        <p:txBody>
          <a:bodyPr wrap="square" rtlCol="0">
            <a:spAutoFit/>
          </a:bodyPr>
          <a:lstStyle/>
          <a:p>
            <a:r>
              <a:rPr lang="en-US" sz="3600" dirty="0" smtClean="0">
                <a:solidFill>
                  <a:srgbClr val="FFFF00"/>
                </a:solidFill>
              </a:rPr>
              <a:t>I will show you how to set up your graphing calculator and let it do the arithmetic work for you!</a:t>
            </a:r>
            <a:endParaRPr lang="en-US" sz="3600" dirty="0">
              <a:solidFill>
                <a:srgbClr val="FFFF00"/>
              </a:solidFill>
            </a:endParaRPr>
          </a:p>
        </p:txBody>
      </p:sp>
    </p:spTree>
    <p:extLst>
      <p:ext uri="{BB962C8B-B14F-4D97-AF65-F5344CB8AC3E}">
        <p14:creationId xmlns:p14="http://schemas.microsoft.com/office/powerpoint/2010/main" val="350805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04800"/>
            <a:ext cx="2990850" cy="3752850"/>
          </a:xfrm>
          <a:prstGeom prst="rect">
            <a:avLst/>
          </a:prstGeom>
        </p:spPr>
      </p:pic>
      <p:pic>
        <p:nvPicPr>
          <p:cNvPr id="3" name="Picture 2"/>
          <p:cNvPicPr>
            <a:picLocks noChangeAspect="1"/>
          </p:cNvPicPr>
          <p:nvPr/>
        </p:nvPicPr>
        <p:blipFill>
          <a:blip r:embed="rId3"/>
          <a:stretch>
            <a:fillRect/>
          </a:stretch>
        </p:blipFill>
        <p:spPr>
          <a:xfrm>
            <a:off x="3291978" y="327752"/>
            <a:ext cx="2800350" cy="3219450"/>
          </a:xfrm>
          <a:prstGeom prst="rect">
            <a:avLst/>
          </a:prstGeom>
        </p:spPr>
      </p:pic>
      <p:pic>
        <p:nvPicPr>
          <p:cNvPr id="5" name="Picture 4"/>
          <p:cNvPicPr>
            <a:picLocks noChangeAspect="1"/>
          </p:cNvPicPr>
          <p:nvPr/>
        </p:nvPicPr>
        <p:blipFill>
          <a:blip r:embed="rId4"/>
          <a:stretch>
            <a:fillRect/>
          </a:stretch>
        </p:blipFill>
        <p:spPr>
          <a:xfrm>
            <a:off x="6092328" y="76200"/>
            <a:ext cx="2857500" cy="6105525"/>
          </a:xfrm>
          <a:prstGeom prst="rect">
            <a:avLst/>
          </a:prstGeom>
        </p:spPr>
      </p:pic>
    </p:spTree>
    <p:extLst>
      <p:ext uri="{BB962C8B-B14F-4D97-AF65-F5344CB8AC3E}">
        <p14:creationId xmlns:p14="http://schemas.microsoft.com/office/powerpoint/2010/main" val="428401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7200" y="153432"/>
            <a:ext cx="2514547" cy="5559846"/>
          </a:xfrm>
          <a:prstGeom prst="rect">
            <a:avLst/>
          </a:prstGeom>
        </p:spPr>
      </p:pic>
      <p:pic>
        <p:nvPicPr>
          <p:cNvPr id="6" name="Picture 5"/>
          <p:cNvPicPr>
            <a:picLocks noChangeAspect="1"/>
          </p:cNvPicPr>
          <p:nvPr/>
        </p:nvPicPr>
        <p:blipFill>
          <a:blip r:embed="rId3"/>
          <a:stretch>
            <a:fillRect/>
          </a:stretch>
        </p:blipFill>
        <p:spPr>
          <a:xfrm>
            <a:off x="3309716" y="81989"/>
            <a:ext cx="2448315" cy="5551812"/>
          </a:xfrm>
          <a:prstGeom prst="rect">
            <a:avLst/>
          </a:prstGeom>
        </p:spPr>
      </p:pic>
      <p:pic>
        <p:nvPicPr>
          <p:cNvPr id="7" name="Picture 6"/>
          <p:cNvPicPr>
            <a:picLocks noChangeAspect="1"/>
          </p:cNvPicPr>
          <p:nvPr/>
        </p:nvPicPr>
        <p:blipFill>
          <a:blip r:embed="rId4"/>
          <a:stretch>
            <a:fillRect/>
          </a:stretch>
        </p:blipFill>
        <p:spPr>
          <a:xfrm>
            <a:off x="6280105" y="95129"/>
            <a:ext cx="2625486" cy="5525532"/>
          </a:xfrm>
          <a:prstGeom prst="rect">
            <a:avLst/>
          </a:prstGeom>
        </p:spPr>
      </p:pic>
      <p:sp>
        <p:nvSpPr>
          <p:cNvPr id="8" name="TextBox 7"/>
          <p:cNvSpPr txBox="1"/>
          <p:nvPr/>
        </p:nvSpPr>
        <p:spPr>
          <a:xfrm>
            <a:off x="642822" y="5633801"/>
            <a:ext cx="7924800" cy="1200329"/>
          </a:xfrm>
          <a:prstGeom prst="rect">
            <a:avLst/>
          </a:prstGeom>
          <a:solidFill>
            <a:schemeClr val="tx1"/>
          </a:solidFill>
        </p:spPr>
        <p:txBody>
          <a:bodyPr wrap="square" rtlCol="0">
            <a:spAutoFit/>
          </a:bodyPr>
          <a:lstStyle/>
          <a:p>
            <a:r>
              <a:rPr lang="en-US" sz="3600" dirty="0" smtClean="0">
                <a:solidFill>
                  <a:schemeClr val="bg1"/>
                </a:solidFill>
              </a:rPr>
              <a:t>We will set up </a:t>
            </a:r>
            <a:r>
              <a:rPr lang="en-US" sz="3600" dirty="0" smtClean="0">
                <a:hlinkClick r:id="rId5" action="ppaction://hlinkfile"/>
              </a:rPr>
              <a:t>LISTS</a:t>
            </a:r>
            <a:r>
              <a:rPr lang="en-US" sz="3600" dirty="0" smtClean="0">
                <a:solidFill>
                  <a:schemeClr val="bg1"/>
                </a:solidFill>
              </a:rPr>
              <a:t> in our graphing calculator and let it do the work for us!</a:t>
            </a:r>
            <a:endParaRPr lang="en-US" sz="3600" dirty="0">
              <a:solidFill>
                <a:schemeClr val="bg1"/>
              </a:solidFill>
            </a:endParaRPr>
          </a:p>
        </p:txBody>
      </p:sp>
    </p:spTree>
    <p:extLst>
      <p:ext uri="{BB962C8B-B14F-4D97-AF65-F5344CB8AC3E}">
        <p14:creationId xmlns:p14="http://schemas.microsoft.com/office/powerpoint/2010/main" val="13782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6858000" cy="1077218"/>
          </a:xfrm>
          <a:prstGeom prst="rect">
            <a:avLst/>
          </a:prstGeom>
          <a:noFill/>
        </p:spPr>
        <p:txBody>
          <a:bodyPr wrap="square" rtlCol="0">
            <a:spAutoFit/>
          </a:bodyPr>
          <a:lstStyle/>
          <a:p>
            <a:r>
              <a:rPr lang="en-US" sz="3200" dirty="0" smtClean="0">
                <a:solidFill>
                  <a:srgbClr val="FF0000"/>
                </a:solidFill>
              </a:rPr>
              <a:t>Step 1:  </a:t>
            </a:r>
            <a:r>
              <a:rPr lang="en-US" sz="3200" dirty="0" smtClean="0">
                <a:solidFill>
                  <a:srgbClr val="0000FF"/>
                </a:solidFill>
              </a:rPr>
              <a:t>Input</a:t>
            </a:r>
            <a:r>
              <a:rPr lang="en-US" sz="3200" dirty="0" smtClean="0">
                <a:solidFill>
                  <a:srgbClr val="FF0000"/>
                </a:solidFill>
              </a:rPr>
              <a:t> the data set into </a:t>
            </a:r>
          </a:p>
          <a:p>
            <a:r>
              <a:rPr lang="en-US" sz="3200" dirty="0">
                <a:solidFill>
                  <a:srgbClr val="FF0000"/>
                </a:solidFill>
              </a:rPr>
              <a:t> </a:t>
            </a:r>
            <a:r>
              <a:rPr lang="en-US" sz="3200" dirty="0" smtClean="0">
                <a:solidFill>
                  <a:srgbClr val="FF0000"/>
                </a:solidFill>
              </a:rPr>
              <a:t>              </a:t>
            </a:r>
            <a:r>
              <a:rPr lang="en-US" sz="3200" dirty="0" smtClean="0">
                <a:solidFill>
                  <a:srgbClr val="0000FF"/>
                </a:solidFill>
              </a:rPr>
              <a:t>List 1 </a:t>
            </a:r>
            <a:r>
              <a:rPr lang="en-US" sz="3200" dirty="0" smtClean="0">
                <a:solidFill>
                  <a:srgbClr val="FF0000"/>
                </a:solidFill>
              </a:rPr>
              <a:t>(L1)</a:t>
            </a:r>
            <a:endParaRPr lang="en-US" sz="3200" dirty="0">
              <a:solidFill>
                <a:srgbClr val="FF0000"/>
              </a:solidFill>
            </a:endParaRPr>
          </a:p>
        </p:txBody>
      </p:sp>
      <p:pic>
        <p:nvPicPr>
          <p:cNvPr id="3" name="Picture 2"/>
          <p:cNvPicPr>
            <a:picLocks noChangeAspect="1"/>
          </p:cNvPicPr>
          <p:nvPr/>
        </p:nvPicPr>
        <p:blipFill>
          <a:blip r:embed="rId2"/>
          <a:stretch>
            <a:fillRect/>
          </a:stretch>
        </p:blipFill>
        <p:spPr>
          <a:xfrm>
            <a:off x="6172200" y="304800"/>
            <a:ext cx="2809875" cy="5895975"/>
          </a:xfrm>
          <a:prstGeom prst="rect">
            <a:avLst/>
          </a:prstGeom>
        </p:spPr>
      </p:pic>
    </p:spTree>
    <p:extLst>
      <p:ext uri="{BB962C8B-B14F-4D97-AF65-F5344CB8AC3E}">
        <p14:creationId xmlns:p14="http://schemas.microsoft.com/office/powerpoint/2010/main" val="215651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82000" cy="1077218"/>
          </a:xfrm>
          <a:prstGeom prst="rect">
            <a:avLst/>
          </a:prstGeom>
          <a:noFill/>
        </p:spPr>
        <p:txBody>
          <a:bodyPr wrap="square" rtlCol="0">
            <a:spAutoFit/>
          </a:bodyPr>
          <a:lstStyle/>
          <a:p>
            <a:r>
              <a:rPr lang="en-US" sz="3200" dirty="0" smtClean="0">
                <a:solidFill>
                  <a:srgbClr val="FF0000"/>
                </a:solidFill>
              </a:rPr>
              <a:t>Step 2:  Calculate the </a:t>
            </a:r>
            <a:r>
              <a:rPr lang="en-US" sz="3200" dirty="0" smtClean="0">
                <a:solidFill>
                  <a:srgbClr val="0000FF"/>
                </a:solidFill>
              </a:rPr>
              <a:t>deviation</a:t>
            </a:r>
            <a:r>
              <a:rPr lang="en-US" sz="3200" dirty="0" smtClean="0">
                <a:solidFill>
                  <a:srgbClr val="FF0000"/>
                </a:solidFill>
              </a:rPr>
              <a:t> of L1 and the </a:t>
            </a:r>
            <a:r>
              <a:rPr lang="en-US" sz="3200" dirty="0" smtClean="0">
                <a:solidFill>
                  <a:srgbClr val="0000FF"/>
                </a:solidFill>
              </a:rPr>
              <a:t>mean</a:t>
            </a:r>
            <a:r>
              <a:rPr lang="en-US" sz="3200" dirty="0" smtClean="0">
                <a:solidFill>
                  <a:srgbClr val="FF0000"/>
                </a:solidFill>
              </a:rPr>
              <a:t> and place it in L2.</a:t>
            </a:r>
            <a:endParaRPr lang="en-US" sz="3200" dirty="0">
              <a:solidFill>
                <a:srgbClr val="FF0000"/>
              </a:solidFill>
            </a:endParaRPr>
          </a:p>
        </p:txBody>
      </p:sp>
      <p:pic>
        <p:nvPicPr>
          <p:cNvPr id="4" name="Picture 3"/>
          <p:cNvPicPr>
            <a:picLocks noChangeAspect="1"/>
          </p:cNvPicPr>
          <p:nvPr/>
        </p:nvPicPr>
        <p:blipFill>
          <a:blip r:embed="rId2"/>
          <a:stretch>
            <a:fillRect/>
          </a:stretch>
        </p:blipFill>
        <p:spPr>
          <a:xfrm>
            <a:off x="161925" y="1466627"/>
            <a:ext cx="2514600" cy="3277651"/>
          </a:xfrm>
          <a:prstGeom prst="rect">
            <a:avLst/>
          </a:prstGeom>
        </p:spPr>
      </p:pic>
      <p:pic>
        <p:nvPicPr>
          <p:cNvPr id="5" name="Picture 4"/>
          <p:cNvPicPr>
            <a:picLocks noChangeAspect="1"/>
          </p:cNvPicPr>
          <p:nvPr/>
        </p:nvPicPr>
        <p:blipFill>
          <a:blip r:embed="rId3"/>
          <a:stretch>
            <a:fillRect/>
          </a:stretch>
        </p:blipFill>
        <p:spPr>
          <a:xfrm>
            <a:off x="2971800" y="1219200"/>
            <a:ext cx="2918599" cy="3498454"/>
          </a:xfrm>
          <a:prstGeom prst="rect">
            <a:avLst/>
          </a:prstGeom>
        </p:spPr>
      </p:pic>
    </p:spTree>
    <p:extLst>
      <p:ext uri="{BB962C8B-B14F-4D97-AF65-F5344CB8AC3E}">
        <p14:creationId xmlns:p14="http://schemas.microsoft.com/office/powerpoint/2010/main" val="17398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2748</TotalTime>
  <Words>1418</Words>
  <Application>Microsoft Office PowerPoint</Application>
  <PresentationFormat>On-screen Show (4:3)</PresentationFormat>
  <Paragraphs>158</Paragraphs>
  <Slides>44</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Comic Sans MS</vt:lpstr>
      <vt:lpstr>GoodDog Plain</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temp</cp:lastModifiedBy>
  <cp:revision>187</cp:revision>
  <cp:lastPrinted>2014-08-08T13:10:34Z</cp:lastPrinted>
  <dcterms:created xsi:type="dcterms:W3CDTF">2014-08-08T00:10:06Z</dcterms:created>
  <dcterms:modified xsi:type="dcterms:W3CDTF">2018-01-11T12:58:19Z</dcterms:modified>
</cp:coreProperties>
</file>