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CC"/>
    <a:srgbClr val="FF0066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10C08-5AB3-4869-BB4B-A753E8AF70D7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132D4-E776-41D3-9FDE-4EB30F177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73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132D4-E776-41D3-9FDE-4EB30F1778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82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C0E9-088A-4EF1-B3B9-844EAFA5F39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AB33-D2FC-48FF-9AAF-6209CD0C6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1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C0E9-088A-4EF1-B3B9-844EAFA5F39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AB33-D2FC-48FF-9AAF-6209CD0C6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2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C0E9-088A-4EF1-B3B9-844EAFA5F39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AB33-D2FC-48FF-9AAF-6209CD0C6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24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C0E9-088A-4EF1-B3B9-844EAFA5F39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AB33-D2FC-48FF-9AAF-6209CD0C6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2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C0E9-088A-4EF1-B3B9-844EAFA5F39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AB33-D2FC-48FF-9AAF-6209CD0C6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1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C0E9-088A-4EF1-B3B9-844EAFA5F39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AB33-D2FC-48FF-9AAF-6209CD0C6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8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C0E9-088A-4EF1-B3B9-844EAFA5F39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AB33-D2FC-48FF-9AAF-6209CD0C6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1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C0E9-088A-4EF1-B3B9-844EAFA5F39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AB33-D2FC-48FF-9AAF-6209CD0C6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8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C0E9-088A-4EF1-B3B9-844EAFA5F39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AB33-D2FC-48FF-9AAF-6209CD0C6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2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C0E9-088A-4EF1-B3B9-844EAFA5F39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AB33-D2FC-48FF-9AAF-6209CD0C6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5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7C0E9-088A-4EF1-B3B9-844EAFA5F39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AB33-D2FC-48FF-9AAF-6209CD0C6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9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7C0E9-088A-4EF1-B3B9-844EAFA5F39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0AB33-D2FC-48FF-9AAF-6209CD0C6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2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533400"/>
            <a:ext cx="7696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effectLst/>
                <a:latin typeface="Comic Sans MS"/>
                <a:ea typeface="Times New Roman"/>
              </a:rPr>
              <a:t>Accel Precalc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Unit #6: Graphs and Inverses of Trig Functions</a:t>
            </a:r>
            <a:endParaRPr lang="en-US" sz="2800" dirty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  <a:p>
            <a:r>
              <a:rPr lang="en-US" sz="2800" dirty="0">
                <a:solidFill>
                  <a:srgbClr val="C00000"/>
                </a:solidFill>
                <a:effectLst/>
                <a:latin typeface="Comic Sans MS"/>
                <a:ea typeface="Times New Roman"/>
                <a:cs typeface="Times New Roman"/>
              </a:rPr>
              <a:t>Lesson 6: Graphs of Tangent and Cotangent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53786" y="2895600"/>
            <a:ext cx="82568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9900FF"/>
                </a:solidFill>
                <a:effectLst/>
                <a:latin typeface="Comic Sans MS"/>
                <a:ea typeface="Times New Roman"/>
              </a:rPr>
              <a:t>EQ:</a:t>
            </a:r>
            <a:r>
              <a:rPr lang="en-US" sz="2400" dirty="0">
                <a:effectLst/>
                <a:latin typeface="Comic Sans MS"/>
                <a:ea typeface="Times New Roman"/>
              </a:rPr>
              <a:t> How do you use the values from the </a:t>
            </a:r>
            <a:r>
              <a:rPr lang="en-US" sz="24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unit circle</a:t>
            </a:r>
            <a:r>
              <a:rPr lang="en-US" sz="2400" dirty="0">
                <a:effectLst/>
                <a:latin typeface="Comic Sans MS"/>
                <a:ea typeface="Times New Roman"/>
              </a:rPr>
              <a:t> to create the graphs of </a:t>
            </a:r>
            <a:r>
              <a:rPr lang="en-US" sz="2400" dirty="0">
                <a:solidFill>
                  <a:srgbClr val="3333CC"/>
                </a:solidFill>
                <a:effectLst/>
                <a:latin typeface="Comic Sans MS"/>
                <a:ea typeface="Times New Roman"/>
              </a:rPr>
              <a:t>tangent</a:t>
            </a:r>
            <a:r>
              <a:rPr lang="en-US" sz="2400" dirty="0">
                <a:effectLst/>
                <a:latin typeface="Comic Sans MS"/>
                <a:ea typeface="Times New Roman"/>
              </a:rPr>
              <a:t> and </a:t>
            </a:r>
            <a:r>
              <a:rPr lang="en-US" sz="2400" dirty="0">
                <a:solidFill>
                  <a:srgbClr val="FF3399"/>
                </a:solidFill>
                <a:effectLst/>
                <a:latin typeface="Comic Sans MS"/>
                <a:ea typeface="Times New Roman"/>
              </a:rPr>
              <a:t>cotangent</a:t>
            </a:r>
            <a:r>
              <a:rPr lang="en-US" sz="2400" dirty="0">
                <a:effectLst/>
                <a:latin typeface="Comic Sans MS"/>
                <a:ea typeface="Times New Roman"/>
              </a:rPr>
              <a:t>?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2468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5" y="4379190"/>
            <a:ext cx="5892989" cy="1981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77" y="1028001"/>
            <a:ext cx="7508865" cy="2547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57800" y="1028001"/>
            <a:ext cx="2286000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Vertical Shift up</a:t>
            </a:r>
          </a:p>
        </p:txBody>
      </p:sp>
      <p:sp>
        <p:nvSpPr>
          <p:cNvPr id="7" name="Rectangle 6"/>
          <p:cNvSpPr/>
          <p:nvPr/>
        </p:nvSpPr>
        <p:spPr>
          <a:xfrm>
            <a:off x="4245536" y="1986498"/>
            <a:ext cx="910827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Add 1</a:t>
            </a:r>
          </a:p>
        </p:txBody>
      </p:sp>
      <p:sp>
        <p:nvSpPr>
          <p:cNvPr id="8" name="Rectangle 7"/>
          <p:cNvSpPr/>
          <p:nvPr/>
        </p:nvSpPr>
        <p:spPr>
          <a:xfrm>
            <a:off x="5377543" y="1524833"/>
            <a:ext cx="1242648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  <a:sym typeface="Symbol"/>
              </a:rPr>
              <a:t>nothing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7876" y="2448163"/>
            <a:ext cx="151099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No change</a:t>
            </a:r>
          </a:p>
        </p:txBody>
      </p:sp>
      <p:sp>
        <p:nvSpPr>
          <p:cNvPr id="5" name="Rectangle 4"/>
          <p:cNvSpPr/>
          <p:nvPr/>
        </p:nvSpPr>
        <p:spPr>
          <a:xfrm>
            <a:off x="5029200" y="2934109"/>
            <a:ext cx="151099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No change</a:t>
            </a:r>
          </a:p>
        </p:txBody>
      </p:sp>
      <p:sp>
        <p:nvSpPr>
          <p:cNvPr id="2" name="Rectangle 1"/>
          <p:cNvSpPr/>
          <p:nvPr/>
        </p:nvSpPr>
        <p:spPr>
          <a:xfrm>
            <a:off x="377748" y="304800"/>
            <a:ext cx="27735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omic Sans MS"/>
                <a:ea typeface="Times New Roman"/>
              </a:rPr>
              <a:t>3. y = cot(x) + 1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428" y="4052659"/>
            <a:ext cx="2628744" cy="263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3048000" y="4331674"/>
            <a:ext cx="0" cy="202873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43400" y="4379190"/>
            <a:ext cx="0" cy="202873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638800" y="4379190"/>
            <a:ext cx="0" cy="202873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76400" y="4379190"/>
            <a:ext cx="0" cy="202873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8110" y="4379190"/>
            <a:ext cx="0" cy="202873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79464" y="4953000"/>
            <a:ext cx="5943600" cy="0"/>
          </a:xfrm>
          <a:prstGeom prst="line">
            <a:avLst/>
          </a:prstGeom>
          <a:ln w="5715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952587" y="4398633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274138" y="48768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616539" y="5256837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307357" y="4408584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628988" y="48768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952237" y="5253181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323" y="4398633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940483" y="48768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289469" y="5293596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619586" y="4437495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53000" y="4872412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243307" y="5268817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5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77" y="4328792"/>
            <a:ext cx="6037433" cy="202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77" y="1028001"/>
            <a:ext cx="7508865" cy="2547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57800" y="1028001"/>
            <a:ext cx="2607042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Horizontal Shrink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4245536" y="1986498"/>
            <a:ext cx="151099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No change</a:t>
            </a:r>
          </a:p>
        </p:txBody>
      </p:sp>
      <p:sp>
        <p:nvSpPr>
          <p:cNvPr id="8" name="Rectangle 7"/>
          <p:cNvSpPr/>
          <p:nvPr/>
        </p:nvSpPr>
        <p:spPr>
          <a:xfrm>
            <a:off x="5377543" y="1524833"/>
            <a:ext cx="1792478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  <a:sym typeface="Symbol"/>
              </a:rPr>
              <a:t>Divide by 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57800" y="2909828"/>
            <a:ext cx="1563377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Divide by 2</a:t>
            </a:r>
          </a:p>
        </p:txBody>
      </p:sp>
      <p:sp>
        <p:nvSpPr>
          <p:cNvPr id="3" name="Rectangle 2"/>
          <p:cNvSpPr/>
          <p:nvPr/>
        </p:nvSpPr>
        <p:spPr>
          <a:xfrm>
            <a:off x="476964" y="304800"/>
            <a:ext cx="2319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omic Sans MS"/>
                <a:ea typeface="Times New Roman"/>
              </a:rPr>
              <a:t>4. y = cot(2x)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61561" y="2448163"/>
            <a:ext cx="1792478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  <a:sym typeface="Symbol"/>
              </a:rPr>
              <a:t>Divide by 2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244639"/>
              </p:ext>
            </p:extLst>
          </p:nvPr>
        </p:nvGraphicFramePr>
        <p:xfrm>
          <a:off x="7434911" y="2071925"/>
          <a:ext cx="1322026" cy="97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Equation" r:id="rId6" imgW="533160" imgH="393480" progId="Equation.3">
                  <p:embed/>
                </p:oleObj>
              </mc:Choice>
              <mc:Fallback>
                <p:oleObj name="Equation" r:id="rId6" imgW="5331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34911" y="2071925"/>
                        <a:ext cx="1322026" cy="976075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410" y="4036921"/>
            <a:ext cx="2524108" cy="2529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3429000" y="4328792"/>
            <a:ext cx="0" cy="202873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24400" y="4328792"/>
            <a:ext cx="0" cy="202873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4304725"/>
            <a:ext cx="0" cy="2261615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57400" y="4328792"/>
            <a:ext cx="0" cy="202873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67000" y="4304725"/>
            <a:ext cx="0" cy="2261615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29000" y="4304725"/>
            <a:ext cx="0" cy="2261615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739505" y="48006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929099" y="5225491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127896" y="57150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555189" y="4802298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74998" y="5246569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2051892" y="4247083"/>
            <a:ext cx="0" cy="2261615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24400" y="4212349"/>
            <a:ext cx="0" cy="2261615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295400" y="4287282"/>
            <a:ext cx="0" cy="2261615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09676" y="4268161"/>
            <a:ext cx="0" cy="2261615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85800" y="4287281"/>
            <a:ext cx="0" cy="2261615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131087" y="4268160"/>
            <a:ext cx="0" cy="2261615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827398" y="5650169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141795" y="4803223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307396" y="5260922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441010" y="5650169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447800" y="48006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614987" y="5236823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733987" y="5681094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82295" y="48006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907126" y="5236823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060248" y="5681094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164526" y="48006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330502" y="5236823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482902" y="5681094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848631" y="48006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976754" y="5236823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144183" y="5691256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527583" y="4812445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679983" y="522543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825343" y="5669222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1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5" grpId="0" animBg="1"/>
      <p:bldP spid="11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507" y="304800"/>
            <a:ext cx="865822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71525" algn="l"/>
              </a:tabLst>
            </a:pPr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</a:rPr>
              <a:t>Assignment:</a:t>
            </a:r>
            <a:r>
              <a:rPr lang="en-US" sz="2800" dirty="0">
                <a:solidFill>
                  <a:srgbClr val="0000FF"/>
                </a:solidFill>
                <a:latin typeface="Comic Sans MS"/>
                <a:ea typeface="Times New Roman"/>
              </a:rPr>
              <a:t>  </a:t>
            </a:r>
          </a:p>
          <a:p>
            <a:pPr>
              <a:tabLst>
                <a:tab pos="771525" algn="l"/>
              </a:tabLst>
            </a:pPr>
            <a:endParaRPr lang="en-US" sz="2800" dirty="0">
              <a:solidFill>
                <a:srgbClr val="0000FF"/>
              </a:solidFill>
              <a:latin typeface="Comic Sans MS"/>
              <a:ea typeface="Times New Roman"/>
            </a:endParaRPr>
          </a:p>
          <a:p>
            <a:pPr>
              <a:tabLst>
                <a:tab pos="771525" algn="l"/>
              </a:tabLst>
            </a:pPr>
            <a:r>
              <a:rPr lang="en-US" sz="2800" dirty="0">
                <a:solidFill>
                  <a:srgbClr val="3333CC"/>
                </a:solidFill>
                <a:latin typeface="Comic Sans MS"/>
                <a:ea typeface="Times New Roman"/>
              </a:rPr>
              <a:t>PW #1 Graphing Tangent and Cotangent</a:t>
            </a:r>
            <a:endParaRPr lang="en-US" sz="2800" dirty="0">
              <a:latin typeface="Times New Roman"/>
              <a:ea typeface="Times New Roman"/>
            </a:endParaRPr>
          </a:p>
          <a:p>
            <a:pPr marL="771525" marR="0" indent="-771525">
              <a:spcBef>
                <a:spcPts val="0"/>
              </a:spcBef>
              <a:spcAft>
                <a:spcPts val="0"/>
              </a:spcAft>
              <a:tabLst>
                <a:tab pos="771525" algn="l"/>
              </a:tabLst>
            </a:pPr>
            <a:r>
              <a:rPr lang="en-US" sz="2800" dirty="0">
                <a:solidFill>
                  <a:srgbClr val="3333CC"/>
                </a:solidFill>
                <a:latin typeface="Comic Sans MS"/>
                <a:ea typeface="Times New Roman"/>
              </a:rPr>
              <a:t>PW #2 Graphs of Tangent, Cotangent, Secant, and</a:t>
            </a:r>
          </a:p>
          <a:p>
            <a:pPr marL="771525" marR="0" indent="-771525">
              <a:spcBef>
                <a:spcPts val="0"/>
              </a:spcBef>
              <a:spcAft>
                <a:spcPts val="0"/>
              </a:spcAft>
              <a:tabLst>
                <a:tab pos="771525" algn="l"/>
              </a:tabLst>
            </a:pPr>
            <a:r>
              <a:rPr lang="en-US" sz="2800" dirty="0">
                <a:solidFill>
                  <a:srgbClr val="3333CC"/>
                </a:solidFill>
                <a:latin typeface="Comic Sans MS"/>
                <a:ea typeface="Times New Roman"/>
              </a:rPr>
              <a:t>            Cosecant</a:t>
            </a:r>
          </a:p>
          <a:p>
            <a:pPr marL="771525" marR="0" indent="-771525">
              <a:spcBef>
                <a:spcPts val="0"/>
              </a:spcBef>
              <a:spcAft>
                <a:spcPts val="0"/>
              </a:spcAft>
              <a:tabLst>
                <a:tab pos="771525" algn="l"/>
              </a:tabLst>
            </a:pPr>
            <a:r>
              <a:rPr lang="en-US" sz="2800" dirty="0">
                <a:solidFill>
                  <a:srgbClr val="3333CC"/>
                </a:solidFill>
                <a:effectLst/>
                <a:latin typeface="Comic Sans MS"/>
                <a:ea typeface="Times New Roman"/>
              </a:rPr>
              <a:t>Pre-calculus Worksheet Tangent and Cotangent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40515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906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28600" algn="l"/>
              </a:tabLst>
            </a:pPr>
            <a:r>
              <a:rPr lang="en-US" sz="2400" dirty="0">
                <a:effectLst/>
                <a:latin typeface="Comic Sans MS"/>
                <a:ea typeface="Times New Roman"/>
              </a:rPr>
              <a:t>In Class Activity: </a:t>
            </a:r>
            <a:r>
              <a:rPr lang="en-US" sz="24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Handout: Graphing Tangent and </a:t>
            </a:r>
            <a:endParaRPr lang="en-US" sz="2400" dirty="0">
              <a:effectLst/>
              <a:latin typeface="Times New Roman"/>
              <a:ea typeface="Times New Roman"/>
            </a:endParaRPr>
          </a:p>
          <a:p>
            <a:r>
              <a:rPr lang="en-US" sz="24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                                                       Cotangent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798731"/>
            <a:ext cx="2329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66"/>
                </a:solidFill>
                <a:latin typeface="Times New Roman"/>
                <a:ea typeface="Times New Roman"/>
              </a:rPr>
              <a:t>Graphing f(x)=tan(x) </a:t>
            </a:r>
            <a:endParaRPr lang="en-US" sz="1200" dirty="0">
              <a:solidFill>
                <a:srgbClr val="FF0066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295400"/>
            <a:ext cx="4759571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760306"/>
              </p:ext>
            </p:extLst>
          </p:nvPr>
        </p:nvGraphicFramePr>
        <p:xfrm>
          <a:off x="304800" y="1295400"/>
          <a:ext cx="3429000" cy="4800601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016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0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3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      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y = tan(x)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 (x,y)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-2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(-2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, 0)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-7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-3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undefined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VA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-5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-3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/2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3276600" y="15240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91000" y="20193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74974" y="1711523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(-7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1 )</a:t>
            </a:r>
          </a:p>
        </p:txBody>
      </p:sp>
      <p:sp>
        <p:nvSpPr>
          <p:cNvPr id="9" name="Oval 8"/>
          <p:cNvSpPr/>
          <p:nvPr/>
        </p:nvSpPr>
        <p:spPr>
          <a:xfrm>
            <a:off x="3429000" y="1803737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59296" y="1651337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05270" y="2977514"/>
            <a:ext cx="1221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Vert Asymp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804731" y="920995"/>
            <a:ext cx="0" cy="268152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67554" y="2205334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77482" y="2217182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(-5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-1 )</a:t>
            </a:r>
          </a:p>
        </p:txBody>
      </p:sp>
      <p:sp>
        <p:nvSpPr>
          <p:cNvPr id="15" name="Oval 14"/>
          <p:cNvSpPr/>
          <p:nvPr/>
        </p:nvSpPr>
        <p:spPr>
          <a:xfrm>
            <a:off x="3556504" y="229487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966881" y="2332309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14009" y="2493569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21429" y="2482304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(-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, 0 )</a:t>
            </a:r>
          </a:p>
        </p:txBody>
      </p:sp>
      <p:sp>
        <p:nvSpPr>
          <p:cNvPr id="19" name="Oval 18"/>
          <p:cNvSpPr/>
          <p:nvPr/>
        </p:nvSpPr>
        <p:spPr>
          <a:xfrm>
            <a:off x="3320990" y="2527861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266063" y="2009958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474303" y="2741711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36577" y="2722841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(-3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1 )</a:t>
            </a:r>
          </a:p>
        </p:txBody>
      </p:sp>
      <p:sp>
        <p:nvSpPr>
          <p:cNvPr id="23" name="Oval 22"/>
          <p:cNvSpPr/>
          <p:nvPr/>
        </p:nvSpPr>
        <p:spPr>
          <a:xfrm>
            <a:off x="3549758" y="2825114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570863" y="1679362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417459" y="2977972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Undefined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5867400" y="979073"/>
            <a:ext cx="0" cy="268152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84070" y="3217164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40417" y="3217164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(-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-1 )</a:t>
            </a:r>
          </a:p>
        </p:txBody>
      </p:sp>
      <p:sp>
        <p:nvSpPr>
          <p:cNvPr id="29" name="Oval 28"/>
          <p:cNvSpPr/>
          <p:nvPr/>
        </p:nvSpPr>
        <p:spPr>
          <a:xfrm>
            <a:off x="3549146" y="3297122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17717" y="2347513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560835" y="3486137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717182" y="3461663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(0, 0 )</a:t>
            </a:r>
          </a:p>
        </p:txBody>
      </p:sp>
      <p:sp>
        <p:nvSpPr>
          <p:cNvPr id="33" name="Oval 32"/>
          <p:cNvSpPr/>
          <p:nvPr/>
        </p:nvSpPr>
        <p:spPr>
          <a:xfrm>
            <a:off x="3433674" y="3537483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42185" y="20193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571764" y="3711280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702468" y="3732233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1 )</a:t>
            </a:r>
          </a:p>
        </p:txBody>
      </p:sp>
      <p:sp>
        <p:nvSpPr>
          <p:cNvPr id="37" name="Oval 36"/>
          <p:cNvSpPr/>
          <p:nvPr/>
        </p:nvSpPr>
        <p:spPr>
          <a:xfrm>
            <a:off x="3528429" y="3804444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670380" y="1679362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7010400" y="932162"/>
            <a:ext cx="0" cy="268152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504873" y="4224659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416099" y="3969048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Undefined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651490" y="4000777"/>
            <a:ext cx="1221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Vert Asymp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658927" y="4220524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(3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-1 )</a:t>
            </a:r>
          </a:p>
        </p:txBody>
      </p:sp>
      <p:sp>
        <p:nvSpPr>
          <p:cNvPr id="44" name="Oval 43"/>
          <p:cNvSpPr/>
          <p:nvPr/>
        </p:nvSpPr>
        <p:spPr>
          <a:xfrm>
            <a:off x="3581400" y="4298212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198021" y="2372559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579485" y="4505884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688104" y="4468874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, 0 )</a:t>
            </a:r>
          </a:p>
        </p:txBody>
      </p:sp>
      <p:sp>
        <p:nvSpPr>
          <p:cNvPr id="48" name="Oval 47"/>
          <p:cNvSpPr/>
          <p:nvPr/>
        </p:nvSpPr>
        <p:spPr>
          <a:xfrm>
            <a:off x="3402791" y="4559099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450016" y="2021984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573115" y="4831595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702468" y="4831595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(5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1 )</a:t>
            </a:r>
          </a:p>
        </p:txBody>
      </p:sp>
      <p:sp>
        <p:nvSpPr>
          <p:cNvPr id="52" name="Oval 51"/>
          <p:cNvSpPr/>
          <p:nvPr/>
        </p:nvSpPr>
        <p:spPr>
          <a:xfrm>
            <a:off x="3555450" y="4898942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714655" y="1651337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426473" y="5112820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Undefined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614674" y="5101077"/>
            <a:ext cx="1221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Vert Asymp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8077200" y="920994"/>
            <a:ext cx="0" cy="268152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559779" y="5436787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702468" y="5463684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(7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-1 )</a:t>
            </a:r>
          </a:p>
        </p:txBody>
      </p:sp>
      <p:sp>
        <p:nvSpPr>
          <p:cNvPr id="59" name="Oval 58"/>
          <p:cNvSpPr/>
          <p:nvPr/>
        </p:nvSpPr>
        <p:spPr>
          <a:xfrm>
            <a:off x="3643003" y="5523827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8270421" y="2362774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1622637" y="5752466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765326" y="5744909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(2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, 0 )</a:t>
            </a:r>
          </a:p>
        </p:txBody>
      </p:sp>
      <p:sp>
        <p:nvSpPr>
          <p:cNvPr id="63" name="Oval 62"/>
          <p:cNvSpPr/>
          <p:nvPr/>
        </p:nvSpPr>
        <p:spPr>
          <a:xfrm>
            <a:off x="3522802" y="5861991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8519776" y="2020961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8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/>
      <p:bldP spid="9" grpId="0" animBg="1"/>
      <p:bldP spid="10" grpId="0" animBg="1"/>
      <p:bldP spid="11" grpId="0"/>
      <p:bldP spid="13" grpId="0"/>
      <p:bldP spid="14" grpId="0"/>
      <p:bldP spid="15" grpId="0" animBg="1"/>
      <p:bldP spid="16" grpId="0" animBg="1"/>
      <p:bldP spid="17" grpId="0"/>
      <p:bldP spid="18" grpId="0"/>
      <p:bldP spid="19" grpId="0" animBg="1"/>
      <p:bldP spid="20" grpId="0" animBg="1"/>
      <p:bldP spid="21" grpId="0"/>
      <p:bldP spid="22" grpId="0"/>
      <p:bldP spid="23" grpId="0" animBg="1"/>
      <p:bldP spid="24" grpId="0" animBg="1"/>
      <p:bldP spid="25" grpId="0"/>
      <p:bldP spid="27" grpId="0"/>
      <p:bldP spid="28" grpId="0"/>
      <p:bldP spid="29" grpId="0" animBg="1"/>
      <p:bldP spid="30" grpId="0" animBg="1"/>
      <p:bldP spid="31" grpId="0"/>
      <p:bldP spid="32" grpId="0"/>
      <p:bldP spid="33" grpId="0" animBg="1"/>
      <p:bldP spid="34" grpId="0" animBg="1"/>
      <p:bldP spid="35" grpId="0"/>
      <p:bldP spid="36" grpId="0"/>
      <p:bldP spid="37" grpId="0" animBg="1"/>
      <p:bldP spid="38" grpId="0" animBg="1"/>
      <p:bldP spid="40" grpId="0"/>
      <p:bldP spid="41" grpId="0"/>
      <p:bldP spid="42" grpId="0"/>
      <p:bldP spid="43" grpId="0"/>
      <p:bldP spid="44" grpId="0" animBg="1"/>
      <p:bldP spid="45" grpId="0" animBg="1"/>
      <p:bldP spid="46" grpId="0"/>
      <p:bldP spid="47" grpId="0"/>
      <p:bldP spid="48" grpId="0" animBg="1"/>
      <p:bldP spid="49" grpId="0" animBg="1"/>
      <p:bldP spid="50" grpId="0"/>
      <p:bldP spid="51" grpId="0"/>
      <p:bldP spid="52" grpId="0" animBg="1"/>
      <p:bldP spid="53" grpId="0" animBg="1"/>
      <p:bldP spid="54" grpId="0"/>
      <p:bldP spid="55" grpId="0"/>
      <p:bldP spid="57" grpId="0"/>
      <p:bldP spid="58" grpId="0"/>
      <p:bldP spid="59" grpId="0" animBg="1"/>
      <p:bldP spid="60" grpId="0" animBg="1"/>
      <p:bldP spid="61" grpId="0"/>
      <p:bldP spid="62" grpId="0"/>
      <p:bldP spid="63" grpId="0" animBg="1"/>
      <p:bldP spid="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628" y="226020"/>
            <a:ext cx="6419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Facts to know about the tangent function:</a:t>
            </a:r>
            <a:endParaRPr lang="en-US" sz="2400" dirty="0">
              <a:solidFill>
                <a:srgbClr val="0033CC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 descr="http://t0.gstatic.com/images?q=tbn:ANd9GcR7j0UxP3P6eoD2XMBYka8qQK5Zcsav4GZpByY-s0FztlI3_DD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698" y="826185"/>
            <a:ext cx="3653462" cy="220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3286" y="826185"/>
            <a:ext cx="5475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0" algn="l"/>
              </a:tabLst>
            </a:pPr>
            <a:r>
              <a:rPr lang="en-US" sz="2400" dirty="0">
                <a:latin typeface="Comic Sans MS"/>
                <a:ea typeface="Times New Roman"/>
              </a:rPr>
              <a:t>The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domain</a:t>
            </a:r>
            <a:r>
              <a:rPr lang="en-US" sz="2400" dirty="0">
                <a:latin typeface="Comic Sans MS"/>
                <a:ea typeface="Times New Roman"/>
              </a:rPr>
              <a:t> is _______________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690305"/>
            <a:ext cx="2533650" cy="668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1514" y="1665087"/>
            <a:ext cx="4328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dirty="0">
                <a:latin typeface="Comic Sans MS"/>
                <a:ea typeface="Times New Roman"/>
              </a:rPr>
              <a:t>2. The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range</a:t>
            </a:r>
            <a:r>
              <a:rPr lang="en-US" sz="2400" dirty="0">
                <a:latin typeface="Comic Sans MS"/>
                <a:ea typeface="Times New Roman"/>
              </a:rPr>
              <a:t> is __________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1541977"/>
            <a:ext cx="13716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(-</a:t>
            </a:r>
            <a:r>
              <a:rPr lang="en-US" sz="3200" dirty="0">
                <a:solidFill>
                  <a:srgbClr val="FF0000"/>
                </a:solidFill>
                <a:sym typeface="Symbol"/>
              </a:rPr>
              <a:t>, )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8200" y="2614174"/>
            <a:ext cx="12192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origin</a:t>
            </a:r>
          </a:p>
        </p:txBody>
      </p:sp>
      <p:sp>
        <p:nvSpPr>
          <p:cNvPr id="5" name="Rectangle 4"/>
          <p:cNvSpPr/>
          <p:nvPr/>
        </p:nvSpPr>
        <p:spPr>
          <a:xfrm>
            <a:off x="146957" y="2598785"/>
            <a:ext cx="63871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dirty="0">
                <a:latin typeface="Comic Sans MS"/>
                <a:ea typeface="Times New Roman"/>
              </a:rPr>
              <a:t>3. Tangent is </a:t>
            </a:r>
            <a:r>
              <a:rPr lang="en-US" sz="2400" dirty="0">
                <a:solidFill>
                  <a:srgbClr val="7030A0"/>
                </a:solidFill>
                <a:latin typeface="Comic Sans MS"/>
                <a:ea typeface="Times New Roman"/>
              </a:rPr>
              <a:t>symmetric</a:t>
            </a:r>
            <a:r>
              <a:rPr lang="en-US" sz="2400" dirty="0">
                <a:latin typeface="Comic Sans MS"/>
                <a:ea typeface="Times New Roman"/>
              </a:rPr>
              <a:t> to the _______, therefore it is an  ____ function.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24150" y="3188587"/>
            <a:ext cx="941823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odd</a:t>
            </a:r>
          </a:p>
        </p:txBody>
      </p:sp>
      <p:sp>
        <p:nvSpPr>
          <p:cNvPr id="6" name="Rectangle 5"/>
          <p:cNvSpPr/>
          <p:nvPr/>
        </p:nvSpPr>
        <p:spPr>
          <a:xfrm>
            <a:off x="264562" y="4038600"/>
            <a:ext cx="58336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dirty="0">
                <a:latin typeface="Comic Sans MS"/>
                <a:ea typeface="Times New Roman"/>
              </a:rPr>
              <a:t>4.  Tangent </a:t>
            </a:r>
            <a:r>
              <a:rPr lang="en-US" sz="2400" dirty="0">
                <a:solidFill>
                  <a:srgbClr val="C00000"/>
                </a:solidFill>
                <a:latin typeface="Comic Sans MS"/>
                <a:ea typeface="Times New Roman"/>
              </a:rPr>
              <a:t>cycles</a:t>
            </a:r>
            <a:r>
              <a:rPr lang="en-US" sz="2400" dirty="0">
                <a:latin typeface="Comic Sans MS"/>
                <a:ea typeface="Times New Roman"/>
              </a:rPr>
              <a:t> every ____ or ___˚.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48367" y="3915490"/>
            <a:ext cx="410690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FF0000"/>
                </a:solidFill>
                <a:sym typeface="Symbol"/>
              </a:rPr>
              <a:t>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55394" y="4023211"/>
            <a:ext cx="77457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  <a:sym typeface="Symbol"/>
              </a:rPr>
              <a:t>180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83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 animBg="1"/>
      <p:bldP spid="9" grpId="0" animBg="1"/>
      <p:bldP spid="5" grpId="0"/>
      <p:bldP spid="11" grpId="0" animBg="1"/>
      <p:bldP spid="6" grpId="0"/>
      <p:bldP spid="7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ANd9GcR7j0UxP3P6eoD2XMBYka8qQK5Zcsav4GZpByY-s0FztlI3_DD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"/>
            <a:ext cx="3805862" cy="229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27620" y="2590800"/>
            <a:ext cx="857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 startAt="5"/>
              <a:tabLst>
                <a:tab pos="457200" algn="l"/>
              </a:tabLst>
            </a:pPr>
            <a:r>
              <a:rPr lang="en-US" sz="2400" dirty="0">
                <a:latin typeface="Comic Sans MS"/>
                <a:ea typeface="Times New Roman"/>
              </a:rPr>
              <a:t>The </a:t>
            </a:r>
            <a:r>
              <a:rPr lang="en-US" sz="2400" dirty="0">
                <a:solidFill>
                  <a:srgbClr val="943634"/>
                </a:solidFill>
                <a:latin typeface="Comic Sans MS"/>
                <a:ea typeface="Times New Roman"/>
              </a:rPr>
              <a:t>x-intercepts</a:t>
            </a:r>
            <a:r>
              <a:rPr lang="en-US" sz="2400" dirty="0">
                <a:latin typeface="Comic Sans MS"/>
                <a:ea typeface="Times New Roman"/>
              </a:rPr>
              <a:t> are _____________   </a:t>
            </a:r>
            <a:r>
              <a:rPr lang="en-US" sz="2400" dirty="0">
                <a:solidFill>
                  <a:prstClr val="black"/>
                </a:solidFill>
                <a:latin typeface="Comic Sans MS"/>
                <a:ea typeface="Times New Roman"/>
              </a:rPr>
              <a:t>(List 4)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539113"/>
              </p:ext>
            </p:extLst>
          </p:nvPr>
        </p:nvGraphicFramePr>
        <p:xfrm>
          <a:off x="3909023" y="2582565"/>
          <a:ext cx="223678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" name="Equation" r:id="rId4" imgW="965160" imgH="203040" progId="Equation.3">
                  <p:embed/>
                </p:oleObj>
              </mc:Choice>
              <mc:Fallback>
                <p:oleObj name="Equation" r:id="rId4" imgW="965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09023" y="2582565"/>
                        <a:ext cx="2236787" cy="469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250371" y="3352800"/>
            <a:ext cx="45768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dirty="0">
                <a:latin typeface="Comic Sans MS"/>
                <a:ea typeface="Times New Roman"/>
              </a:rPr>
              <a:t>6.   The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 y-intercept </a:t>
            </a:r>
            <a:r>
              <a:rPr lang="en-US" sz="2400" dirty="0">
                <a:latin typeface="Comic Sans MS"/>
                <a:ea typeface="Times New Roman"/>
              </a:rPr>
              <a:t>is ______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33800" y="3276600"/>
            <a:ext cx="372218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/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4193328"/>
            <a:ext cx="84690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dirty="0">
                <a:latin typeface="Comic Sans MS"/>
                <a:ea typeface="Times New Roman"/>
              </a:rPr>
              <a:t>7.  The </a:t>
            </a:r>
            <a:r>
              <a:rPr lang="en-US" sz="2400" dirty="0">
                <a:solidFill>
                  <a:srgbClr val="006600"/>
                </a:solidFill>
                <a:latin typeface="Comic Sans MS"/>
                <a:ea typeface="Times New Roman"/>
              </a:rPr>
              <a:t>asymptotes</a:t>
            </a:r>
            <a:r>
              <a:rPr lang="en-US" sz="2400" dirty="0">
                <a:latin typeface="Comic Sans MS"/>
                <a:ea typeface="Times New Roman"/>
              </a:rPr>
              <a:t> occur at ______________ (list 4)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695037"/>
              </p:ext>
            </p:extLst>
          </p:nvPr>
        </p:nvGraphicFramePr>
        <p:xfrm>
          <a:off x="4463143" y="3886200"/>
          <a:ext cx="1930632" cy="854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Equation" r:id="rId6" imgW="888840" imgH="393480" progId="Equation.3">
                  <p:embed/>
                </p:oleObj>
              </mc:Choice>
              <mc:Fallback>
                <p:oleObj name="Equation" r:id="rId6" imgW="8888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63143" y="3886200"/>
                        <a:ext cx="1930632" cy="85499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471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71790"/>
            <a:ext cx="44726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  <a:latin typeface="Times New Roman"/>
                <a:ea typeface="Times New Roman"/>
              </a:rPr>
              <a:t>Graphing f(x) = cot (x)         </a:t>
            </a:r>
            <a:endParaRPr lang="en-US" sz="2800" dirty="0">
              <a:solidFill>
                <a:srgbClr val="FF0066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066800"/>
            <a:ext cx="498621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436338"/>
              </p:ext>
            </p:extLst>
          </p:nvPr>
        </p:nvGraphicFramePr>
        <p:xfrm>
          <a:off x="304800" y="990600"/>
          <a:ext cx="3511688" cy="495300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947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3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0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5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      x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y = cot(x)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 (x,y)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-2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undefined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VA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-7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(-7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 , 1)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-3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-5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-3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/4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5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191000" y="795010"/>
            <a:ext cx="0" cy="268152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375902" y="16002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08050" y="1472588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45676" y="2918163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(-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/2, 0 )</a:t>
            </a:r>
          </a:p>
        </p:txBody>
      </p:sp>
      <p:sp>
        <p:nvSpPr>
          <p:cNvPr id="9" name="Oval 8"/>
          <p:cNvSpPr/>
          <p:nvPr/>
        </p:nvSpPr>
        <p:spPr>
          <a:xfrm>
            <a:off x="3375902" y="1871989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01299" y="18288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02523" y="2086471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45676" y="2100280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(-5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/4,-1 )</a:t>
            </a:r>
          </a:p>
        </p:txBody>
      </p:sp>
      <p:sp>
        <p:nvSpPr>
          <p:cNvPr id="13" name="Oval 12"/>
          <p:cNvSpPr/>
          <p:nvPr/>
        </p:nvSpPr>
        <p:spPr>
          <a:xfrm>
            <a:off x="3448858" y="2145268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029200" y="2164159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270911" y="2324822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Undefined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77288" y="2348429"/>
            <a:ext cx="1221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Vert Asymp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334000" y="785582"/>
            <a:ext cx="0" cy="268152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43969" y="2644403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97349" y="2632599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(-3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1 )</a:t>
            </a:r>
          </a:p>
        </p:txBody>
      </p:sp>
      <p:sp>
        <p:nvSpPr>
          <p:cNvPr id="20" name="Oval 19"/>
          <p:cNvSpPr/>
          <p:nvPr/>
        </p:nvSpPr>
        <p:spPr>
          <a:xfrm>
            <a:off x="3390901" y="2728348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546171" y="14478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392296" y="2918164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3" name="Oval 22"/>
          <p:cNvSpPr/>
          <p:nvPr/>
        </p:nvSpPr>
        <p:spPr>
          <a:xfrm>
            <a:off x="3379006" y="2990305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845909" y="180341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367769" y="3168578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08595" y="3168577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(-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/4,-1 )</a:t>
            </a:r>
          </a:p>
        </p:txBody>
      </p:sp>
      <p:sp>
        <p:nvSpPr>
          <p:cNvPr id="27" name="Oval 26"/>
          <p:cNvSpPr/>
          <p:nvPr/>
        </p:nvSpPr>
        <p:spPr>
          <a:xfrm>
            <a:off x="3387492" y="3230822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109764" y="2185275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269313" y="3454143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Undefined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33427" y="3479800"/>
            <a:ext cx="1221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Vert Asymp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6477542" y="804507"/>
            <a:ext cx="0" cy="268152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386943" y="3735245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97349" y="3734465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1 )</a:t>
            </a:r>
          </a:p>
        </p:txBody>
      </p:sp>
      <p:sp>
        <p:nvSpPr>
          <p:cNvPr id="34" name="Oval 33"/>
          <p:cNvSpPr/>
          <p:nvPr/>
        </p:nvSpPr>
        <p:spPr>
          <a:xfrm>
            <a:off x="3345462" y="3787577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689635" y="1467433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374135" y="3974423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484541" y="3964091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/2, 0 )</a:t>
            </a:r>
          </a:p>
        </p:txBody>
      </p:sp>
      <p:sp>
        <p:nvSpPr>
          <p:cNvPr id="38" name="Oval 37"/>
          <p:cNvSpPr/>
          <p:nvPr/>
        </p:nvSpPr>
        <p:spPr>
          <a:xfrm>
            <a:off x="3348940" y="4070609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960882" y="18288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386943" y="4277649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07177" y="4246591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(3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/4,-1 )</a:t>
            </a:r>
          </a:p>
        </p:txBody>
      </p:sp>
      <p:sp>
        <p:nvSpPr>
          <p:cNvPr id="42" name="Oval 41"/>
          <p:cNvSpPr/>
          <p:nvPr/>
        </p:nvSpPr>
        <p:spPr>
          <a:xfrm>
            <a:off x="3467170" y="436127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250427" y="2174382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323571" y="4565947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Undefined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497349" y="4548574"/>
            <a:ext cx="1221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Vert Asymp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7620000" y="823679"/>
            <a:ext cx="0" cy="268152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386942" y="4822619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547155" y="4815653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(5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 1 )</a:t>
            </a:r>
          </a:p>
        </p:txBody>
      </p:sp>
      <p:sp>
        <p:nvSpPr>
          <p:cNvPr id="49" name="Oval 48"/>
          <p:cNvSpPr/>
          <p:nvPr/>
        </p:nvSpPr>
        <p:spPr>
          <a:xfrm>
            <a:off x="3457863" y="4899541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843619" y="14478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406191" y="5096142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516950" y="5112550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(3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/2, 0 )</a:t>
            </a:r>
          </a:p>
        </p:txBody>
      </p:sp>
      <p:sp>
        <p:nvSpPr>
          <p:cNvPr id="53" name="Oval 52"/>
          <p:cNvSpPr/>
          <p:nvPr/>
        </p:nvSpPr>
        <p:spPr>
          <a:xfrm>
            <a:off x="3467101" y="5171965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8077201" y="18288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345597" y="5348659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07177" y="5348658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(7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/4,-1 )</a:t>
            </a:r>
          </a:p>
        </p:txBody>
      </p:sp>
      <p:sp>
        <p:nvSpPr>
          <p:cNvPr id="57" name="Oval 56"/>
          <p:cNvSpPr/>
          <p:nvPr/>
        </p:nvSpPr>
        <p:spPr>
          <a:xfrm>
            <a:off x="3443946" y="5457318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8387782" y="2185275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302522" y="5689484"/>
            <a:ext cx="102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Undefined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517276" y="5617202"/>
            <a:ext cx="1221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Vert Asymp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8686800" y="785582"/>
            <a:ext cx="0" cy="268152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434348" y="1779747"/>
            <a:ext cx="115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(-3</a:t>
            </a:r>
            <a:r>
              <a:rPr lang="el-GR" sz="1400" b="1" dirty="0">
                <a:solidFill>
                  <a:srgbClr val="FF0000"/>
                </a:solidFill>
              </a:rPr>
              <a:t>π</a:t>
            </a:r>
            <a:r>
              <a:rPr lang="en-US" sz="1400" b="1" dirty="0">
                <a:solidFill>
                  <a:srgbClr val="FF0000"/>
                </a:solidFill>
              </a:rPr>
              <a:t>/2, 0 )</a:t>
            </a:r>
          </a:p>
        </p:txBody>
      </p:sp>
    </p:spTree>
    <p:extLst>
      <p:ext uri="{BB962C8B-B14F-4D97-AF65-F5344CB8AC3E}">
        <p14:creationId xmlns:p14="http://schemas.microsoft.com/office/powerpoint/2010/main" val="351657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0" grpId="0" animBg="1"/>
      <p:bldP spid="11" grpId="0"/>
      <p:bldP spid="12" grpId="0"/>
      <p:bldP spid="13" grpId="0" animBg="1"/>
      <p:bldP spid="14" grpId="0" animBg="1"/>
      <p:bldP spid="15" grpId="0"/>
      <p:bldP spid="16" grpId="0"/>
      <p:bldP spid="18" grpId="0"/>
      <p:bldP spid="19" grpId="0"/>
      <p:bldP spid="20" grpId="0" animBg="1"/>
      <p:bldP spid="21" grpId="0" animBg="1"/>
      <p:bldP spid="22" grpId="0"/>
      <p:bldP spid="23" grpId="0" animBg="1"/>
      <p:bldP spid="24" grpId="0" animBg="1"/>
      <p:bldP spid="25" grpId="0"/>
      <p:bldP spid="26" grpId="0"/>
      <p:bldP spid="27" grpId="0" animBg="1"/>
      <p:bldP spid="28" grpId="0" animBg="1"/>
      <p:bldP spid="29" grpId="0"/>
      <p:bldP spid="30" grpId="0"/>
      <p:bldP spid="32" grpId="0"/>
      <p:bldP spid="33" grpId="0"/>
      <p:bldP spid="34" grpId="0" animBg="1"/>
      <p:bldP spid="35" grpId="0" animBg="1"/>
      <p:bldP spid="36" grpId="0"/>
      <p:bldP spid="37" grpId="0"/>
      <p:bldP spid="38" grpId="0" animBg="1"/>
      <p:bldP spid="39" grpId="0" animBg="1"/>
      <p:bldP spid="40" grpId="0"/>
      <p:bldP spid="41" grpId="0"/>
      <p:bldP spid="42" grpId="0" animBg="1"/>
      <p:bldP spid="43" grpId="0" animBg="1"/>
      <p:bldP spid="44" grpId="0"/>
      <p:bldP spid="45" grpId="0"/>
      <p:bldP spid="47" grpId="0"/>
      <p:bldP spid="48" grpId="0"/>
      <p:bldP spid="49" grpId="0" animBg="1"/>
      <p:bldP spid="50" grpId="0" animBg="1"/>
      <p:bldP spid="51" grpId="0"/>
      <p:bldP spid="52" grpId="0"/>
      <p:bldP spid="53" grpId="0" animBg="1"/>
      <p:bldP spid="54" grpId="0" animBg="1"/>
      <p:bldP spid="55" grpId="0"/>
      <p:bldP spid="56" grpId="0"/>
      <p:bldP spid="57" grpId="0" animBg="1"/>
      <p:bldP spid="58" grpId="0" animBg="1"/>
      <p:bldP spid="59" grpId="0"/>
      <p:bldP spid="60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628" y="226020"/>
            <a:ext cx="7870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Facts to know about the cotangent function:</a:t>
            </a:r>
            <a:endParaRPr lang="en-US" sz="2400" dirty="0">
              <a:solidFill>
                <a:srgbClr val="0033CC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3286" y="826185"/>
            <a:ext cx="5475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0" algn="l"/>
              </a:tabLst>
            </a:pPr>
            <a:r>
              <a:rPr lang="en-US" sz="2400" dirty="0">
                <a:latin typeface="Comic Sans MS"/>
                <a:ea typeface="Times New Roman"/>
              </a:rPr>
              <a:t>The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domain</a:t>
            </a:r>
            <a:r>
              <a:rPr lang="en-US" sz="2400" dirty="0">
                <a:latin typeface="Comic Sans MS"/>
                <a:ea typeface="Times New Roman"/>
              </a:rPr>
              <a:t> is _______________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1514" y="1665087"/>
            <a:ext cx="4328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dirty="0">
                <a:latin typeface="Comic Sans MS"/>
                <a:ea typeface="Times New Roman"/>
              </a:rPr>
              <a:t>2. The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range</a:t>
            </a:r>
            <a:r>
              <a:rPr lang="en-US" sz="2400" dirty="0">
                <a:latin typeface="Comic Sans MS"/>
                <a:ea typeface="Times New Roman"/>
              </a:rPr>
              <a:t> is __________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1541977"/>
            <a:ext cx="13716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(-</a:t>
            </a:r>
            <a:r>
              <a:rPr lang="en-US" sz="3200" dirty="0">
                <a:solidFill>
                  <a:srgbClr val="FF0000"/>
                </a:solidFill>
                <a:sym typeface="Symbol"/>
              </a:rPr>
              <a:t>, )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94490" y="2614174"/>
            <a:ext cx="12192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origin</a:t>
            </a:r>
          </a:p>
        </p:txBody>
      </p:sp>
      <p:sp>
        <p:nvSpPr>
          <p:cNvPr id="5" name="Rectangle 4"/>
          <p:cNvSpPr/>
          <p:nvPr/>
        </p:nvSpPr>
        <p:spPr>
          <a:xfrm>
            <a:off x="146957" y="2598785"/>
            <a:ext cx="6387194" cy="1138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dirty="0">
                <a:latin typeface="Comic Sans MS"/>
                <a:ea typeface="Times New Roman"/>
              </a:rPr>
              <a:t>3. Cotangent is </a:t>
            </a:r>
            <a:r>
              <a:rPr lang="en-US" sz="2400" dirty="0">
                <a:solidFill>
                  <a:srgbClr val="7030A0"/>
                </a:solidFill>
                <a:latin typeface="Comic Sans MS"/>
                <a:ea typeface="Times New Roman"/>
              </a:rPr>
              <a:t>symmetric</a:t>
            </a:r>
            <a:r>
              <a:rPr lang="en-US" sz="2400" dirty="0">
                <a:latin typeface="Comic Sans MS"/>
                <a:ea typeface="Times New Roman"/>
              </a:rPr>
              <a:t> to the _______, therefore it is an  ____ function.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24150" y="3188587"/>
            <a:ext cx="941823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odd</a:t>
            </a:r>
          </a:p>
        </p:txBody>
      </p:sp>
      <p:sp>
        <p:nvSpPr>
          <p:cNvPr id="6" name="Rectangle 5"/>
          <p:cNvSpPr/>
          <p:nvPr/>
        </p:nvSpPr>
        <p:spPr>
          <a:xfrm>
            <a:off x="282665" y="4023173"/>
            <a:ext cx="61157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dirty="0">
                <a:latin typeface="Comic Sans MS"/>
                <a:ea typeface="Times New Roman"/>
              </a:rPr>
              <a:t>4.  Cotangent </a:t>
            </a:r>
            <a:r>
              <a:rPr lang="en-US" sz="2400" dirty="0">
                <a:solidFill>
                  <a:srgbClr val="C00000"/>
                </a:solidFill>
                <a:latin typeface="Comic Sans MS"/>
                <a:ea typeface="Times New Roman"/>
              </a:rPr>
              <a:t>cycles</a:t>
            </a:r>
            <a:r>
              <a:rPr lang="en-US" sz="2400" dirty="0">
                <a:latin typeface="Comic Sans MS"/>
                <a:ea typeface="Times New Roman"/>
              </a:rPr>
              <a:t> every ____ or ___˚.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4598" y="3915490"/>
            <a:ext cx="410690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FF0000"/>
                </a:solidFill>
                <a:sym typeface="Symbol"/>
              </a:rPr>
              <a:t>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04090" y="4023135"/>
            <a:ext cx="77457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  <a:sym typeface="Symbol"/>
              </a:rPr>
              <a:t>180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www.mathipedia.com/GraphingSecant,Cosecant,andCotangent_files/image0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804" y="721280"/>
            <a:ext cx="3019425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081301"/>
              </p:ext>
            </p:extLst>
          </p:nvPr>
        </p:nvGraphicFramePr>
        <p:xfrm>
          <a:off x="2720064" y="826185"/>
          <a:ext cx="2435330" cy="44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4" imgW="1117440" imgH="203040" progId="Equation.3">
                  <p:embed/>
                </p:oleObj>
              </mc:Choice>
              <mc:Fallback>
                <p:oleObj name="Equation" r:id="rId4" imgW="11174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20064" y="826185"/>
                        <a:ext cx="2435330" cy="4427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309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 animBg="1"/>
      <p:bldP spid="9" grpId="0" animBg="1"/>
      <p:bldP spid="5" grpId="0"/>
      <p:bldP spid="11" grpId="0" animBg="1"/>
      <p:bldP spid="6" grpId="0"/>
      <p:bldP spid="7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27620" y="3276600"/>
            <a:ext cx="857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 startAt="5"/>
              <a:tabLst>
                <a:tab pos="457200" algn="l"/>
              </a:tabLst>
            </a:pPr>
            <a:r>
              <a:rPr lang="en-US" sz="2400" dirty="0">
                <a:latin typeface="Comic Sans MS"/>
                <a:ea typeface="Times New Roman"/>
              </a:rPr>
              <a:t>The </a:t>
            </a:r>
            <a:r>
              <a:rPr lang="en-US" sz="2400" dirty="0">
                <a:solidFill>
                  <a:srgbClr val="943634"/>
                </a:solidFill>
                <a:latin typeface="Comic Sans MS"/>
                <a:ea typeface="Times New Roman"/>
              </a:rPr>
              <a:t>x-intercepts</a:t>
            </a:r>
            <a:r>
              <a:rPr lang="en-US" sz="2400" dirty="0">
                <a:latin typeface="Comic Sans MS"/>
                <a:ea typeface="Times New Roman"/>
              </a:rPr>
              <a:t> are _____________   </a:t>
            </a:r>
            <a:r>
              <a:rPr lang="en-US" sz="2400" dirty="0">
                <a:solidFill>
                  <a:prstClr val="black"/>
                </a:solidFill>
                <a:latin typeface="Comic Sans MS"/>
                <a:ea typeface="Times New Roman"/>
              </a:rPr>
              <a:t>(List 4)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732276"/>
              </p:ext>
            </p:extLst>
          </p:nvPr>
        </p:nvGraphicFramePr>
        <p:xfrm>
          <a:off x="3905250" y="2903538"/>
          <a:ext cx="20891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1" name="Equation" r:id="rId3" imgW="901440" imgH="393480" progId="Equation.3">
                  <p:embed/>
                </p:oleObj>
              </mc:Choice>
              <mc:Fallback>
                <p:oleObj name="Equation" r:id="rId3" imgW="9014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05250" y="2903538"/>
                        <a:ext cx="2089150" cy="9112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250371" y="4114800"/>
            <a:ext cx="45768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dirty="0">
                <a:latin typeface="Comic Sans MS"/>
                <a:ea typeface="Times New Roman"/>
              </a:rPr>
              <a:t>6.   The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 y-intercept </a:t>
            </a:r>
            <a:r>
              <a:rPr lang="en-US" sz="2400" dirty="0">
                <a:latin typeface="Comic Sans MS"/>
                <a:ea typeface="Times New Roman"/>
              </a:rPr>
              <a:t>is ______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24452" y="3921089"/>
            <a:ext cx="83869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/>
              </a:rPr>
              <a:t>none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6829" y="5029200"/>
            <a:ext cx="84690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dirty="0">
                <a:latin typeface="Comic Sans MS"/>
                <a:ea typeface="Times New Roman"/>
              </a:rPr>
              <a:t>7.  The </a:t>
            </a:r>
            <a:r>
              <a:rPr lang="en-US" sz="2400" dirty="0">
                <a:solidFill>
                  <a:srgbClr val="006600"/>
                </a:solidFill>
                <a:latin typeface="Comic Sans MS"/>
                <a:ea typeface="Times New Roman"/>
              </a:rPr>
              <a:t>asymptotes</a:t>
            </a:r>
            <a:r>
              <a:rPr lang="en-US" sz="2400" dirty="0">
                <a:latin typeface="Comic Sans MS"/>
                <a:ea typeface="Times New Roman"/>
              </a:rPr>
              <a:t> occur at ______________ (list 4)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790562"/>
              </p:ext>
            </p:extLst>
          </p:nvPr>
        </p:nvGraphicFramePr>
        <p:xfrm>
          <a:off x="4413608" y="5007429"/>
          <a:ext cx="195738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2" name="Equation" r:id="rId5" imgW="901440" imgH="203040" progId="Equation.3">
                  <p:embed/>
                </p:oleObj>
              </mc:Choice>
              <mc:Fallback>
                <p:oleObj name="Equation" r:id="rId5" imgW="9014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13608" y="5007429"/>
                        <a:ext cx="1957388" cy="441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456" y="241527"/>
            <a:ext cx="2876620" cy="2882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385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217714"/>
            <a:ext cx="609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33CC"/>
                </a:solidFill>
                <a:latin typeface="Comic Sans MS"/>
                <a:ea typeface="Times New Roman"/>
              </a:rPr>
              <a:t>Transformations of the Tangent</a:t>
            </a:r>
            <a:endParaRPr lang="en-US" sz="2400" dirty="0">
              <a:solidFill>
                <a:srgbClr val="0033CC"/>
              </a:solidFill>
              <a:latin typeface="Times New Roman"/>
              <a:ea typeface="Times New Roman"/>
            </a:endParaRPr>
          </a:p>
          <a:p>
            <a:pPr marL="457200" marR="0" indent="-457200"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33CC"/>
                </a:solidFill>
                <a:latin typeface="Comic Sans MS"/>
                <a:ea typeface="Times New Roman"/>
              </a:rPr>
              <a:t>and Cotangent Functions</a:t>
            </a:r>
            <a:endParaRPr lang="en-US" sz="2400" dirty="0">
              <a:solidFill>
                <a:srgbClr val="0033CC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5739" y="1140767"/>
            <a:ext cx="3111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omic Sans MS"/>
                <a:ea typeface="Times New Roman"/>
                <a:cs typeface="Times New Roman"/>
              </a:rPr>
              <a:t>1. y = tan(x - </a:t>
            </a:r>
            <a:r>
              <a:rPr lang="en-US" sz="2400" b="1" dirty="0">
                <a:latin typeface="Comic Sans MS"/>
                <a:ea typeface="Times New Roman"/>
                <a:cs typeface="Times New Roman"/>
                <a:sym typeface="Symbol"/>
              </a:rPr>
              <a:t></a:t>
            </a:r>
            <a:r>
              <a:rPr lang="en-US" sz="2400" b="1" dirty="0">
                <a:latin typeface="Comic Sans MS"/>
                <a:ea typeface="Times New Roman"/>
                <a:cs typeface="Times New Roman"/>
              </a:rPr>
              <a:t>/2)</a:t>
            </a:r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48865"/>
            <a:ext cx="5747872" cy="1932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7" y="1931237"/>
            <a:ext cx="7508865" cy="2547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91198" y="1931237"/>
            <a:ext cx="2819402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Horizontal Shift Right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6800" y="2895600"/>
            <a:ext cx="151099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No change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0200" y="2392902"/>
            <a:ext cx="1486304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  <a:sym typeface="Symbol"/>
              </a:rPr>
              <a:t>Add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  <a:sym typeface="Symbol"/>
              </a:rPr>
              <a:t> 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/2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4898571" y="3357265"/>
            <a:ext cx="151099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No change</a:t>
            </a:r>
          </a:p>
        </p:txBody>
      </p:sp>
      <p:sp>
        <p:nvSpPr>
          <p:cNvPr id="5" name="Rectangle 4"/>
          <p:cNvSpPr/>
          <p:nvPr/>
        </p:nvSpPr>
        <p:spPr>
          <a:xfrm>
            <a:off x="5662829" y="3818930"/>
            <a:ext cx="2202013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Move right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  <a:sym typeface="Symbol"/>
              </a:rPr>
              <a:t>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/2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1" name="Picture 2" descr="http://t0.gstatic.com/images?q=tbn:ANd9GcR7j0UxP3P6eoD2XMBYka8qQK5Zcsav4GZpByY-s0FztlI3_DD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368" y="4774385"/>
            <a:ext cx="3068632" cy="1850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667488" y="4596385"/>
            <a:ext cx="0" cy="202873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62200" y="4478492"/>
            <a:ext cx="0" cy="2261615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43400" y="4596385"/>
            <a:ext cx="0" cy="2261615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48000" y="4596385"/>
            <a:ext cx="0" cy="2261615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52600" y="4478492"/>
            <a:ext cx="0" cy="2261615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662829" y="4596385"/>
            <a:ext cx="0" cy="2261615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7200" y="4596385"/>
            <a:ext cx="0" cy="2261615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309756" y="59436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619876" y="5524714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908531" y="51054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568275" y="59436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927291" y="5524714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257800" y="5098352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977475" y="59436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320000" y="5524714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595744" y="5092294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65957" y="5929301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002126" y="554735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349125" y="51054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5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11424"/>
            <a:ext cx="5846467" cy="196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77" y="1028001"/>
            <a:ext cx="7508865" cy="2547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57800" y="1028001"/>
            <a:ext cx="3657600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Reflect and Vertical Stretch</a:t>
            </a:r>
          </a:p>
        </p:txBody>
      </p:sp>
      <p:sp>
        <p:nvSpPr>
          <p:cNvPr id="7" name="Rectangle 6"/>
          <p:cNvSpPr/>
          <p:nvPr/>
        </p:nvSpPr>
        <p:spPr>
          <a:xfrm>
            <a:off x="4245536" y="1986498"/>
            <a:ext cx="2554802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Negate and double</a:t>
            </a:r>
          </a:p>
        </p:txBody>
      </p:sp>
      <p:sp>
        <p:nvSpPr>
          <p:cNvPr id="8" name="Rectangle 7"/>
          <p:cNvSpPr/>
          <p:nvPr/>
        </p:nvSpPr>
        <p:spPr>
          <a:xfrm>
            <a:off x="5377543" y="1524833"/>
            <a:ext cx="1242648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  <a:sym typeface="Symbol"/>
              </a:rPr>
              <a:t>nothing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7876" y="2448163"/>
            <a:ext cx="151099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No change</a:t>
            </a:r>
          </a:p>
        </p:txBody>
      </p:sp>
      <p:sp>
        <p:nvSpPr>
          <p:cNvPr id="5" name="Rectangle 4"/>
          <p:cNvSpPr/>
          <p:nvPr/>
        </p:nvSpPr>
        <p:spPr>
          <a:xfrm>
            <a:off x="5029200" y="2934109"/>
            <a:ext cx="151099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No change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304800"/>
            <a:ext cx="2653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omic Sans MS"/>
                <a:ea typeface="Times New Roman"/>
              </a:rPr>
              <a:t>2. y = -2tan(x)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" name="Picture 2" descr="http://t0.gstatic.com/images?q=tbn:ANd9GcR7j0UxP3P6eoD2XMBYka8qQK5Zcsav4GZpByY-s0FztlI3_DD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368" y="4568845"/>
            <a:ext cx="3068632" cy="1850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3733800" y="4568845"/>
            <a:ext cx="0" cy="202873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38400" y="4568845"/>
            <a:ext cx="0" cy="202873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43000" y="4568845"/>
            <a:ext cx="0" cy="202873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29200" y="4568845"/>
            <a:ext cx="0" cy="2028731"/>
          </a:xfrm>
          <a:prstGeom prst="line">
            <a:avLst/>
          </a:prstGeom>
          <a:ln>
            <a:solidFill>
              <a:srgbClr val="0066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687934" y="4538048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009900" y="5388595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371850" y="6235978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381125" y="4568845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707645" y="541801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981201" y="6266473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55977" y="5411563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5801" y="6235978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983333" y="4568845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335476" y="541801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635649" y="6235978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299668" y="4541851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632806" y="541801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3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5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802</Words>
  <Application>Microsoft Office PowerPoint</Application>
  <PresentationFormat>On-screen Show (4:3)</PresentationFormat>
  <Paragraphs>235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Comic Sans MS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odillon@dsfw.boe.oconee</cp:lastModifiedBy>
  <cp:revision>78</cp:revision>
  <dcterms:created xsi:type="dcterms:W3CDTF">2014-10-21T17:04:13Z</dcterms:created>
  <dcterms:modified xsi:type="dcterms:W3CDTF">2020-03-29T21:42:28Z</dcterms:modified>
</cp:coreProperties>
</file>