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9" r:id="rId14"/>
    <p:sldId id="273" r:id="rId15"/>
    <p:sldId id="274" r:id="rId16"/>
    <p:sldId id="270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6600"/>
    <a:srgbClr val="00FF00"/>
    <a:srgbClr val="0033CC"/>
    <a:srgbClr val="FFFFFF"/>
    <a:srgbClr val="FFC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653CC7-7ECA-4E30-BA71-DC92EE8B67B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73F456-2E76-416F-9D75-6A937254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7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9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1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9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2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5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0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FAE0-A3A2-4B22-AA66-338DC65F3B3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1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39.png"/><Relationship Id="rId10" Type="http://schemas.openxmlformats.org/officeDocument/2006/relationships/image" Target="../media/image35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4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44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4.png"/><Relationship Id="rId3" Type="http://schemas.openxmlformats.org/officeDocument/2006/relationships/oleObject" Target="../embeddings/oleObject26.bin"/><Relationship Id="rId7" Type="http://schemas.openxmlformats.org/officeDocument/2006/relationships/image" Target="../media/image12.wmf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3.wmf"/><Relationship Id="rId5" Type="http://schemas.openxmlformats.org/officeDocument/2006/relationships/image" Target="../media/image50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9.wmf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png"/><Relationship Id="rId5" Type="http://schemas.openxmlformats.org/officeDocument/2006/relationships/image" Target="../media/image55.wmf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69.wmf"/><Relationship Id="rId3" Type="http://schemas.openxmlformats.org/officeDocument/2006/relationships/image" Target="../media/image72.png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3" Type="http://schemas.openxmlformats.org/officeDocument/2006/relationships/image" Target="../media/image8.gi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png"/><Relationship Id="rId9" Type="http://schemas.openxmlformats.org/officeDocument/2006/relationships/image" Target="../media/image5.wmf"/><Relationship Id="rId1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6.wmf"/><Relationship Id="rId3" Type="http://schemas.openxmlformats.org/officeDocument/2006/relationships/image" Target="../media/image18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3.png"/><Relationship Id="rId10" Type="http://schemas.openxmlformats.org/officeDocument/2006/relationships/image" Target="../media/image21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7300" y="6858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Unit 8: Extended Trigonometry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>
                <a:solidFill>
                  <a:srgbClr val="8607A9"/>
                </a:solidFill>
                <a:effectLst/>
                <a:latin typeface="Comic Sans MS"/>
                <a:ea typeface="Times New Roman"/>
              </a:rPr>
              <a:t>Lesson 6: Algebraic Vectors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4384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400" dirty="0">
                <a:effectLst/>
                <a:latin typeface="Comic Sans MS"/>
                <a:ea typeface="Times New Roman"/>
              </a:rPr>
              <a:t> How can you represent vectors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algebraically </a:t>
            </a:r>
            <a:r>
              <a:rPr lang="en-US" sz="2400" dirty="0">
                <a:effectLst/>
                <a:latin typeface="Comic Sans MS"/>
                <a:ea typeface="Times New Roman"/>
              </a:rPr>
              <a:t>and how do you perform </a:t>
            </a:r>
            <a:r>
              <a:rPr lang="en-US" sz="2400" dirty="0">
                <a:solidFill>
                  <a:srgbClr val="0D30C3"/>
                </a:solidFill>
                <a:effectLst/>
                <a:latin typeface="Comic Sans MS"/>
                <a:ea typeface="Times New Roman"/>
              </a:rPr>
              <a:t>algebraic operations</a:t>
            </a:r>
            <a:r>
              <a:rPr lang="en-US" sz="2400" dirty="0">
                <a:effectLst/>
                <a:latin typeface="Comic Sans MS"/>
                <a:ea typeface="Times New Roman"/>
              </a:rPr>
              <a:t> on vectors?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5196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3837"/>
            <a:ext cx="55149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6" y="974951"/>
            <a:ext cx="8191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316478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5616002" y="3657600"/>
            <a:ext cx="3037933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6934200" y="3886200"/>
            <a:ext cx="1066800" cy="729343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933658"/>
              </p:ext>
            </p:extLst>
          </p:nvPr>
        </p:nvGraphicFramePr>
        <p:xfrm>
          <a:off x="1090613" y="3759200"/>
          <a:ext cx="22367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7" imgW="1155600" imgH="253800" progId="Equation.3">
                  <p:embed/>
                </p:oleObj>
              </mc:Choice>
              <mc:Fallback>
                <p:oleObj name="Equation" r:id="rId7" imgW="11556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0613" y="3759200"/>
                        <a:ext cx="2236787" cy="492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409647"/>
              </p:ext>
            </p:extLst>
          </p:nvPr>
        </p:nvGraphicFramePr>
        <p:xfrm>
          <a:off x="1154113" y="4483100"/>
          <a:ext cx="11080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9" imgW="571320" imgH="253800" progId="Equation.3">
                  <p:embed/>
                </p:oleObj>
              </mc:Choice>
              <mc:Fallback>
                <p:oleObj name="Equation" r:id="rId9" imgW="5713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4483100"/>
                        <a:ext cx="1108075" cy="492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66368"/>
              </p:ext>
            </p:extLst>
          </p:nvPr>
        </p:nvGraphicFramePr>
        <p:xfrm>
          <a:off x="1014413" y="5410200"/>
          <a:ext cx="13287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11" imgW="685800" imgH="203040" progId="Equation.3">
                  <p:embed/>
                </p:oleObj>
              </mc:Choice>
              <mc:Fallback>
                <p:oleObj name="Equation" r:id="rId11" imgW="6858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5410200"/>
                        <a:ext cx="1328737" cy="393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7134968" y="4261757"/>
            <a:ext cx="1066800" cy="7293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7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114" y="165518"/>
            <a:ext cx="5417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arial"/>
              </a:rPr>
              <a:t>Unit Vector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  ---  a vector of length 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one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115" y="1074473"/>
            <a:ext cx="4416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3300"/>
                </a:solidFill>
                <a:latin typeface="Comic Sans MS"/>
                <a:ea typeface="Times New Roman"/>
                <a:cs typeface="Times New Roman"/>
              </a:rPr>
              <a:t>Components of a Unit Vector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7326" y="2286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Ex.  Find a unit vector in the direction of </a:t>
            </a:r>
            <a:r>
              <a:rPr lang="en-US" sz="2400" b="1" dirty="0">
                <a:solidFill>
                  <a:srgbClr val="0033CC"/>
                </a:solidFill>
              </a:rPr>
              <a:t>v = -2i + 5j</a:t>
            </a:r>
            <a:r>
              <a:rPr lang="en-US" sz="2400" dirty="0"/>
              <a:t>. Verify that this vector has length 1.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2701498"/>
            <a:ext cx="3291619" cy="3193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6172198" y="3191353"/>
            <a:ext cx="502810" cy="11397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16180"/>
              </p:ext>
            </p:extLst>
          </p:nvPr>
        </p:nvGraphicFramePr>
        <p:xfrm>
          <a:off x="500063" y="3149600"/>
          <a:ext cx="26035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Equation" r:id="rId4" imgW="1231560" imgH="507960" progId="Equation.3">
                  <p:embed/>
                </p:oleObj>
              </mc:Choice>
              <mc:Fallback>
                <p:oleObj name="Equation" r:id="rId4" imgW="12315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063" y="3149600"/>
                        <a:ext cx="2603500" cy="1074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47579"/>
              </p:ext>
            </p:extLst>
          </p:nvPr>
        </p:nvGraphicFramePr>
        <p:xfrm>
          <a:off x="319088" y="4364038"/>
          <a:ext cx="351631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Equation" r:id="rId6" imgW="1663560" imgH="469800" progId="Equation.3">
                  <p:embed/>
                </p:oleObj>
              </mc:Choice>
              <mc:Fallback>
                <p:oleObj name="Equation" r:id="rId6" imgW="166356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4364038"/>
                        <a:ext cx="3516312" cy="995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206041"/>
              </p:ext>
            </p:extLst>
          </p:nvPr>
        </p:nvGraphicFramePr>
        <p:xfrm>
          <a:off x="185738" y="5486400"/>
          <a:ext cx="48577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" name="Equation" r:id="rId8" imgW="2298600" imgH="507960" progId="Equation.3">
                  <p:embed/>
                </p:oleObj>
              </mc:Choice>
              <mc:Fallback>
                <p:oleObj name="Equation" r:id="rId8" imgW="2298600" imgH="507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486400"/>
                        <a:ext cx="4857750" cy="1076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 flipV="1">
            <a:off x="6576002" y="4091592"/>
            <a:ext cx="125704" cy="22244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322534"/>
              </p:ext>
            </p:extLst>
          </p:nvPr>
        </p:nvGraphicFramePr>
        <p:xfrm>
          <a:off x="5043488" y="754183"/>
          <a:ext cx="1279525" cy="1211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" name="Equation" r:id="rId10" imgW="469800" imgH="444240" progId="Equation.3">
                  <p:embed/>
                </p:oleObj>
              </mc:Choice>
              <mc:Fallback>
                <p:oleObj name="Equation" r:id="rId10" imgW="469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43488" y="754183"/>
                        <a:ext cx="1279525" cy="121196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212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Ex.  Find a unit vector in the direction of </a:t>
            </a:r>
            <a:r>
              <a:rPr lang="en-US" sz="2400" b="1" dirty="0">
                <a:solidFill>
                  <a:srgbClr val="0033CC"/>
                </a:solidFill>
              </a:rPr>
              <a:t>v = -2i + 5j</a:t>
            </a:r>
            <a:r>
              <a:rPr lang="en-US" sz="2400" dirty="0"/>
              <a:t>. Verify that this vector has length 1.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856" y="919515"/>
            <a:ext cx="3291619" cy="3193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222683"/>
              </p:ext>
            </p:extLst>
          </p:nvPr>
        </p:nvGraphicFramePr>
        <p:xfrm>
          <a:off x="308212" y="1219994"/>
          <a:ext cx="2577610" cy="107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4" name="Equation" r:id="rId4" imgW="1218960" imgH="507960" progId="Equation.3">
                  <p:embed/>
                </p:oleObj>
              </mc:Choice>
              <mc:Fallback>
                <p:oleObj name="Equation" r:id="rId4" imgW="12189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212" y="1219994"/>
                        <a:ext cx="2577610" cy="10740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163874"/>
              </p:ext>
            </p:extLst>
          </p:nvPr>
        </p:nvGraphicFramePr>
        <p:xfrm>
          <a:off x="308212" y="2315769"/>
          <a:ext cx="34893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5" name="Equation" r:id="rId6" imgW="1650960" imgH="469800" progId="Equation.3">
                  <p:embed/>
                </p:oleObj>
              </mc:Choice>
              <mc:Fallback>
                <p:oleObj name="Equation" r:id="rId6" imgW="1650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12" y="2315769"/>
                        <a:ext cx="3489325" cy="9953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49455"/>
              </p:ext>
            </p:extLst>
          </p:nvPr>
        </p:nvGraphicFramePr>
        <p:xfrm>
          <a:off x="231093" y="3352800"/>
          <a:ext cx="48307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6" name="Equation" r:id="rId8" imgW="2286000" imgH="507960" progId="Equation.3">
                  <p:embed/>
                </p:oleObj>
              </mc:Choice>
              <mc:Fallback>
                <p:oleObj name="Equation" r:id="rId8" imgW="2286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93" y="3352800"/>
                        <a:ext cx="4830763" cy="1076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 flipV="1">
            <a:off x="6576002" y="2293998"/>
            <a:ext cx="125704" cy="22244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486130"/>
              </p:ext>
            </p:extLst>
          </p:nvPr>
        </p:nvGraphicFramePr>
        <p:xfrm>
          <a:off x="228600" y="4648200"/>
          <a:ext cx="783621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" name="Equation" r:id="rId10" imgW="3162240" imgH="583920" progId="Equation.3">
                  <p:embed/>
                </p:oleObj>
              </mc:Choice>
              <mc:Fallback>
                <p:oleObj name="Equation" r:id="rId10" imgW="316224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600" y="4648200"/>
                        <a:ext cx="7836218" cy="1447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671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In class practice: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13902"/>
              </p:ext>
            </p:extLst>
          </p:nvPr>
        </p:nvGraphicFramePr>
        <p:xfrm>
          <a:off x="5029200" y="4265910"/>
          <a:ext cx="2557462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3" imgW="774360" imgH="482400" progId="Equation.3">
                  <p:embed/>
                </p:oleObj>
              </mc:Choice>
              <mc:Fallback>
                <p:oleObj name="Equation" r:id="rId3" imgW="7743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9200" y="4265910"/>
                        <a:ext cx="2557462" cy="1593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964" y="639828"/>
            <a:ext cx="6209849" cy="2225543"/>
          </a:xfrm>
          <a:prstGeom prst="rect">
            <a:avLst/>
          </a:prstGeom>
        </p:spPr>
      </p:pic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7BCF8ED-20CC-4D56-89EA-1CB27F54D2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05935"/>
              </p:ext>
            </p:extLst>
          </p:nvPr>
        </p:nvGraphicFramePr>
        <p:xfrm>
          <a:off x="457200" y="1872098"/>
          <a:ext cx="149352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6" imgW="711000" imgH="253800" progId="Equation.3">
                  <p:embed/>
                </p:oleObj>
              </mc:Choice>
              <mc:Fallback>
                <p:oleObj name="Equation" r:id="rId6" imgW="711000" imgH="2538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1872098"/>
                        <a:ext cx="149352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00C8ED90-8B21-40CB-B17F-C395A8081257}"/>
                  </a:ext>
                </a:extLst>
              </p:cNvPr>
              <p:cNvSpPr txBox="1"/>
              <p:nvPr/>
            </p:nvSpPr>
            <p:spPr bwMode="auto">
              <a:xfrm>
                <a:off x="279400" y="2673350"/>
                <a:ext cx="2000250" cy="37306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125°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00C8ED90-8B21-40CB-B17F-C395A8081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400" y="2673350"/>
                <a:ext cx="2000250" cy="373063"/>
              </a:xfrm>
              <a:prstGeom prst="rect">
                <a:avLst/>
              </a:prstGeom>
              <a:blipFill>
                <a:blip r:embed="rId8"/>
                <a:stretch>
                  <a:fillRect r="-305" b="-19672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FDCE52AC-EABC-43B4-8F7A-9650B95BB2F2}"/>
                  </a:ext>
                </a:extLst>
              </p:cNvPr>
              <p:cNvSpPr txBox="1"/>
              <p:nvPr/>
            </p:nvSpPr>
            <p:spPr bwMode="auto">
              <a:xfrm>
                <a:off x="323850" y="3289300"/>
                <a:ext cx="1760538" cy="42703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FDCE52AC-EABC-43B4-8F7A-9650B95BB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289300"/>
                <a:ext cx="1760538" cy="427038"/>
              </a:xfrm>
              <a:prstGeom prst="rect">
                <a:avLst/>
              </a:prstGeom>
              <a:blipFill>
                <a:blip r:embed="rId9"/>
                <a:stretch>
                  <a:fillRect b="-2857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04BAD36C-0F70-4406-B98E-577B64727C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91560"/>
              </p:ext>
            </p:extLst>
          </p:nvPr>
        </p:nvGraphicFramePr>
        <p:xfrm>
          <a:off x="2895600" y="1872098"/>
          <a:ext cx="1468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10" imgW="698400" imgH="253800" progId="Equation.3">
                  <p:embed/>
                </p:oleObj>
              </mc:Choice>
              <mc:Fallback>
                <p:oleObj name="Equation" r:id="rId10" imgW="698400" imgH="253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72098"/>
                        <a:ext cx="1468438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ject 18">
                <a:extLst>
                  <a:ext uri="{FF2B5EF4-FFF2-40B4-BE49-F238E27FC236}">
                    <a16:creationId xmlns:a16="http://schemas.microsoft.com/office/drawing/2014/main" id="{79ED51C5-D48C-49FC-AFC1-CD2DA57F003A}"/>
                  </a:ext>
                </a:extLst>
              </p:cNvPr>
              <p:cNvSpPr txBox="1"/>
              <p:nvPr/>
            </p:nvSpPr>
            <p:spPr bwMode="auto">
              <a:xfrm>
                <a:off x="2860674" y="2663825"/>
                <a:ext cx="2549525" cy="4254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5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5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5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func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500" dirty="0"/>
              </a:p>
            </p:txBody>
          </p:sp>
        </mc:Choice>
        <mc:Fallback>
          <p:sp>
            <p:nvSpPr>
              <p:cNvPr id="19" name="Object 18">
                <a:extLst>
                  <a:ext uri="{FF2B5EF4-FFF2-40B4-BE49-F238E27FC236}">
                    <a16:creationId xmlns:a16="http://schemas.microsoft.com/office/drawing/2014/main" id="{79ED51C5-D48C-49FC-AFC1-CD2DA57F0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60674" y="2663825"/>
                <a:ext cx="2549525" cy="425450"/>
              </a:xfrm>
              <a:prstGeom prst="rect">
                <a:avLst/>
              </a:prstGeom>
              <a:blipFill>
                <a:blip r:embed="rId12"/>
                <a:stretch>
                  <a:fillRect b="-22857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7528D3F6-BF04-42D0-901A-217E05DA779B}"/>
                  </a:ext>
                </a:extLst>
              </p:cNvPr>
              <p:cNvSpPr txBox="1"/>
              <p:nvPr/>
            </p:nvSpPr>
            <p:spPr bwMode="auto">
              <a:xfrm>
                <a:off x="2916238" y="3214688"/>
                <a:ext cx="2112962" cy="42703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7528D3F6-BF04-42D0-901A-217E05DA7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6238" y="3214688"/>
                <a:ext cx="2112962" cy="427037"/>
              </a:xfrm>
              <a:prstGeom prst="rect">
                <a:avLst/>
              </a:prstGeom>
              <a:blipFill>
                <a:blip r:embed="rId13"/>
                <a:stretch>
                  <a:fillRect b="-20000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6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In class practice: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4724399" cy="54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644064"/>
              </p:ext>
            </p:extLst>
          </p:nvPr>
        </p:nvGraphicFramePr>
        <p:xfrm>
          <a:off x="728980" y="2841171"/>
          <a:ext cx="1371600" cy="587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4" imgW="622080" imgH="266400" progId="Equation.3">
                  <p:embed/>
                </p:oleObj>
              </mc:Choice>
              <mc:Fallback>
                <p:oleObj name="Equation" r:id="rId4" imgW="622080" imgH="2664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980" y="2841171"/>
                        <a:ext cx="1371600" cy="5878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73F8F14E-3138-47E8-A7C1-03BB51ECA77A}"/>
                  </a:ext>
                </a:extLst>
              </p:cNvPr>
              <p:cNvSpPr txBox="1"/>
              <p:nvPr/>
            </p:nvSpPr>
            <p:spPr>
              <a:xfrm>
                <a:off x="609600" y="1838325"/>
                <a:ext cx="3022600" cy="6096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d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73F8F14E-3138-47E8-A7C1-03BB51ECA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38325"/>
                <a:ext cx="3022600" cy="609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64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In class practice: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1" y="669449"/>
            <a:ext cx="8587740" cy="45385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7C9716-C315-46E8-8104-5FCBE07AD31F}"/>
              </a:ext>
            </a:extLst>
          </p:cNvPr>
          <p:cNvSpPr txBox="1"/>
          <p:nvPr/>
        </p:nvSpPr>
        <p:spPr>
          <a:xfrm>
            <a:off x="6922770" y="33022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08496B8-8084-4085-B982-A0D2A17E4A64}"/>
                  </a:ext>
                </a:extLst>
              </p:cNvPr>
              <p:cNvSpPr txBox="1"/>
              <p:nvPr/>
            </p:nvSpPr>
            <p:spPr>
              <a:xfrm>
                <a:off x="6637020" y="3625612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</a:rPr>
                  <a:t>58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08496B8-8084-4085-B982-A0D2A17E4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020" y="3625612"/>
                <a:ext cx="685800" cy="369332"/>
              </a:xfrm>
              <a:prstGeom prst="rect">
                <a:avLst/>
              </a:prstGeom>
              <a:blipFill>
                <a:blip r:embed="rId3"/>
                <a:stretch>
                  <a:fillRect l="-803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D202121-0EAC-45C8-937D-DDC1285FF1DC}"/>
              </a:ext>
            </a:extLst>
          </p:cNvPr>
          <p:cNvSpPr txBox="1"/>
          <p:nvPr/>
        </p:nvSpPr>
        <p:spPr>
          <a:xfrm>
            <a:off x="7848600" y="344094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DE4D590-147D-453B-A2B9-A398AC36E9F1}"/>
                  </a:ext>
                </a:extLst>
              </p:cNvPr>
              <p:cNvSpPr txBox="1"/>
              <p:nvPr/>
            </p:nvSpPr>
            <p:spPr>
              <a:xfrm>
                <a:off x="7412355" y="3510558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</a:rPr>
                  <a:t>58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DE4D590-147D-453B-A2B9-A398AC36E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355" y="3510558"/>
                <a:ext cx="685800" cy="369332"/>
              </a:xfrm>
              <a:prstGeom prst="rect">
                <a:avLst/>
              </a:prstGeom>
              <a:blipFill>
                <a:blip r:embed="rId4"/>
                <a:stretch>
                  <a:fillRect l="-803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AE46EBE-51C9-454C-B6DF-823DECB49EB4}"/>
              </a:ext>
            </a:extLst>
          </p:cNvPr>
          <p:cNvSpPr txBox="1"/>
          <p:nvPr/>
        </p:nvSpPr>
        <p:spPr>
          <a:xfrm>
            <a:off x="5588000" y="5476458"/>
            <a:ext cx="2971800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Alt Int Angles are Congruent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F1DBD7-B3A4-4C38-A16D-25F40691F657}"/>
              </a:ext>
            </a:extLst>
          </p:cNvPr>
          <p:cNvSpPr txBox="1"/>
          <p:nvPr/>
        </p:nvSpPr>
        <p:spPr>
          <a:xfrm>
            <a:off x="7145655" y="411507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ject 19">
                <a:extLst>
                  <a:ext uri="{FF2B5EF4-FFF2-40B4-BE49-F238E27FC236}">
                    <a16:creationId xmlns:a16="http://schemas.microsoft.com/office/drawing/2014/main" id="{56D70393-14A8-43F7-B035-902B9B03A463}"/>
                  </a:ext>
                </a:extLst>
              </p:cNvPr>
              <p:cNvSpPr txBox="1"/>
              <p:nvPr/>
            </p:nvSpPr>
            <p:spPr>
              <a:xfrm>
                <a:off x="220980" y="2760886"/>
                <a:ext cx="5588000" cy="54133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200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d>
                      <m:d>
                        <m:d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d>
                      <m:func>
                        <m:func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58</m:t>
                          </m:r>
                        </m:e>
                      </m:func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0" name="Object 19">
                <a:extLst>
                  <a:ext uri="{FF2B5EF4-FFF2-40B4-BE49-F238E27FC236}">
                    <a16:creationId xmlns:a16="http://schemas.microsoft.com/office/drawing/2014/main" id="{56D70393-14A8-43F7-B035-902B9B03A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" y="2760886"/>
                <a:ext cx="5588000" cy="5413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/>
              <p:cNvSpPr txBox="1"/>
              <p:nvPr/>
            </p:nvSpPr>
            <p:spPr bwMode="auto">
              <a:xfrm>
                <a:off x="268288" y="3478213"/>
                <a:ext cx="2855912" cy="6096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187.5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𝑚𝑝h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288" y="3478213"/>
                <a:ext cx="2855912" cy="609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ject 24">
                <a:extLst>
                  <a:ext uri="{FF2B5EF4-FFF2-40B4-BE49-F238E27FC236}">
                    <a16:creationId xmlns:a16="http://schemas.microsoft.com/office/drawing/2014/main" id="{0544E322-95DE-43D4-89AE-8FA4B7901E77}"/>
                  </a:ext>
                </a:extLst>
              </p:cNvPr>
              <p:cNvSpPr txBox="1"/>
              <p:nvPr/>
            </p:nvSpPr>
            <p:spPr>
              <a:xfrm>
                <a:off x="72231" y="4713829"/>
                <a:ext cx="6103937" cy="45561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187.5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−2(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187.5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Object 24">
                <a:extLst>
                  <a:ext uri="{FF2B5EF4-FFF2-40B4-BE49-F238E27FC236}">
                    <a16:creationId xmlns:a16="http://schemas.microsoft.com/office/drawing/2014/main" id="{0544E322-95DE-43D4-89AE-8FA4B7901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1" y="4713829"/>
                <a:ext cx="6103937" cy="455612"/>
              </a:xfrm>
              <a:prstGeom prst="rect">
                <a:avLst/>
              </a:prstGeom>
              <a:blipFill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Object 27">
                <a:extLst>
                  <a:ext uri="{FF2B5EF4-FFF2-40B4-BE49-F238E27FC236}">
                    <a16:creationId xmlns:a16="http://schemas.microsoft.com/office/drawing/2014/main" id="{438424CA-E08E-4500-870B-143D45E931E2}"/>
                  </a:ext>
                </a:extLst>
              </p:cNvPr>
              <p:cNvSpPr txBox="1"/>
              <p:nvPr/>
            </p:nvSpPr>
            <p:spPr>
              <a:xfrm>
                <a:off x="36671" y="5316454"/>
                <a:ext cx="2170112" cy="5334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≈8.75°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8" name="Object 27">
                <a:extLst>
                  <a:ext uri="{FF2B5EF4-FFF2-40B4-BE49-F238E27FC236}">
                    <a16:creationId xmlns:a16="http://schemas.microsoft.com/office/drawing/2014/main" id="{438424CA-E08E-4500-870B-143D45E93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" y="5316454"/>
                <a:ext cx="2170112" cy="5334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47A0411C-3E70-4030-A6EE-6319666B5E69}"/>
              </a:ext>
            </a:extLst>
          </p:cNvPr>
          <p:cNvSpPr txBox="1"/>
          <p:nvPr/>
        </p:nvSpPr>
        <p:spPr>
          <a:xfrm>
            <a:off x="457200" y="6205618"/>
            <a:ext cx="369305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Bearing of 58</a:t>
            </a:r>
            <a:r>
              <a:rPr lang="en-US" b="1" dirty="0">
                <a:sym typeface="Symbol"/>
              </a:rPr>
              <a:t></a:t>
            </a:r>
            <a:r>
              <a:rPr lang="en-US" b="1" dirty="0"/>
              <a:t> + 6.75</a:t>
            </a:r>
            <a:r>
              <a:rPr lang="en-US" b="1" dirty="0">
                <a:sym typeface="Symbol"/>
              </a:rPr>
              <a:t>= </a:t>
            </a:r>
            <a:r>
              <a:rPr lang="en-US" sz="2800" b="1" dirty="0">
                <a:solidFill>
                  <a:srgbClr val="FF33CC"/>
                </a:solidFill>
                <a:sym typeface="Symbol"/>
              </a:rPr>
              <a:t>64.75</a:t>
            </a:r>
            <a:r>
              <a:rPr lang="en-US" sz="2800" b="1" dirty="0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57A89C-8FC6-49BF-8AB6-FF4BF54777A4}"/>
              </a:ext>
            </a:extLst>
          </p:cNvPr>
          <p:cNvSpPr txBox="1"/>
          <p:nvPr/>
        </p:nvSpPr>
        <p:spPr>
          <a:xfrm>
            <a:off x="7097078" y="382194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33CC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93081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6" grpId="0"/>
      <p:bldP spid="17" grpId="0"/>
      <p:bldP spid="15" grpId="0" animBg="1"/>
      <p:bldP spid="18" grpId="0"/>
      <p:bldP spid="20" grpId="0" animBg="1"/>
      <p:bldP spid="7" grpId="0" animBg="1"/>
      <p:bldP spid="25" grpId="0" animBg="1"/>
      <p:bldP spid="28" grpId="0" animBg="1"/>
      <p:bldP spid="31" grpId="0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553450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35769"/>
              </p:ext>
            </p:extLst>
          </p:nvPr>
        </p:nvGraphicFramePr>
        <p:xfrm>
          <a:off x="4038600" y="2209800"/>
          <a:ext cx="1600200" cy="581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0" name="Equation" r:id="rId4" imgW="698400" imgH="253800" progId="Equation.3">
                  <p:embed/>
                </p:oleObj>
              </mc:Choice>
              <mc:Fallback>
                <p:oleObj name="Equation" r:id="rId4" imgW="698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8600" y="2209800"/>
                        <a:ext cx="1600200" cy="5818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164167"/>
              </p:ext>
            </p:extLst>
          </p:nvPr>
        </p:nvGraphicFramePr>
        <p:xfrm>
          <a:off x="3733800" y="3295650"/>
          <a:ext cx="27352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1" name="Equation" r:id="rId6" imgW="1193760" imgH="253800" progId="Equation.3">
                  <p:embed/>
                </p:oleObj>
              </mc:Choice>
              <mc:Fallback>
                <p:oleObj name="Equation" r:id="rId6" imgW="119376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95650"/>
                        <a:ext cx="2735262" cy="582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83439"/>
              </p:ext>
            </p:extLst>
          </p:nvPr>
        </p:nvGraphicFramePr>
        <p:xfrm>
          <a:off x="4464050" y="4100513"/>
          <a:ext cx="14255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2" name="Equation" r:id="rId8" imgW="622080" imgH="266400" progId="Equation.3">
                  <p:embed/>
                </p:oleObj>
              </mc:Choice>
              <mc:Fallback>
                <p:oleObj name="Equation" r:id="rId8" imgW="62208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4100513"/>
                        <a:ext cx="1425575" cy="611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38939"/>
              </p:ext>
            </p:extLst>
          </p:nvPr>
        </p:nvGraphicFramePr>
        <p:xfrm>
          <a:off x="5780088" y="1676400"/>
          <a:ext cx="29956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3" name="Equation" r:id="rId10" imgW="1307880" imgH="253800" progId="Equation.3">
                  <p:embed/>
                </p:oleObj>
              </mc:Choice>
              <mc:Fallback>
                <p:oleObj name="Equation" r:id="rId10" imgW="130788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1676400"/>
                        <a:ext cx="2995612" cy="582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620018"/>
              </p:ext>
            </p:extLst>
          </p:nvPr>
        </p:nvGraphicFramePr>
        <p:xfrm>
          <a:off x="4648200" y="5105400"/>
          <a:ext cx="31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4" name="Equation" r:id="rId12" imgW="126720" imgH="152280" progId="Equation.3">
                  <p:embed/>
                </p:oleObj>
              </mc:Choice>
              <mc:Fallback>
                <p:oleObj name="Equation" r:id="rId12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48200" y="5105400"/>
                        <a:ext cx="3175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70210"/>
              </p:ext>
            </p:extLst>
          </p:nvPr>
        </p:nvGraphicFramePr>
        <p:xfrm>
          <a:off x="4648200" y="5029200"/>
          <a:ext cx="368300" cy="478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5" name="Equation" r:id="rId14" imgW="126720" imgH="164880" progId="Equation.3">
                  <p:embed/>
                </p:oleObj>
              </mc:Choice>
              <mc:Fallback>
                <p:oleObj name="Equation" r:id="rId14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48200" y="5029200"/>
                        <a:ext cx="368300" cy="47879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744804"/>
              </p:ext>
            </p:extLst>
          </p:nvPr>
        </p:nvGraphicFramePr>
        <p:xfrm>
          <a:off x="3537828" y="5477741"/>
          <a:ext cx="2634937" cy="1086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6" name="Equation" r:id="rId16" imgW="1231560" imgH="507960" progId="Equation.3">
                  <p:embed/>
                </p:oleObj>
              </mc:Choice>
              <mc:Fallback>
                <p:oleObj name="Equation" r:id="rId16" imgW="12315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537828" y="5477741"/>
                        <a:ext cx="2634937" cy="10865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33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45720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400" dirty="0">
                <a:latin typeface="Comic Sans MS"/>
                <a:ea typeface="Times New Roman"/>
              </a:rPr>
              <a:t> 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</a:rPr>
              <a:t>Practice Worksheet #2 </a:t>
            </a:r>
            <a:endParaRPr lang="en-US" sz="2400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                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Algebraic Vectors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1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43" y="228600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PART II: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78002" y="222179"/>
            <a:ext cx="2871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Algebraic Vectors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57421" y="683843"/>
            <a:ext cx="3975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Terms &amp; Symbols to Know: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7759" y="3415882"/>
            <a:ext cx="4610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x-component and y–component</a:t>
            </a:r>
            <a:endParaRPr lang="en-US" sz="2400" dirty="0"/>
          </a:p>
        </p:txBody>
      </p:sp>
      <p:pic>
        <p:nvPicPr>
          <p:cNvPr id="1026" name="Picture 2" descr="https://figures.boundless.com/16934/full/vectordecomp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01" y="4343399"/>
            <a:ext cx="3033031" cy="226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881735"/>
            <a:ext cx="366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Horizontal Component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74816" y="295421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Vertical Component</a:t>
            </a:r>
          </a:p>
        </p:txBody>
      </p:sp>
      <p:sp>
        <p:nvSpPr>
          <p:cNvPr id="7" name="Bent Arrow 6"/>
          <p:cNvSpPr/>
          <p:nvPr/>
        </p:nvSpPr>
        <p:spPr>
          <a:xfrm>
            <a:off x="1174167" y="3516085"/>
            <a:ext cx="792044" cy="365650"/>
          </a:xfrm>
          <a:prstGeom prst="ben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>
            <a:off x="6499288" y="3415882"/>
            <a:ext cx="792044" cy="365650"/>
          </a:xfrm>
          <a:prstGeom prst="ben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2143" y="1239520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u="sng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Vectors in the Plane</a:t>
            </a:r>
            <a:r>
              <a:rPr lang="en-US" sz="24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 ---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 descr="http://hotmath.com/hotmath_help/topics/vectors/vectors-image0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03" y="115388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0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7" grpId="0" animBg="1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lash math vectors in A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59597"/>
            <a:ext cx="41910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2286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Angle of a Vector --- </a:t>
            </a:r>
            <a:r>
              <a:rPr lang="en-US" sz="2400" dirty="0">
                <a:latin typeface="Comic Sans MS" panose="030F0702030302020204" pitchFamily="66" charset="0"/>
              </a:rPr>
              <a:t>the angle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between the x-axis </a:t>
            </a:r>
            <a:r>
              <a:rPr lang="en-US" sz="2400" dirty="0">
                <a:latin typeface="Comic Sans MS" panose="030F0702030302020204" pitchFamily="66" charset="0"/>
              </a:rPr>
              <a:t>and the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vector's direction line</a:t>
            </a:r>
            <a:r>
              <a:rPr lang="en-US" sz="2400" dirty="0">
                <a:latin typeface="Comic Sans MS" panose="030F0702030302020204" pitchFamily="66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466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yberphysics.co.uk/graphics/diagrams/forces/vector_components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8631"/>
            <a:ext cx="4015946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457" y="132582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26760" y="132582"/>
            <a:ext cx="3082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Polar 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to</a:t>
            </a:r>
            <a:r>
              <a:rPr lang="en-US" sz="2400" dirty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D30C3"/>
                </a:solidFill>
                <a:effectLst/>
                <a:latin typeface="Comic Sans MS"/>
                <a:ea typeface="Times New Roman"/>
                <a:cs typeface="Times New Roman"/>
              </a:rPr>
              <a:t>Rectangular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98" y="693964"/>
            <a:ext cx="10477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828800" y="808264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855" y="732063"/>
            <a:ext cx="11620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7457" y="1370238"/>
            <a:ext cx="793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x =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879135" y="1370238"/>
            <a:ext cx="809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Y =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711474"/>
              </p:ext>
            </p:extLst>
          </p:nvPr>
        </p:nvGraphicFramePr>
        <p:xfrm>
          <a:off x="943723" y="1359303"/>
          <a:ext cx="13652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" name="Equation" r:id="rId6" imgW="444240" imgH="177480" progId="Equation.3">
                  <p:embed/>
                </p:oleObj>
              </mc:Choice>
              <mc:Fallback>
                <p:oleObj name="Equation" r:id="rId6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3723" y="1359303"/>
                        <a:ext cx="1365250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389919"/>
              </p:ext>
            </p:extLst>
          </p:nvPr>
        </p:nvGraphicFramePr>
        <p:xfrm>
          <a:off x="3597081" y="1381124"/>
          <a:ext cx="12858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" name="Equation" r:id="rId8" imgW="419040" imgH="177480" progId="Equation.3">
                  <p:embed/>
                </p:oleObj>
              </mc:Choice>
              <mc:Fallback>
                <p:oleObj name="Equation" r:id="rId8" imgW="4190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081" y="1381124"/>
                        <a:ext cx="1285875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5171" y="5218836"/>
            <a:ext cx="406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Horizontal Component =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381676"/>
              </p:ext>
            </p:extLst>
          </p:nvPr>
        </p:nvGraphicFramePr>
        <p:xfrm>
          <a:off x="4102823" y="5028652"/>
          <a:ext cx="14827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0" name="Equation" r:id="rId10" imgW="482400" imgH="253800" progId="Equation.3">
                  <p:embed/>
                </p:oleObj>
              </mc:Choice>
              <mc:Fallback>
                <p:oleObj name="Equation" r:id="rId10" imgW="4824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823" y="5028652"/>
                        <a:ext cx="1482725" cy="779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4907" y="617493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Vertical Component =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743821"/>
              </p:ext>
            </p:extLst>
          </p:nvPr>
        </p:nvGraphicFramePr>
        <p:xfrm>
          <a:off x="4082625" y="6015245"/>
          <a:ext cx="14414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1" name="Equation" r:id="rId12" imgW="469800" imgH="253800" progId="Equation.3">
                  <p:embed/>
                </p:oleObj>
              </mc:Choice>
              <mc:Fallback>
                <p:oleObj name="Equation" r:id="rId12" imgW="4698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625" y="6015245"/>
                        <a:ext cx="1441450" cy="781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6449" y="2209800"/>
            <a:ext cx="889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33CC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i="1" dirty="0">
                <a:latin typeface="Comic Sans MS" panose="030F0702030302020204" pitchFamily="66" charset="0"/>
              </a:rPr>
              <a:t>radius</a:t>
            </a:r>
            <a:r>
              <a:rPr lang="en-US" sz="2400" i="1" dirty="0">
                <a:solidFill>
                  <a:srgbClr val="FF33CC"/>
                </a:solidFill>
                <a:latin typeface="Comic Sans MS" panose="030F0702030302020204" pitchFamily="66" charset="0"/>
              </a:rPr>
              <a:t> in the polar plane would equal the </a:t>
            </a:r>
            <a:r>
              <a:rPr lang="en-US" sz="2400" i="1" dirty="0">
                <a:latin typeface="Comic Sans MS" panose="030F0702030302020204" pitchFamily="66" charset="0"/>
              </a:rPr>
              <a:t>magnitude </a:t>
            </a:r>
            <a:r>
              <a:rPr lang="en-US" sz="2400" i="1" dirty="0">
                <a:solidFill>
                  <a:srgbClr val="FF33CC"/>
                </a:solidFill>
                <a:latin typeface="Comic Sans MS" panose="030F0702030302020204" pitchFamily="66" charset="0"/>
              </a:rPr>
              <a:t>of a vector.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3123" y="3407620"/>
            <a:ext cx="3502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Magnitude of a Vector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688972" y="3407620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---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length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of vector</a:t>
            </a:r>
            <a:endParaRPr lang="en-US" sz="2400" dirty="0"/>
          </a:p>
        </p:txBody>
      </p:sp>
      <p:pic>
        <p:nvPicPr>
          <p:cNvPr id="20" name="Picture 19" descr="http://web.mit.edu/wwmath/vectorc/eqs/notation10.gif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405640" y="3869285"/>
            <a:ext cx="3886200" cy="93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47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9" grpId="0"/>
      <p:bldP spid="12" grpId="0"/>
      <p:bldP spid="14" grpId="0"/>
      <p:bldP spid="11" grpId="0"/>
      <p:bldP spid="11" grpId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798" y="228600"/>
            <a:ext cx="872363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Ex.  Find the </a:t>
            </a:r>
            <a:r>
              <a:rPr lang="en-US" sz="2400" b="1" dirty="0">
                <a:solidFill>
                  <a:srgbClr val="FF0000"/>
                </a:solidFill>
              </a:rPr>
              <a:t>horizontal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FF00"/>
                </a:solidFill>
              </a:rPr>
              <a:t>vertical</a:t>
            </a:r>
            <a:r>
              <a:rPr lang="en-US" sz="2400" dirty="0"/>
              <a:t> components of the given vector.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830" y="1143000"/>
            <a:ext cx="32766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81305"/>
              </p:ext>
            </p:extLst>
          </p:nvPr>
        </p:nvGraphicFramePr>
        <p:xfrm>
          <a:off x="457200" y="1295400"/>
          <a:ext cx="149352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1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149352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064777"/>
              </p:ext>
            </p:extLst>
          </p:nvPr>
        </p:nvGraphicFramePr>
        <p:xfrm>
          <a:off x="2895600" y="1295400"/>
          <a:ext cx="1468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" name="Equation" r:id="rId6" imgW="698400" imgH="253800" progId="Equation.3">
                  <p:embed/>
                </p:oleObj>
              </mc:Choice>
              <mc:Fallback>
                <p:oleObj name="Equation" r:id="rId6" imgW="6984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1468438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527"/>
              </p:ext>
            </p:extLst>
          </p:nvPr>
        </p:nvGraphicFramePr>
        <p:xfrm>
          <a:off x="272141" y="2295891"/>
          <a:ext cx="20002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3" name="Equation" r:id="rId8" imgW="952200" imgH="177480" progId="Equation.3">
                  <p:embed/>
                </p:oleObj>
              </mc:Choice>
              <mc:Fallback>
                <p:oleObj name="Equation" r:id="rId8" imgW="9522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41" y="2295891"/>
                        <a:ext cx="2000250" cy="373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721259"/>
              </p:ext>
            </p:extLst>
          </p:nvPr>
        </p:nvGraphicFramePr>
        <p:xfrm>
          <a:off x="425450" y="3021013"/>
          <a:ext cx="17605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4" name="Equation" r:id="rId10" imgW="838080" imgH="203040" progId="Equation.3">
                  <p:embed/>
                </p:oleObj>
              </mc:Choice>
              <mc:Fallback>
                <p:oleObj name="Equation" r:id="rId10" imgW="8380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021013"/>
                        <a:ext cx="1760538" cy="427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0849"/>
              </p:ext>
            </p:extLst>
          </p:nvPr>
        </p:nvGraphicFramePr>
        <p:xfrm>
          <a:off x="2832100" y="2270125"/>
          <a:ext cx="19748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" name="Equation" r:id="rId12" imgW="939600" imgH="203040" progId="Equation.3">
                  <p:embed/>
                </p:oleObj>
              </mc:Choice>
              <mc:Fallback>
                <p:oleObj name="Equation" r:id="rId12" imgW="93960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2270125"/>
                        <a:ext cx="1974850" cy="425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83845"/>
              </p:ext>
            </p:extLst>
          </p:nvPr>
        </p:nvGraphicFramePr>
        <p:xfrm>
          <a:off x="2660650" y="3021013"/>
          <a:ext cx="17589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" name="Equation" r:id="rId14" imgW="838080" imgH="203040" progId="Equation.3">
                  <p:embed/>
                </p:oleObj>
              </mc:Choice>
              <mc:Fallback>
                <p:oleObj name="Equation" r:id="rId14" imgW="83808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3021013"/>
                        <a:ext cx="1758950" cy="427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89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RECALL:  </a:t>
            </a:r>
            <a:r>
              <a:rPr lang="en-US" sz="2400" b="1" dirty="0">
                <a:solidFill>
                  <a:srgbClr val="0D30C3"/>
                </a:solidFill>
                <a:latin typeface="Comic Sans MS"/>
                <a:ea typeface="Times New Roman"/>
              </a:rPr>
              <a:t>How do you calculate the 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distance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between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D30C3"/>
                </a:solidFill>
                <a:latin typeface="Comic Sans MS"/>
                <a:ea typeface="Times New Roman"/>
              </a:rPr>
              <a:t>two stationary points?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30715"/>
              </p:ext>
            </p:extLst>
          </p:nvPr>
        </p:nvGraphicFramePr>
        <p:xfrm>
          <a:off x="4114800" y="952554"/>
          <a:ext cx="3254758" cy="57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5" name="Equation" r:id="rId3" imgW="1663560" imgH="291960" progId="Equation.3">
                  <p:embed/>
                </p:oleObj>
              </mc:Choice>
              <mc:Fallback>
                <p:oleObj name="Equation" r:id="rId3" imgW="16635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952554"/>
                        <a:ext cx="3254758" cy="57144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65976"/>
            <a:ext cx="8382000" cy="97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687763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6858000" y="4114800"/>
            <a:ext cx="1066800" cy="457200"/>
          </a:xfrm>
          <a:prstGeom prst="straightConnector1">
            <a:avLst/>
          </a:prstGeom>
          <a:ln w="38100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30053"/>
              </p:ext>
            </p:extLst>
          </p:nvPr>
        </p:nvGraphicFramePr>
        <p:xfrm>
          <a:off x="609600" y="3048000"/>
          <a:ext cx="302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" name="Equation" r:id="rId7" imgW="1511280" imgH="304560" progId="Equation.3">
                  <p:embed/>
                </p:oleObj>
              </mc:Choice>
              <mc:Fallback>
                <p:oleObj name="Equation" r:id="rId7" imgW="15112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3048000"/>
                        <a:ext cx="3022600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115188"/>
              </p:ext>
            </p:extLst>
          </p:nvPr>
        </p:nvGraphicFramePr>
        <p:xfrm>
          <a:off x="685800" y="38481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" name="Equation" r:id="rId9" imgW="723600" imgH="266400" progId="Equation.3">
                  <p:embed/>
                </p:oleObj>
              </mc:Choice>
              <mc:Fallback>
                <p:oleObj name="Equation" r:id="rId9" imgW="723600" imgH="26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48100"/>
                        <a:ext cx="144780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181622"/>
              </p:ext>
            </p:extLst>
          </p:nvPr>
        </p:nvGraphicFramePr>
        <p:xfrm>
          <a:off x="685800" y="47244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8" name="Equation" r:id="rId11" imgW="723600" imgH="266400" progId="Equation.3">
                  <p:embed/>
                </p:oleObj>
              </mc:Choice>
              <mc:Fallback>
                <p:oleObj name="Equation" r:id="rId11" imgW="723600" imgH="26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144780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93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06829" y="533400"/>
            <a:ext cx="52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400" u="sng" dirty="0">
                <a:solidFill>
                  <a:srgbClr val="486848"/>
                </a:solidFill>
                <a:effectLst/>
                <a:latin typeface="Comic Sans MS"/>
                <a:ea typeface="Times New Roman"/>
              </a:rPr>
              <a:t>Component form of a vector</a:t>
            </a:r>
            <a:r>
              <a:rPr lang="en-US" sz="2400" dirty="0">
                <a:effectLst/>
                <a:latin typeface="Comic Sans MS"/>
                <a:ea typeface="Times New Roman"/>
              </a:rPr>
              <a:t> --- 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3" y="505404"/>
            <a:ext cx="1524000" cy="63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7477"/>
            <a:ext cx="1600199" cy="51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067" y="1371600"/>
            <a:ext cx="42576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1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4791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Ex  Graph the following vectors.</a:t>
            </a:r>
            <a:endParaRPr lang="en-US" sz="24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6574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228600" y="1872343"/>
            <a:ext cx="3689033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073116" y="3663043"/>
            <a:ext cx="16002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27339"/>
            <a:ext cx="2638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5181600" y="1872343"/>
            <a:ext cx="3689033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7026116" y="2667000"/>
            <a:ext cx="800100" cy="9960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57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3051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4648200" y="228600"/>
            <a:ext cx="3689033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5943600" y="762000"/>
            <a:ext cx="549116" cy="12573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00" y="4038600"/>
            <a:ext cx="2847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Position Vector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90800"/>
            <a:ext cx="441960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These are all examples of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Position Vectors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925286" y="3998893"/>
            <a:ext cx="7990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                  ---vector whose </a:t>
            </a:r>
            <a:r>
              <a:rPr lang="en-US" sz="2800" b="1" dirty="0">
                <a:solidFill>
                  <a:srgbClr val="006600"/>
                </a:solidFill>
                <a:effectLst/>
                <a:latin typeface="Comic Sans MS"/>
                <a:ea typeface="Times New Roman"/>
              </a:rPr>
              <a:t>initial point </a:t>
            </a:r>
            <a:r>
              <a:rPr lang="en-US" sz="2800" dirty="0">
                <a:effectLst/>
                <a:latin typeface="Comic Sans MS"/>
                <a:ea typeface="Times New Roman"/>
              </a:rPr>
              <a:t>is at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latin typeface="Comic Sans MS"/>
                <a:ea typeface="Times New Roman"/>
              </a:rPr>
              <a:t>                     </a:t>
            </a:r>
            <a:r>
              <a:rPr lang="en-US" sz="2800" dirty="0">
                <a:effectLst/>
                <a:latin typeface="Comic Sans MS"/>
                <a:ea typeface="Times New Roman"/>
              </a:rPr>
              <a:t> the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pole</a:t>
            </a:r>
            <a:endParaRPr lang="en-US" sz="2800" dirty="0"/>
          </a:p>
        </p:txBody>
      </p:sp>
      <p:pic>
        <p:nvPicPr>
          <p:cNvPr id="9" name="Picture 8" descr="http://www.westone.wa.gov.au/k-12lrcd/learning_areas/maths/mathsp3C/001_vectors/media/images/glossary_position_vecto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4337" y="4953000"/>
            <a:ext cx="1822133" cy="173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upload.wikimedia.org/wikipedia/commons/thumb/5/5d/Position_vector.svg/619px-Position_vector.svg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627870"/>
            <a:ext cx="2459990" cy="20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74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330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Aharoni</vt:lpstr>
      <vt:lpstr>Arial</vt:lpstr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104</cp:revision>
  <cp:lastPrinted>2014-12-03T20:18:46Z</cp:lastPrinted>
  <dcterms:created xsi:type="dcterms:W3CDTF">2014-12-03T17:35:35Z</dcterms:created>
  <dcterms:modified xsi:type="dcterms:W3CDTF">2020-05-12T14:51:18Z</dcterms:modified>
</cp:coreProperties>
</file>