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72" r:id="rId2"/>
    <p:sldId id="256" r:id="rId3"/>
    <p:sldId id="257" r:id="rId4"/>
    <p:sldId id="263" r:id="rId5"/>
    <p:sldId id="258" r:id="rId6"/>
    <p:sldId id="259" r:id="rId7"/>
    <p:sldId id="264" r:id="rId8"/>
    <p:sldId id="260" r:id="rId9"/>
    <p:sldId id="261" r:id="rId10"/>
    <p:sldId id="262" r:id="rId11"/>
    <p:sldId id="265" r:id="rId12"/>
    <p:sldId id="266" r:id="rId13"/>
    <p:sldId id="267" r:id="rId14"/>
    <p:sldId id="269" r:id="rId15"/>
    <p:sldId id="270" r:id="rId16"/>
    <p:sldId id="268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6600"/>
    <a:srgbClr val="FFFFFF"/>
    <a:srgbClr val="FFCCFF"/>
    <a:srgbClr val="00FF00"/>
    <a:srgbClr val="FF66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4" Type="http://schemas.openxmlformats.org/officeDocument/2006/relationships/image" Target="../media/image5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B653CC7-7ECA-4E30-BA71-DC92EE8B67BB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73F456-2E76-416F-9D75-6A9372544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64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FAE0-A3A2-4B22-AA66-338DC65F3B35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2571-08A5-48A1-9302-77BB769D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171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FAE0-A3A2-4B22-AA66-338DC65F3B35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2571-08A5-48A1-9302-77BB769D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095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FAE0-A3A2-4B22-AA66-338DC65F3B35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2571-08A5-48A1-9302-77BB769D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16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FAE0-A3A2-4B22-AA66-338DC65F3B35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2571-08A5-48A1-9302-77BB769D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4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FAE0-A3A2-4B22-AA66-338DC65F3B35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2571-08A5-48A1-9302-77BB769D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997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FAE0-A3A2-4B22-AA66-338DC65F3B35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2571-08A5-48A1-9302-77BB769D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40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FAE0-A3A2-4B22-AA66-338DC65F3B35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2571-08A5-48A1-9302-77BB769D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2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FAE0-A3A2-4B22-AA66-338DC65F3B35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2571-08A5-48A1-9302-77BB769D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52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FAE0-A3A2-4B22-AA66-338DC65F3B35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2571-08A5-48A1-9302-77BB769D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502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FAE0-A3A2-4B22-AA66-338DC65F3B35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2571-08A5-48A1-9302-77BB769D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457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0FAE0-A3A2-4B22-AA66-338DC65F3B35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52571-08A5-48A1-9302-77BB769D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32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0FAE0-A3A2-4B22-AA66-338DC65F3B35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52571-08A5-48A1-9302-77BB769D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612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png"/><Relationship Id="rId4" Type="http://schemas.openxmlformats.org/officeDocument/2006/relationships/image" Target="../media/image33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8.png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0.png"/><Relationship Id="rId11" Type="http://schemas.openxmlformats.org/officeDocument/2006/relationships/oleObject" Target="../embeddings/oleObject17.bin"/><Relationship Id="rId5" Type="http://schemas.openxmlformats.org/officeDocument/2006/relationships/image" Target="../media/image40.png"/><Relationship Id="rId10" Type="http://schemas.openxmlformats.org/officeDocument/2006/relationships/image" Target="../media/image36.wmf"/><Relationship Id="rId4" Type="http://schemas.openxmlformats.org/officeDocument/2006/relationships/image" Target="../media/image39.png"/><Relationship Id="rId9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45.png"/><Relationship Id="rId7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44.wmf"/><Relationship Id="rId5" Type="http://schemas.openxmlformats.org/officeDocument/2006/relationships/image" Target="../media/image41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4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image" Target="../media/image45.png"/><Relationship Id="rId7" Type="http://schemas.openxmlformats.org/officeDocument/2006/relationships/image" Target="../media/image4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49.wmf"/><Relationship Id="rId5" Type="http://schemas.openxmlformats.org/officeDocument/2006/relationships/image" Target="../media/image46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4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56.png"/><Relationship Id="rId3" Type="http://schemas.openxmlformats.org/officeDocument/2006/relationships/image" Target="../media/image54.png"/><Relationship Id="rId7" Type="http://schemas.openxmlformats.org/officeDocument/2006/relationships/image" Target="../media/image51.wmf"/><Relationship Id="rId12" Type="http://schemas.openxmlformats.org/officeDocument/2006/relationships/image" Target="../media/image5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53.wmf"/><Relationship Id="rId5" Type="http://schemas.openxmlformats.org/officeDocument/2006/relationships/image" Target="../media/image50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52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61.wmf"/><Relationship Id="rId3" Type="http://schemas.openxmlformats.org/officeDocument/2006/relationships/image" Target="../media/image64.png"/><Relationship Id="rId7" Type="http://schemas.openxmlformats.org/officeDocument/2006/relationships/image" Target="../media/image58.wmf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6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6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60.wmf"/><Relationship Id="rId5" Type="http://schemas.openxmlformats.org/officeDocument/2006/relationships/image" Target="../media/image57.wmf"/><Relationship Id="rId15" Type="http://schemas.openxmlformats.org/officeDocument/2006/relationships/image" Target="../media/image62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59.wmf"/><Relationship Id="rId14" Type="http://schemas.openxmlformats.org/officeDocument/2006/relationships/oleObject" Target="../embeddings/oleObject35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8.wmf"/><Relationship Id="rId3" Type="http://schemas.openxmlformats.org/officeDocument/2006/relationships/image" Target="../media/image9.gif"/><Relationship Id="rId7" Type="http://schemas.openxmlformats.org/officeDocument/2006/relationships/image" Target="../media/image5.wmf"/><Relationship Id="rId12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7.wmf"/><Relationship Id="rId5" Type="http://schemas.openxmlformats.org/officeDocument/2006/relationships/image" Target="../media/image11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10.png"/><Relationship Id="rId9" Type="http://schemas.openxmlformats.org/officeDocument/2006/relationships/image" Target="../media/image6.wmf"/><Relationship Id="rId14" Type="http://schemas.openxmlformats.org/officeDocument/2006/relationships/image" Target="../media/image12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7.wmf"/><Relationship Id="rId3" Type="http://schemas.openxmlformats.org/officeDocument/2006/relationships/image" Target="../media/image19.png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5.png"/><Relationship Id="rId11" Type="http://schemas.openxmlformats.org/officeDocument/2006/relationships/oleObject" Target="../embeddings/oleObject14.bin"/><Relationship Id="rId5" Type="http://schemas.openxmlformats.org/officeDocument/2006/relationships/image" Target="../media/image24.png"/><Relationship Id="rId10" Type="http://schemas.openxmlformats.org/officeDocument/2006/relationships/image" Target="../media/image22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286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 smtClean="0"/>
              <a:t>Day 79 AGENDA:</a:t>
            </a:r>
          </a:p>
          <a:p>
            <a:pPr algn="ctr"/>
            <a:r>
              <a:rPr lang="en-US" sz="4000" dirty="0" smtClean="0">
                <a:solidFill>
                  <a:srgbClr val="FF33CC"/>
                </a:solidFill>
              </a:rPr>
              <a:t>DG33 --- 10 minutes</a:t>
            </a:r>
            <a:endParaRPr lang="en-US" sz="4000" dirty="0">
              <a:solidFill>
                <a:srgbClr val="FF33C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" y="3200400"/>
            <a:ext cx="8829675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00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33051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454" r="3117"/>
          <a:stretch/>
        </p:blipFill>
        <p:spPr bwMode="auto">
          <a:xfrm>
            <a:off x="4648200" y="228600"/>
            <a:ext cx="3689033" cy="3581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H="1" flipV="1">
            <a:off x="5943600" y="762000"/>
            <a:ext cx="549116" cy="125730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28600" y="4038600"/>
            <a:ext cx="28472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u="sng" dirty="0" smtClean="0">
                <a:solidFill>
                  <a:srgbClr val="7030A0"/>
                </a:solidFill>
                <a:effectLst/>
                <a:latin typeface="Comic Sans MS"/>
                <a:ea typeface="Times New Roman"/>
                <a:cs typeface="Times New Roman"/>
              </a:rPr>
              <a:t>Position Vector</a:t>
            </a:r>
            <a:r>
              <a:rPr lang="en-US" sz="2800" dirty="0" smtClean="0">
                <a:effectLst/>
                <a:latin typeface="Comic Sans MS"/>
                <a:ea typeface="Times New Roman"/>
                <a:cs typeface="Times New Roman"/>
              </a:rPr>
              <a:t>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2590800"/>
            <a:ext cx="4419600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These are all examples of 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osition Vectors</a:t>
            </a:r>
            <a:r>
              <a:rPr lang="en-US" sz="2800" dirty="0" smtClean="0">
                <a:latin typeface="Comic Sans MS" panose="030F0702030302020204" pitchFamily="66" charset="0"/>
              </a:rPr>
              <a:t>.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25286" y="3998893"/>
            <a:ext cx="79901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800" dirty="0" smtClean="0">
                <a:effectLst/>
                <a:latin typeface="Comic Sans MS"/>
                <a:ea typeface="Times New Roman"/>
              </a:rPr>
              <a:t>                  ---vector whose </a:t>
            </a:r>
            <a:r>
              <a:rPr lang="en-US" sz="2800" b="1" dirty="0" smtClean="0">
                <a:solidFill>
                  <a:srgbClr val="006600"/>
                </a:solidFill>
                <a:effectLst/>
                <a:latin typeface="Comic Sans MS"/>
                <a:ea typeface="Times New Roman"/>
              </a:rPr>
              <a:t>initial point 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is at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800" dirty="0">
                <a:latin typeface="Comic Sans MS"/>
                <a:ea typeface="Times New Roman"/>
              </a:rPr>
              <a:t> </a:t>
            </a:r>
            <a:r>
              <a:rPr lang="en-US" sz="2800" dirty="0" smtClean="0">
                <a:latin typeface="Comic Sans MS"/>
                <a:ea typeface="Times New Roman"/>
              </a:rPr>
              <a:t>                    </a:t>
            </a:r>
            <a:r>
              <a:rPr lang="en-US" sz="2800" dirty="0" smtClean="0">
                <a:effectLst/>
                <a:latin typeface="Comic Sans MS"/>
                <a:ea typeface="Times New Roman"/>
              </a:rPr>
              <a:t> the </a:t>
            </a:r>
            <a:r>
              <a:rPr lang="en-US" sz="28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  <a:cs typeface="Times New Roman"/>
              </a:rPr>
              <a:t>pole</a:t>
            </a:r>
            <a:endParaRPr lang="en-US" sz="2800" dirty="0"/>
          </a:p>
        </p:txBody>
      </p:sp>
      <p:pic>
        <p:nvPicPr>
          <p:cNvPr id="9" name="Picture 8" descr="http://www.westone.wa.gov.au/k-12lrcd/learning_areas/maths/mathsp3C/001_vectors/media/images/glossary_position_vector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4337" y="4953000"/>
            <a:ext cx="1822133" cy="1739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http://upload.wikimedia.org/wikipedia/commons/thumb/5/5d/Position_vector.svg/619px-Position_vector.svg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4627870"/>
            <a:ext cx="2459990" cy="2065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741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223837"/>
            <a:ext cx="55149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6" y="974951"/>
            <a:ext cx="81915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57400"/>
            <a:ext cx="8316478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454" r="3117"/>
          <a:stretch/>
        </p:blipFill>
        <p:spPr bwMode="auto">
          <a:xfrm>
            <a:off x="5616002" y="3657600"/>
            <a:ext cx="3037933" cy="2667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V="1">
            <a:off x="6934200" y="3886200"/>
            <a:ext cx="1066800" cy="729343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933658"/>
              </p:ext>
            </p:extLst>
          </p:nvPr>
        </p:nvGraphicFramePr>
        <p:xfrm>
          <a:off x="1090613" y="3759200"/>
          <a:ext cx="223678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3" name="Equation" r:id="rId7" imgW="1155600" imgH="253800" progId="Equation.3">
                  <p:embed/>
                </p:oleObj>
              </mc:Choice>
              <mc:Fallback>
                <p:oleObj name="Equation" r:id="rId7" imgW="115560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90613" y="3759200"/>
                        <a:ext cx="2236787" cy="4921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7409647"/>
              </p:ext>
            </p:extLst>
          </p:nvPr>
        </p:nvGraphicFramePr>
        <p:xfrm>
          <a:off x="1154113" y="4483100"/>
          <a:ext cx="110807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4" name="Equation" r:id="rId9" imgW="571320" imgH="253800" progId="Equation.3">
                  <p:embed/>
                </p:oleObj>
              </mc:Choice>
              <mc:Fallback>
                <p:oleObj name="Equation" r:id="rId9" imgW="571320" imgH="253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4113" y="4483100"/>
                        <a:ext cx="1108075" cy="4921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166368"/>
              </p:ext>
            </p:extLst>
          </p:nvPr>
        </p:nvGraphicFramePr>
        <p:xfrm>
          <a:off x="1014413" y="5410200"/>
          <a:ext cx="1328737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5" name="Equation" r:id="rId11" imgW="685800" imgH="203040" progId="Equation.3">
                  <p:embed/>
                </p:oleObj>
              </mc:Choice>
              <mc:Fallback>
                <p:oleObj name="Equation" r:id="rId11" imgW="685800" imgH="20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413" y="5410200"/>
                        <a:ext cx="1328737" cy="3937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7134968" y="4261757"/>
            <a:ext cx="1066800" cy="72934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72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0114" y="165518"/>
            <a:ext cx="54175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33CC"/>
                </a:solidFill>
                <a:latin typeface="arial"/>
              </a:rPr>
              <a:t>Unit Vector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 </a:t>
            </a:r>
            <a:r>
              <a:rPr lang="en-US" sz="2400" dirty="0" smtClean="0">
                <a:solidFill>
                  <a:srgbClr val="000000"/>
                </a:solidFill>
                <a:latin typeface="arial"/>
              </a:rPr>
              <a:t> ---  a </a:t>
            </a:r>
            <a:r>
              <a:rPr lang="en-US" sz="2400" dirty="0">
                <a:solidFill>
                  <a:srgbClr val="000000"/>
                </a:solidFill>
                <a:latin typeface="arial"/>
              </a:rPr>
              <a:t>vector of length </a:t>
            </a:r>
            <a:r>
              <a:rPr lang="en-US" sz="2400" dirty="0">
                <a:solidFill>
                  <a:srgbClr val="FF0000"/>
                </a:solidFill>
                <a:latin typeface="arial"/>
              </a:rPr>
              <a:t>one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9115" y="1074473"/>
            <a:ext cx="44165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 smtClean="0">
                <a:solidFill>
                  <a:srgbClr val="FF3300"/>
                </a:solidFill>
                <a:latin typeface="Comic Sans MS"/>
                <a:ea typeface="Times New Roman"/>
                <a:cs typeface="Times New Roman"/>
              </a:rPr>
              <a:t>Components of </a:t>
            </a:r>
            <a:r>
              <a:rPr lang="en-US" sz="2400" u="sng" dirty="0">
                <a:solidFill>
                  <a:srgbClr val="FF3300"/>
                </a:solidFill>
                <a:latin typeface="Comic Sans MS"/>
                <a:ea typeface="Times New Roman"/>
                <a:cs typeface="Times New Roman"/>
              </a:rPr>
              <a:t>a Unit Vector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97326" y="22860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Ex.  Find a unit vector in the direction of </a:t>
            </a:r>
            <a:r>
              <a:rPr lang="en-US" sz="2400" b="1" dirty="0" smtClean="0">
                <a:solidFill>
                  <a:srgbClr val="0033CC"/>
                </a:solidFill>
              </a:rPr>
              <a:t>v = -2i + 5j</a:t>
            </a:r>
            <a:r>
              <a:rPr lang="en-US" sz="2400" dirty="0" smtClean="0"/>
              <a:t>. Verify that this vector has length 1. </a:t>
            </a:r>
            <a:endParaRPr lang="en-US" sz="24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199" y="2701498"/>
            <a:ext cx="3291619" cy="3193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H="1" flipV="1">
            <a:off x="6172198" y="3191353"/>
            <a:ext cx="502810" cy="11397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616180"/>
              </p:ext>
            </p:extLst>
          </p:nvPr>
        </p:nvGraphicFramePr>
        <p:xfrm>
          <a:off x="500063" y="3149600"/>
          <a:ext cx="2603500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8" name="Equation" r:id="rId4" imgW="1231560" imgH="507960" progId="Equation.3">
                  <p:embed/>
                </p:oleObj>
              </mc:Choice>
              <mc:Fallback>
                <p:oleObj name="Equation" r:id="rId4" imgW="123156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0063" y="3149600"/>
                        <a:ext cx="2603500" cy="10747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547579"/>
              </p:ext>
            </p:extLst>
          </p:nvPr>
        </p:nvGraphicFramePr>
        <p:xfrm>
          <a:off x="319088" y="4364038"/>
          <a:ext cx="3516312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9" name="Equation" r:id="rId6" imgW="1663560" imgH="469800" progId="Equation.3">
                  <p:embed/>
                </p:oleObj>
              </mc:Choice>
              <mc:Fallback>
                <p:oleObj name="Equation" r:id="rId6" imgW="1663560" imgH="469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8" y="4364038"/>
                        <a:ext cx="3516312" cy="9953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206041"/>
              </p:ext>
            </p:extLst>
          </p:nvPr>
        </p:nvGraphicFramePr>
        <p:xfrm>
          <a:off x="185738" y="5486400"/>
          <a:ext cx="485775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0" name="Equation" r:id="rId8" imgW="2298600" imgH="507960" progId="Equation.3">
                  <p:embed/>
                </p:oleObj>
              </mc:Choice>
              <mc:Fallback>
                <p:oleObj name="Equation" r:id="rId8" imgW="2298600" imgH="5079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8" y="5486400"/>
                        <a:ext cx="4857750" cy="10763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flipH="1" flipV="1">
            <a:off x="6576002" y="4091592"/>
            <a:ext cx="125704" cy="222441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4322534"/>
              </p:ext>
            </p:extLst>
          </p:nvPr>
        </p:nvGraphicFramePr>
        <p:xfrm>
          <a:off x="5043488" y="754183"/>
          <a:ext cx="1279525" cy="1211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1" name="Equation" r:id="rId10" imgW="469800" imgH="444240" progId="Equation.3">
                  <p:embed/>
                </p:oleObj>
              </mc:Choice>
              <mc:Fallback>
                <p:oleObj name="Equation" r:id="rId10" imgW="46980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043488" y="754183"/>
                        <a:ext cx="1279525" cy="121196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077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8212" y="3048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Ex.  Find a unit vector in the direction of </a:t>
            </a:r>
            <a:r>
              <a:rPr lang="en-US" sz="2400" b="1" dirty="0" smtClean="0">
                <a:solidFill>
                  <a:srgbClr val="0033CC"/>
                </a:solidFill>
              </a:rPr>
              <a:t>v = -2i + 5j</a:t>
            </a:r>
            <a:r>
              <a:rPr lang="en-US" sz="2400" dirty="0" smtClean="0"/>
              <a:t>. Verify that this vector has length 1. </a:t>
            </a:r>
            <a:endParaRPr lang="en-US" sz="24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856" y="919515"/>
            <a:ext cx="3291619" cy="3193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222683"/>
              </p:ext>
            </p:extLst>
          </p:nvPr>
        </p:nvGraphicFramePr>
        <p:xfrm>
          <a:off x="308212" y="1219994"/>
          <a:ext cx="2577610" cy="1074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8" name="Equation" r:id="rId4" imgW="1218960" imgH="507960" progId="Equation.3">
                  <p:embed/>
                </p:oleObj>
              </mc:Choice>
              <mc:Fallback>
                <p:oleObj name="Equation" r:id="rId4" imgW="121896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8212" y="1219994"/>
                        <a:ext cx="2577610" cy="107400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163874"/>
              </p:ext>
            </p:extLst>
          </p:nvPr>
        </p:nvGraphicFramePr>
        <p:xfrm>
          <a:off x="308212" y="2315769"/>
          <a:ext cx="3489325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9" name="Equation" r:id="rId6" imgW="1650960" imgH="469800" progId="Equation.3">
                  <p:embed/>
                </p:oleObj>
              </mc:Choice>
              <mc:Fallback>
                <p:oleObj name="Equation" r:id="rId6" imgW="16509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212" y="2315769"/>
                        <a:ext cx="3489325" cy="9953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049455"/>
              </p:ext>
            </p:extLst>
          </p:nvPr>
        </p:nvGraphicFramePr>
        <p:xfrm>
          <a:off x="231093" y="3352800"/>
          <a:ext cx="4830763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0" name="Equation" r:id="rId8" imgW="2286000" imgH="507960" progId="Equation.3">
                  <p:embed/>
                </p:oleObj>
              </mc:Choice>
              <mc:Fallback>
                <p:oleObj name="Equation" r:id="rId8" imgW="22860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093" y="3352800"/>
                        <a:ext cx="4830763" cy="10763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flipH="1" flipV="1">
            <a:off x="6576002" y="2293998"/>
            <a:ext cx="125704" cy="222441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5486130"/>
              </p:ext>
            </p:extLst>
          </p:nvPr>
        </p:nvGraphicFramePr>
        <p:xfrm>
          <a:off x="228600" y="4648200"/>
          <a:ext cx="783621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1" name="Equation" r:id="rId10" imgW="3162240" imgH="583920" progId="Equation.3">
                  <p:embed/>
                </p:oleObj>
              </mc:Choice>
              <mc:Fallback>
                <p:oleObj name="Equation" r:id="rId10" imgW="3162240" imgH="5839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28600" y="4648200"/>
                        <a:ext cx="7836218" cy="144780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671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33CC"/>
                </a:solidFill>
              </a:rPr>
              <a:t>In class practice:</a:t>
            </a:r>
            <a:endParaRPr lang="en-US" sz="2400" dirty="0">
              <a:solidFill>
                <a:srgbClr val="0033CC"/>
              </a:solidFill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34" y="2936062"/>
            <a:ext cx="4724399" cy="54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0098560"/>
              </p:ext>
            </p:extLst>
          </p:nvPr>
        </p:nvGraphicFramePr>
        <p:xfrm>
          <a:off x="6539177" y="1078924"/>
          <a:ext cx="2557462" cy="159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3" name="Equation" r:id="rId4" imgW="774360" imgH="482400" progId="Equation.3">
                  <p:embed/>
                </p:oleObj>
              </mc:Choice>
              <mc:Fallback>
                <p:oleObj name="Equation" r:id="rId4" imgW="77436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39177" y="1078924"/>
                        <a:ext cx="2557462" cy="15938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599078"/>
              </p:ext>
            </p:extLst>
          </p:nvPr>
        </p:nvGraphicFramePr>
        <p:xfrm>
          <a:off x="6677025" y="2936062"/>
          <a:ext cx="1371600" cy="587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4" name="Equation" r:id="rId6" imgW="622080" imgH="266400" progId="Equation.3">
                  <p:embed/>
                </p:oleObj>
              </mc:Choice>
              <mc:Fallback>
                <p:oleObj name="Equation" r:id="rId6" imgW="62208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677025" y="2936062"/>
                        <a:ext cx="1371600" cy="58782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850256"/>
              </p:ext>
            </p:extLst>
          </p:nvPr>
        </p:nvGraphicFramePr>
        <p:xfrm>
          <a:off x="6762750" y="5809891"/>
          <a:ext cx="1333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5" name="Equation" r:id="rId8" imgW="444240" imgH="177480" progId="Equation.3">
                  <p:embed/>
                </p:oleObj>
              </mc:Choice>
              <mc:Fallback>
                <p:oleObj name="Equation" r:id="rId8" imgW="4442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762750" y="5809891"/>
                        <a:ext cx="1333500" cy="533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4596963"/>
              </p:ext>
            </p:extLst>
          </p:nvPr>
        </p:nvGraphicFramePr>
        <p:xfrm>
          <a:off x="6629400" y="4673714"/>
          <a:ext cx="2057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6" name="Equation" r:id="rId10" imgW="685800" imgH="203040" progId="Equation.3">
                  <p:embed/>
                </p:oleObj>
              </mc:Choice>
              <mc:Fallback>
                <p:oleObj name="Equation" r:id="rId10" imgW="68580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673714"/>
                        <a:ext cx="2057400" cy="609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36934" y="3599527"/>
            <a:ext cx="5987143" cy="316414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78964" y="639828"/>
            <a:ext cx="6209849" cy="2225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64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"/>
            <a:ext cx="8553450" cy="537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1735769"/>
              </p:ext>
            </p:extLst>
          </p:nvPr>
        </p:nvGraphicFramePr>
        <p:xfrm>
          <a:off x="4038600" y="2209800"/>
          <a:ext cx="1600200" cy="581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2" name="Equation" r:id="rId4" imgW="698400" imgH="253800" progId="Equation.3">
                  <p:embed/>
                </p:oleObj>
              </mc:Choice>
              <mc:Fallback>
                <p:oleObj name="Equation" r:id="rId4" imgW="69840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38600" y="2209800"/>
                        <a:ext cx="1600200" cy="58189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3164167"/>
              </p:ext>
            </p:extLst>
          </p:nvPr>
        </p:nvGraphicFramePr>
        <p:xfrm>
          <a:off x="3733800" y="3295650"/>
          <a:ext cx="2735262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3" name="Equation" r:id="rId6" imgW="1193760" imgH="253800" progId="Equation.3">
                  <p:embed/>
                </p:oleObj>
              </mc:Choice>
              <mc:Fallback>
                <p:oleObj name="Equation" r:id="rId6" imgW="1193760" imgH="253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295650"/>
                        <a:ext cx="2735262" cy="5826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683439"/>
              </p:ext>
            </p:extLst>
          </p:nvPr>
        </p:nvGraphicFramePr>
        <p:xfrm>
          <a:off x="4464050" y="4100513"/>
          <a:ext cx="1425575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4" name="Equation" r:id="rId8" imgW="622080" imgH="266400" progId="Equation.3">
                  <p:embed/>
                </p:oleObj>
              </mc:Choice>
              <mc:Fallback>
                <p:oleObj name="Equation" r:id="rId8" imgW="622080" imgH="266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4050" y="4100513"/>
                        <a:ext cx="1425575" cy="61118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538939"/>
              </p:ext>
            </p:extLst>
          </p:nvPr>
        </p:nvGraphicFramePr>
        <p:xfrm>
          <a:off x="5780088" y="1676400"/>
          <a:ext cx="2995612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5" name="Equation" r:id="rId10" imgW="1307880" imgH="253800" progId="Equation.3">
                  <p:embed/>
                </p:oleObj>
              </mc:Choice>
              <mc:Fallback>
                <p:oleObj name="Equation" r:id="rId10" imgW="1307880" imgH="253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0088" y="1676400"/>
                        <a:ext cx="2995612" cy="5826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9620018"/>
              </p:ext>
            </p:extLst>
          </p:nvPr>
        </p:nvGraphicFramePr>
        <p:xfrm>
          <a:off x="4648200" y="5105400"/>
          <a:ext cx="317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6" name="Equation" r:id="rId12" imgW="126720" imgH="152280" progId="Equation.3">
                  <p:embed/>
                </p:oleObj>
              </mc:Choice>
              <mc:Fallback>
                <p:oleObj name="Equation" r:id="rId12" imgW="126720" imgH="15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648200" y="5105400"/>
                        <a:ext cx="317500" cy="381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7570210"/>
              </p:ext>
            </p:extLst>
          </p:nvPr>
        </p:nvGraphicFramePr>
        <p:xfrm>
          <a:off x="4648200" y="5029200"/>
          <a:ext cx="368300" cy="478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7" name="Equation" r:id="rId14" imgW="126720" imgH="164880" progId="Equation.3">
                  <p:embed/>
                </p:oleObj>
              </mc:Choice>
              <mc:Fallback>
                <p:oleObj name="Equation" r:id="rId14" imgW="12672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648200" y="5029200"/>
                        <a:ext cx="368300" cy="47879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0744804"/>
              </p:ext>
            </p:extLst>
          </p:nvPr>
        </p:nvGraphicFramePr>
        <p:xfrm>
          <a:off x="3537828" y="5477741"/>
          <a:ext cx="2634937" cy="1086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8" name="Equation" r:id="rId16" imgW="1231560" imgH="507960" progId="Equation.3">
                  <p:embed/>
                </p:oleObj>
              </mc:Choice>
              <mc:Fallback>
                <p:oleObj name="Equation" r:id="rId16" imgW="123156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537828" y="5477741"/>
                        <a:ext cx="2634937" cy="108657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933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0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"/>
              <a:tabLst>
                <a:tab pos="457200" algn="l"/>
              </a:tabLst>
            </a:pPr>
            <a:r>
              <a:rPr lang="en-US" sz="2400" b="1" dirty="0">
                <a:solidFill>
                  <a:srgbClr val="FF0000"/>
                </a:solidFill>
                <a:latin typeface="Comic Sans MS"/>
                <a:ea typeface="Times New Roman"/>
              </a:rPr>
              <a:t>Assignment:</a:t>
            </a:r>
            <a:r>
              <a:rPr lang="en-US" sz="2400" dirty="0">
                <a:latin typeface="Comic Sans MS"/>
                <a:ea typeface="Times New Roman"/>
              </a:rPr>
              <a:t>  </a:t>
            </a:r>
            <a:r>
              <a:rPr lang="en-US" sz="2400" dirty="0">
                <a:solidFill>
                  <a:srgbClr val="7030A0"/>
                </a:solidFill>
                <a:latin typeface="Comic Sans MS"/>
                <a:ea typeface="Times New Roman"/>
              </a:rPr>
              <a:t>Practice Worksheet #2 </a:t>
            </a:r>
            <a:endParaRPr lang="en-US" sz="2400" dirty="0">
              <a:solidFill>
                <a:srgbClr val="7030A0"/>
              </a:solidFill>
              <a:latin typeface="Times New Roman"/>
              <a:ea typeface="Times New Roman"/>
            </a:endParaRPr>
          </a:p>
          <a:p>
            <a:r>
              <a:rPr lang="en-US" sz="2400" b="1" dirty="0">
                <a:solidFill>
                  <a:srgbClr val="7030A0"/>
                </a:solidFill>
                <a:latin typeface="Comic Sans MS"/>
                <a:ea typeface="Times New Roman"/>
                <a:cs typeface="Times New Roman"/>
              </a:rPr>
              <a:t>                 </a:t>
            </a:r>
            <a:r>
              <a:rPr lang="en-US" sz="2400" dirty="0">
                <a:solidFill>
                  <a:srgbClr val="7030A0"/>
                </a:solidFill>
                <a:latin typeface="Comic Sans MS"/>
                <a:ea typeface="Times New Roman"/>
                <a:cs typeface="Times New Roman"/>
              </a:rPr>
              <a:t>Algebraic Vectors </a:t>
            </a:r>
            <a:endParaRPr lang="en-US" sz="2400" dirty="0">
              <a:solidFill>
                <a:srgbClr val="7030A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" y="2447925"/>
            <a:ext cx="8829675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91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304800"/>
            <a:ext cx="6629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effectLst/>
                <a:latin typeface="Comic Sans MS"/>
                <a:ea typeface="Times New Roman"/>
              </a:rPr>
              <a:t>Accel Precalc</a:t>
            </a:r>
            <a:endParaRPr lang="en-US" sz="2400" dirty="0" smtClean="0">
              <a:solidFill>
                <a:srgbClr val="C00000"/>
              </a:solidFill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2400" dirty="0" smtClean="0">
                <a:solidFill>
                  <a:srgbClr val="00B050"/>
                </a:solidFill>
                <a:effectLst/>
                <a:latin typeface="Comic Sans MS"/>
                <a:ea typeface="Times New Roman"/>
              </a:rPr>
              <a:t>Unit 8: Extended Trigonometry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2400" dirty="0" smtClean="0">
                <a:solidFill>
                  <a:srgbClr val="8607A9"/>
                </a:solidFill>
                <a:effectLst/>
                <a:latin typeface="Comic Sans MS"/>
                <a:ea typeface="Times New Roman"/>
              </a:rPr>
              <a:t>Lesson 6: Algebraic Vectors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2320498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EQ:</a:t>
            </a:r>
            <a:r>
              <a:rPr lang="en-US" sz="2400" dirty="0" smtClean="0">
                <a:effectLst/>
                <a:latin typeface="Comic Sans MS"/>
                <a:ea typeface="Times New Roman"/>
              </a:rPr>
              <a:t> How can you represent vectors 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algebraically </a:t>
            </a:r>
            <a:r>
              <a:rPr lang="en-US" sz="2400" dirty="0" smtClean="0">
                <a:effectLst/>
                <a:latin typeface="Comic Sans MS"/>
                <a:ea typeface="Times New Roman"/>
              </a:rPr>
              <a:t>and how do you perform </a:t>
            </a:r>
            <a:r>
              <a:rPr lang="en-US" sz="2400" dirty="0" smtClean="0">
                <a:solidFill>
                  <a:srgbClr val="0D30C3"/>
                </a:solidFill>
                <a:effectLst/>
                <a:latin typeface="Comic Sans MS"/>
                <a:ea typeface="Times New Roman"/>
              </a:rPr>
              <a:t>algebraic operations</a:t>
            </a:r>
            <a:r>
              <a:rPr lang="en-US" sz="2400" dirty="0" smtClean="0">
                <a:effectLst/>
                <a:latin typeface="Comic Sans MS"/>
                <a:ea typeface="Times New Roman"/>
              </a:rPr>
              <a:t> on vectors?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9519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2143" y="228600"/>
            <a:ext cx="1584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effectLst/>
                <a:highlight>
                  <a:srgbClr val="FFFF00"/>
                </a:highlight>
                <a:latin typeface="Comic Sans MS"/>
                <a:ea typeface="Times New Roman"/>
                <a:cs typeface="Times New Roman"/>
              </a:rPr>
              <a:t>PART II:</a:t>
            </a:r>
            <a:r>
              <a:rPr lang="en-US" sz="2400" dirty="0" smtClean="0">
                <a:effectLst/>
                <a:latin typeface="Comic Sans MS"/>
                <a:ea typeface="Times New Roman"/>
                <a:cs typeface="Times New Roman"/>
              </a:rPr>
              <a:t>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878002" y="222179"/>
            <a:ext cx="28712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  <a:effectLst/>
                <a:latin typeface="Comic Sans MS"/>
                <a:ea typeface="Times New Roman"/>
                <a:cs typeface="Times New Roman"/>
              </a:rPr>
              <a:t>Algebraic Vectors</a:t>
            </a:r>
            <a:r>
              <a:rPr lang="en-US" sz="2400" dirty="0" smtClean="0">
                <a:effectLst/>
                <a:latin typeface="Comic Sans MS"/>
                <a:ea typeface="Times New Roman"/>
                <a:cs typeface="Times New Roman"/>
              </a:rPr>
              <a:t>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757421" y="683843"/>
            <a:ext cx="39757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33CC"/>
                </a:solidFill>
                <a:effectLst/>
                <a:latin typeface="Comic Sans MS"/>
                <a:ea typeface="Times New Roman"/>
              </a:rPr>
              <a:t>Terms &amp; Symbols to Know: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07759" y="3415882"/>
            <a:ext cx="46105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 smtClean="0">
                <a:solidFill>
                  <a:srgbClr val="7030A0"/>
                </a:solidFill>
                <a:effectLst/>
                <a:latin typeface="Comic Sans MS"/>
                <a:ea typeface="Times New Roman"/>
                <a:cs typeface="Times New Roman"/>
              </a:rPr>
              <a:t>x-component and y–component</a:t>
            </a:r>
            <a:endParaRPr lang="en-US" sz="2400" dirty="0"/>
          </a:p>
        </p:txBody>
      </p:sp>
      <p:pic>
        <p:nvPicPr>
          <p:cNvPr id="1026" name="Picture 2" descr="https://figures.boundless.com/16934/full/vectordecomp.j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301" y="4343399"/>
            <a:ext cx="3033031" cy="226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3400" y="3881735"/>
            <a:ext cx="3660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Horizontal Component</a:t>
            </a:r>
            <a:endParaRPr lang="en-US" sz="2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74816" y="2954217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Vertical Component</a:t>
            </a:r>
            <a:endParaRPr lang="en-US" sz="2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Bent Arrow 6"/>
          <p:cNvSpPr/>
          <p:nvPr/>
        </p:nvSpPr>
        <p:spPr>
          <a:xfrm>
            <a:off x="1174167" y="3516085"/>
            <a:ext cx="792044" cy="365650"/>
          </a:xfrm>
          <a:prstGeom prst="ben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Bent Arrow 9"/>
          <p:cNvSpPr/>
          <p:nvPr/>
        </p:nvSpPr>
        <p:spPr>
          <a:xfrm rot="10800000">
            <a:off x="6499288" y="3415882"/>
            <a:ext cx="792044" cy="365650"/>
          </a:xfrm>
          <a:prstGeom prst="ben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2143" y="1239520"/>
            <a:ext cx="35365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400" u="sng" dirty="0" smtClean="0">
                <a:solidFill>
                  <a:srgbClr val="7030A0"/>
                </a:solidFill>
                <a:effectLst/>
                <a:latin typeface="Comic Sans MS"/>
                <a:ea typeface="Times New Roman"/>
              </a:rPr>
              <a:t>Vectors in the Plane</a:t>
            </a:r>
            <a:r>
              <a:rPr lang="en-US" sz="2400" dirty="0" smtClean="0">
                <a:solidFill>
                  <a:srgbClr val="7030A0"/>
                </a:solidFill>
                <a:effectLst/>
                <a:latin typeface="Comic Sans MS"/>
                <a:ea typeface="Times New Roman"/>
              </a:rPr>
              <a:t> ---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028" name="Picture 4" descr="http://hotmath.com/hotmath_help/topics/vectors/vectors-image00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803" y="1153885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308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7" grpId="0" animBg="1"/>
      <p:bldP spid="10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lash math vectors in AS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059597"/>
            <a:ext cx="4191000" cy="419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2400" y="228600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Angle of </a:t>
            </a:r>
            <a:r>
              <a:rPr lang="en-US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a </a:t>
            </a:r>
            <a:r>
              <a:rPr lang="en-U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Vector --- </a:t>
            </a:r>
            <a:r>
              <a:rPr lang="en-US" sz="2400" dirty="0" smtClean="0">
                <a:latin typeface="Comic Sans MS" panose="030F0702030302020204" pitchFamily="66" charset="0"/>
              </a:rPr>
              <a:t>the </a:t>
            </a:r>
            <a:r>
              <a:rPr lang="en-US" sz="2400" dirty="0">
                <a:latin typeface="Comic Sans MS" panose="030F0702030302020204" pitchFamily="66" charset="0"/>
              </a:rPr>
              <a:t>angle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between the x-axis </a:t>
            </a:r>
            <a:r>
              <a:rPr lang="en-US" sz="2400" dirty="0">
                <a:latin typeface="Comic Sans MS" panose="030F0702030302020204" pitchFamily="66" charset="0"/>
              </a:rPr>
              <a:t>and the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vector's direction line</a:t>
            </a:r>
            <a:r>
              <a:rPr lang="en-US" sz="2400" dirty="0">
                <a:latin typeface="Comic Sans MS" panose="030F0702030302020204" pitchFamily="66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54666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yberphysics.co.uk/graphics/diagrams/forces/vector_components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38631"/>
            <a:ext cx="4015946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7457" y="132582"/>
            <a:ext cx="1124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effectLst/>
                <a:highlight>
                  <a:srgbClr val="FFFF00"/>
                </a:highlight>
                <a:latin typeface="Comic Sans MS"/>
                <a:ea typeface="Times New Roman"/>
                <a:cs typeface="Times New Roman"/>
              </a:rPr>
              <a:t>Recall: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426760" y="132582"/>
            <a:ext cx="30828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66"/>
                </a:solidFill>
                <a:effectLst/>
                <a:latin typeface="Comic Sans MS"/>
                <a:ea typeface="Times New Roman"/>
                <a:cs typeface="Times New Roman"/>
              </a:rPr>
              <a:t>Polar </a:t>
            </a:r>
            <a:r>
              <a:rPr lang="en-US" sz="2400" dirty="0" smtClean="0">
                <a:effectLst/>
                <a:latin typeface="Comic Sans MS"/>
                <a:ea typeface="Times New Roman"/>
                <a:cs typeface="Times New Roman"/>
              </a:rPr>
              <a:t>to</a:t>
            </a:r>
            <a:r>
              <a:rPr lang="en-US" sz="2400" dirty="0" smtClean="0">
                <a:solidFill>
                  <a:srgbClr val="FF0066"/>
                </a:solidFill>
                <a:effectLst/>
                <a:latin typeface="Comic Sans MS"/>
                <a:ea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D30C3"/>
                </a:solidFill>
                <a:effectLst/>
                <a:latin typeface="Comic Sans MS"/>
                <a:ea typeface="Times New Roman"/>
                <a:cs typeface="Times New Roman"/>
              </a:rPr>
              <a:t>Rectangular</a:t>
            </a:r>
            <a:endParaRPr lang="en-US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598" y="693964"/>
            <a:ext cx="10477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828800" y="808264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8855" y="732063"/>
            <a:ext cx="11620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7457" y="1370238"/>
            <a:ext cx="7938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effectLst/>
                <a:latin typeface="Comic Sans MS"/>
                <a:ea typeface="Times New Roman"/>
                <a:cs typeface="Times New Roman"/>
              </a:rPr>
              <a:t>x = 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2879135" y="1370238"/>
            <a:ext cx="8098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effectLst/>
                <a:latin typeface="Comic Sans MS"/>
                <a:ea typeface="Times New Roman"/>
                <a:cs typeface="Times New Roman"/>
              </a:rPr>
              <a:t>Y = </a:t>
            </a:r>
            <a:endParaRPr lang="en-US" sz="28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711474"/>
              </p:ext>
            </p:extLst>
          </p:nvPr>
        </p:nvGraphicFramePr>
        <p:xfrm>
          <a:off x="943723" y="1359303"/>
          <a:ext cx="13652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2" name="Equation" r:id="rId6" imgW="444240" imgH="177480" progId="Equation.3">
                  <p:embed/>
                </p:oleObj>
              </mc:Choice>
              <mc:Fallback>
                <p:oleObj name="Equation" r:id="rId6" imgW="4442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43723" y="1359303"/>
                        <a:ext cx="1365250" cy="5461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1389919"/>
              </p:ext>
            </p:extLst>
          </p:nvPr>
        </p:nvGraphicFramePr>
        <p:xfrm>
          <a:off x="3597081" y="1381124"/>
          <a:ext cx="128587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3" name="Equation" r:id="rId8" imgW="419040" imgH="177480" progId="Equation.3">
                  <p:embed/>
                </p:oleObj>
              </mc:Choice>
              <mc:Fallback>
                <p:oleObj name="Equation" r:id="rId8" imgW="419040" imgH="177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7081" y="1381124"/>
                        <a:ext cx="1285875" cy="5461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85171" y="5218836"/>
            <a:ext cx="4063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Horizontal Component = </a:t>
            </a:r>
            <a:endParaRPr lang="en-US" sz="2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8381676"/>
              </p:ext>
            </p:extLst>
          </p:nvPr>
        </p:nvGraphicFramePr>
        <p:xfrm>
          <a:off x="4102823" y="5028652"/>
          <a:ext cx="1482725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4" name="Equation" r:id="rId10" imgW="482400" imgH="253800" progId="Equation.3">
                  <p:embed/>
                </p:oleObj>
              </mc:Choice>
              <mc:Fallback>
                <p:oleObj name="Equation" r:id="rId10" imgW="48240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2823" y="5028652"/>
                        <a:ext cx="1482725" cy="7794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64907" y="6174938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Vertical Component = </a:t>
            </a:r>
            <a:endParaRPr lang="en-US" sz="24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7743821"/>
              </p:ext>
            </p:extLst>
          </p:nvPr>
        </p:nvGraphicFramePr>
        <p:xfrm>
          <a:off x="4082625" y="6015245"/>
          <a:ext cx="144145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5" name="Equation" r:id="rId12" imgW="469800" imgH="253800" progId="Equation.3">
                  <p:embed/>
                </p:oleObj>
              </mc:Choice>
              <mc:Fallback>
                <p:oleObj name="Equation" r:id="rId12" imgW="469800" imgH="253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2625" y="6015245"/>
                        <a:ext cx="1441450" cy="7810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76449" y="2209800"/>
            <a:ext cx="8891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33CC"/>
                </a:solidFill>
                <a:latin typeface="Comic Sans MS" panose="030F0702030302020204" pitchFamily="66" charset="0"/>
              </a:rPr>
              <a:t>The </a:t>
            </a:r>
            <a:r>
              <a:rPr lang="en-US" sz="2400" i="1" dirty="0" smtClean="0">
                <a:latin typeface="Comic Sans MS" panose="030F0702030302020204" pitchFamily="66" charset="0"/>
              </a:rPr>
              <a:t>radius</a:t>
            </a:r>
            <a:r>
              <a:rPr lang="en-US" sz="2400" i="1" dirty="0" smtClean="0">
                <a:solidFill>
                  <a:srgbClr val="FF33CC"/>
                </a:solidFill>
                <a:latin typeface="Comic Sans MS" panose="030F0702030302020204" pitchFamily="66" charset="0"/>
              </a:rPr>
              <a:t> in the polar plane would equal the </a:t>
            </a:r>
            <a:r>
              <a:rPr lang="en-US" sz="2400" i="1" dirty="0" smtClean="0">
                <a:latin typeface="Comic Sans MS" panose="030F0702030302020204" pitchFamily="66" charset="0"/>
              </a:rPr>
              <a:t>magnitude </a:t>
            </a:r>
            <a:r>
              <a:rPr lang="en-US" sz="2400" i="1" dirty="0" smtClean="0">
                <a:solidFill>
                  <a:srgbClr val="FF33CC"/>
                </a:solidFill>
                <a:latin typeface="Comic Sans MS" panose="030F0702030302020204" pitchFamily="66" charset="0"/>
              </a:rPr>
              <a:t>of a vector.</a:t>
            </a:r>
            <a:endParaRPr lang="en-US" sz="2400" i="1" dirty="0">
              <a:solidFill>
                <a:srgbClr val="FF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3123" y="3407620"/>
            <a:ext cx="3502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>
                <a:solidFill>
                  <a:srgbClr val="7030A0"/>
                </a:solidFill>
                <a:latin typeface="Comic Sans MS"/>
                <a:ea typeface="Times New Roman"/>
                <a:cs typeface="Times New Roman"/>
              </a:rPr>
              <a:t>Magnitude of a Vector</a:t>
            </a:r>
            <a:r>
              <a:rPr lang="en-US" sz="2400" dirty="0">
                <a:solidFill>
                  <a:srgbClr val="7030A0"/>
                </a:solidFill>
                <a:latin typeface="Comic Sans MS"/>
                <a:ea typeface="Times New Roman"/>
                <a:cs typeface="Times New Roman"/>
              </a:rPr>
              <a:t> 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3688972" y="3407620"/>
            <a:ext cx="29931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Comic Sans MS"/>
                <a:ea typeface="Times New Roman"/>
                <a:cs typeface="Times New Roman"/>
              </a:rPr>
              <a:t>--- 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length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 of vector</a:t>
            </a:r>
            <a:endParaRPr lang="en-US" sz="2400" dirty="0"/>
          </a:p>
        </p:txBody>
      </p:sp>
      <p:pic>
        <p:nvPicPr>
          <p:cNvPr id="20" name="Picture 19" descr="http://web.mit.edu/wwmath/vectorc/eqs/notation10.gif"/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405640" y="3869285"/>
            <a:ext cx="3886200" cy="930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3247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/>
      <p:bldP spid="9" grpId="0"/>
      <p:bldP spid="12" grpId="0"/>
      <p:bldP spid="14" grpId="0"/>
      <p:bldP spid="11" grpId="0"/>
      <p:bldP spid="11" grpId="1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798" y="228600"/>
            <a:ext cx="8723632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Ex.  Find the </a:t>
            </a:r>
            <a:r>
              <a:rPr lang="en-US" sz="2400" b="1" dirty="0" smtClean="0">
                <a:solidFill>
                  <a:srgbClr val="FF0000"/>
                </a:solidFill>
              </a:rPr>
              <a:t>horizontal</a:t>
            </a:r>
            <a:r>
              <a:rPr lang="en-US" sz="2400" dirty="0" smtClean="0"/>
              <a:t> and </a:t>
            </a:r>
            <a:r>
              <a:rPr lang="en-US" sz="2400" b="1" dirty="0" smtClean="0">
                <a:solidFill>
                  <a:srgbClr val="00FF00"/>
                </a:solidFill>
              </a:rPr>
              <a:t>vertical</a:t>
            </a:r>
            <a:r>
              <a:rPr lang="en-US" sz="2400" dirty="0" smtClean="0"/>
              <a:t> components of the given vector.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830" y="1143000"/>
            <a:ext cx="327660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881305"/>
              </p:ext>
            </p:extLst>
          </p:nvPr>
        </p:nvGraphicFramePr>
        <p:xfrm>
          <a:off x="457200" y="1295400"/>
          <a:ext cx="149352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7" name="Equation" r:id="rId4" imgW="711000" imgH="253800" progId="Equation.3">
                  <p:embed/>
                </p:oleObj>
              </mc:Choice>
              <mc:Fallback>
                <p:oleObj name="Equation" r:id="rId4" imgW="71100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1295400"/>
                        <a:ext cx="1493520" cy="533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064777"/>
              </p:ext>
            </p:extLst>
          </p:nvPr>
        </p:nvGraphicFramePr>
        <p:xfrm>
          <a:off x="2895600" y="1295400"/>
          <a:ext cx="14684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8" name="Equation" r:id="rId6" imgW="698400" imgH="253800" progId="Equation.3">
                  <p:embed/>
                </p:oleObj>
              </mc:Choice>
              <mc:Fallback>
                <p:oleObj name="Equation" r:id="rId6" imgW="698400" imgH="253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295400"/>
                        <a:ext cx="1468438" cy="533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65527"/>
              </p:ext>
            </p:extLst>
          </p:nvPr>
        </p:nvGraphicFramePr>
        <p:xfrm>
          <a:off x="272141" y="2295891"/>
          <a:ext cx="200025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9" name="Equation" r:id="rId8" imgW="952200" imgH="177480" progId="Equation.3">
                  <p:embed/>
                </p:oleObj>
              </mc:Choice>
              <mc:Fallback>
                <p:oleObj name="Equation" r:id="rId8" imgW="952200" imgH="177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141" y="2295891"/>
                        <a:ext cx="2000250" cy="3730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7721259"/>
              </p:ext>
            </p:extLst>
          </p:nvPr>
        </p:nvGraphicFramePr>
        <p:xfrm>
          <a:off x="425450" y="3021013"/>
          <a:ext cx="1760538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0" name="Equation" r:id="rId10" imgW="838080" imgH="203040" progId="Equation.3">
                  <p:embed/>
                </p:oleObj>
              </mc:Choice>
              <mc:Fallback>
                <p:oleObj name="Equation" r:id="rId10" imgW="838080" imgH="203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" y="3021013"/>
                        <a:ext cx="1760538" cy="42703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70849"/>
              </p:ext>
            </p:extLst>
          </p:nvPr>
        </p:nvGraphicFramePr>
        <p:xfrm>
          <a:off x="2832100" y="2270125"/>
          <a:ext cx="197485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1" name="Equation" r:id="rId12" imgW="939600" imgH="203040" progId="Equation.3">
                  <p:embed/>
                </p:oleObj>
              </mc:Choice>
              <mc:Fallback>
                <p:oleObj name="Equation" r:id="rId12" imgW="939600" imgH="203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100" y="2270125"/>
                        <a:ext cx="1974850" cy="4254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683845"/>
              </p:ext>
            </p:extLst>
          </p:nvPr>
        </p:nvGraphicFramePr>
        <p:xfrm>
          <a:off x="2660650" y="3021013"/>
          <a:ext cx="175895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2" name="Equation" r:id="rId14" imgW="838080" imgH="203040" progId="Equation.3">
                  <p:embed/>
                </p:oleObj>
              </mc:Choice>
              <mc:Fallback>
                <p:oleObj name="Equation" r:id="rId14" imgW="838080" imgH="2030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0650" y="3021013"/>
                        <a:ext cx="1758950" cy="42703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89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61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US" sz="2400" b="1" dirty="0">
                <a:solidFill>
                  <a:srgbClr val="FF0000"/>
                </a:solidFill>
                <a:latin typeface="Comic Sans MS"/>
                <a:ea typeface="Times New Roman"/>
              </a:rPr>
              <a:t>RECALL:  </a:t>
            </a:r>
            <a:r>
              <a:rPr lang="en-US" sz="2400" b="1" dirty="0" smtClean="0">
                <a:solidFill>
                  <a:srgbClr val="0D30C3"/>
                </a:solidFill>
                <a:latin typeface="Comic Sans MS"/>
                <a:ea typeface="Times New Roman"/>
              </a:rPr>
              <a:t>How do you calculate the </a:t>
            </a:r>
            <a:r>
              <a:rPr lang="en-US" sz="2400" b="1" dirty="0">
                <a:solidFill>
                  <a:srgbClr val="FF33CC"/>
                </a:solidFill>
                <a:latin typeface="Comic Sans MS"/>
                <a:ea typeface="Times New Roman"/>
              </a:rPr>
              <a:t>distance </a:t>
            </a:r>
            <a:r>
              <a:rPr lang="en-US" sz="2400" b="1" dirty="0" smtClean="0">
                <a:solidFill>
                  <a:srgbClr val="0033CC"/>
                </a:solidFill>
                <a:latin typeface="Comic Sans MS"/>
                <a:ea typeface="Times New Roman"/>
              </a:rPr>
              <a:t>between</a:t>
            </a:r>
            <a:r>
              <a:rPr lang="en-US" sz="2400" b="1" dirty="0" smtClean="0">
                <a:solidFill>
                  <a:srgbClr val="FF33CC"/>
                </a:solidFill>
                <a:latin typeface="Comic Sans MS"/>
                <a:ea typeface="Times New Roman"/>
              </a:rPr>
              <a:t> </a:t>
            </a:r>
            <a:r>
              <a:rPr lang="en-US" sz="2400" b="1" dirty="0" smtClean="0">
                <a:solidFill>
                  <a:srgbClr val="0D30C3"/>
                </a:solidFill>
                <a:latin typeface="Comic Sans MS"/>
                <a:ea typeface="Times New Roman"/>
              </a:rPr>
              <a:t>two </a:t>
            </a:r>
            <a:r>
              <a:rPr lang="en-US" sz="2400" b="1" dirty="0">
                <a:solidFill>
                  <a:srgbClr val="0D30C3"/>
                </a:solidFill>
                <a:latin typeface="Comic Sans MS"/>
                <a:ea typeface="Times New Roman"/>
              </a:rPr>
              <a:t>stationary points?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30715"/>
              </p:ext>
            </p:extLst>
          </p:nvPr>
        </p:nvGraphicFramePr>
        <p:xfrm>
          <a:off x="4114800" y="952554"/>
          <a:ext cx="3254758" cy="571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9" name="Equation" r:id="rId3" imgW="1663560" imgH="291960" progId="Equation.3">
                  <p:embed/>
                </p:oleObj>
              </mc:Choice>
              <mc:Fallback>
                <p:oleObj name="Equation" r:id="rId3" imgW="1663560" imgH="291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4800" y="952554"/>
                        <a:ext cx="3254758" cy="57144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65976"/>
            <a:ext cx="8382000" cy="97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048000"/>
            <a:ext cx="3687763" cy="358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V="1">
            <a:off x="6858000" y="4114800"/>
            <a:ext cx="1066800" cy="457200"/>
          </a:xfrm>
          <a:prstGeom prst="straightConnector1">
            <a:avLst/>
          </a:prstGeom>
          <a:ln w="38100">
            <a:solidFill>
              <a:srgbClr val="FF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6230053"/>
              </p:ext>
            </p:extLst>
          </p:nvPr>
        </p:nvGraphicFramePr>
        <p:xfrm>
          <a:off x="609600" y="3048000"/>
          <a:ext cx="3022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0" name="Equation" r:id="rId7" imgW="1511280" imgH="304560" progId="Equation.3">
                  <p:embed/>
                </p:oleObj>
              </mc:Choice>
              <mc:Fallback>
                <p:oleObj name="Equation" r:id="rId7" imgW="1511280" imgH="304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9600" y="3048000"/>
                        <a:ext cx="3022600" cy="609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7115188"/>
              </p:ext>
            </p:extLst>
          </p:nvPr>
        </p:nvGraphicFramePr>
        <p:xfrm>
          <a:off x="685800" y="3848100"/>
          <a:ext cx="1447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1" name="Equation" r:id="rId9" imgW="723600" imgH="266400" progId="Equation.3">
                  <p:embed/>
                </p:oleObj>
              </mc:Choice>
              <mc:Fallback>
                <p:oleObj name="Equation" r:id="rId9" imgW="723600" imgH="266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848100"/>
                        <a:ext cx="1447800" cy="533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1181622"/>
              </p:ext>
            </p:extLst>
          </p:nvPr>
        </p:nvGraphicFramePr>
        <p:xfrm>
          <a:off x="685800" y="4724400"/>
          <a:ext cx="1447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2" name="Equation" r:id="rId11" imgW="723600" imgH="266400" progId="Equation.3">
                  <p:embed/>
                </p:oleObj>
              </mc:Choice>
              <mc:Fallback>
                <p:oleObj name="Equation" r:id="rId11" imgW="723600" imgH="2664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724400"/>
                        <a:ext cx="1447800" cy="533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593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06829" y="533400"/>
            <a:ext cx="52164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en-US" sz="2400" u="sng" dirty="0" smtClean="0">
                <a:solidFill>
                  <a:srgbClr val="486848"/>
                </a:solidFill>
                <a:effectLst/>
                <a:latin typeface="Comic Sans MS"/>
                <a:ea typeface="Times New Roman"/>
              </a:rPr>
              <a:t>Component form of a vector</a:t>
            </a:r>
            <a:r>
              <a:rPr lang="en-US" sz="2400" dirty="0" smtClean="0">
                <a:effectLst/>
                <a:latin typeface="Comic Sans MS"/>
                <a:ea typeface="Times New Roman"/>
              </a:rPr>
              <a:t> ---  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3109" name="Picture 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093" y="505404"/>
            <a:ext cx="1524000" cy="634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0" name="Picture 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7477"/>
            <a:ext cx="1600199" cy="51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067" y="1371600"/>
            <a:ext cx="4257675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515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47916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33CC"/>
                </a:solidFill>
                <a:effectLst/>
                <a:latin typeface="Comic Sans MS"/>
                <a:ea typeface="Times New Roman"/>
              </a:rPr>
              <a:t>Ex  Graph the following vectors.</a:t>
            </a:r>
            <a:endParaRPr lang="en-US" sz="2400" dirty="0">
              <a:solidFill>
                <a:srgbClr val="FF33CC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26574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454" r="3117"/>
          <a:stretch/>
        </p:blipFill>
        <p:spPr bwMode="auto">
          <a:xfrm>
            <a:off x="228600" y="1872343"/>
            <a:ext cx="3689033" cy="3581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2073116" y="3663043"/>
            <a:ext cx="1600200" cy="762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027339"/>
            <a:ext cx="26384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454" r="3117"/>
          <a:stretch/>
        </p:blipFill>
        <p:spPr bwMode="auto">
          <a:xfrm>
            <a:off x="5181600" y="1872343"/>
            <a:ext cx="3689033" cy="3581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flipV="1">
            <a:off x="7026116" y="2667000"/>
            <a:ext cx="800100" cy="99604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57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1092</TotalTime>
  <Words>243</Words>
  <Application>Microsoft Office PowerPoint</Application>
  <PresentationFormat>On-screen Show (4:3)</PresentationFormat>
  <Paragraphs>38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Aharoni</vt:lpstr>
      <vt:lpstr>Arial</vt:lpstr>
      <vt:lpstr>Arial</vt:lpstr>
      <vt:lpstr>Calibri</vt:lpstr>
      <vt:lpstr>Comic Sans MS</vt:lpstr>
      <vt:lpstr>Symbol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temp</cp:lastModifiedBy>
  <cp:revision>91</cp:revision>
  <cp:lastPrinted>2014-12-03T20:18:46Z</cp:lastPrinted>
  <dcterms:created xsi:type="dcterms:W3CDTF">2014-12-03T17:35:35Z</dcterms:created>
  <dcterms:modified xsi:type="dcterms:W3CDTF">2018-05-07T12:01:23Z</dcterms:modified>
</cp:coreProperties>
</file>