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00FF"/>
    <a:srgbClr val="006600"/>
    <a:srgbClr val="CCE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4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6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8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6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6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5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4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6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C3B7-3825-4CAD-83F7-72FAE15E574E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8B89-20F3-41E9-9BAD-D91283C44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65.wmf"/><Relationship Id="rId3" Type="http://schemas.openxmlformats.org/officeDocument/2006/relationships/image" Target="../media/image68.png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64.wmf"/><Relationship Id="rId5" Type="http://schemas.openxmlformats.org/officeDocument/2006/relationships/image" Target="../media/image34.png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69.png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3.jpe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6.png"/><Relationship Id="rId21" Type="http://schemas.openxmlformats.org/officeDocument/2006/relationships/image" Target="../media/image14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27.bin"/><Relationship Id="rId3" Type="http://schemas.openxmlformats.org/officeDocument/2006/relationships/image" Target="../media/image32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34.png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31.wmf"/><Relationship Id="rId4" Type="http://schemas.openxmlformats.org/officeDocument/2006/relationships/image" Target="../media/image33.png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40.wmf"/><Relationship Id="rId18" Type="http://schemas.openxmlformats.org/officeDocument/2006/relationships/image" Target="../media/image44.png"/><Relationship Id="rId3" Type="http://schemas.openxmlformats.org/officeDocument/2006/relationships/image" Target="../media/image32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40.bin"/><Relationship Id="rId3" Type="http://schemas.openxmlformats.org/officeDocument/2006/relationships/image" Target="../media/image32.png"/><Relationship Id="rId21" Type="http://schemas.openxmlformats.org/officeDocument/2006/relationships/image" Target="../media/image52.wmf"/><Relationship Id="rId7" Type="http://schemas.openxmlformats.org/officeDocument/2006/relationships/image" Target="../media/image55.png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50.wmf"/><Relationship Id="rId25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image" Target="../media/image47.wmf"/><Relationship Id="rId24" Type="http://schemas.openxmlformats.org/officeDocument/2006/relationships/oleObject" Target="../embeddings/oleObject43.bin"/><Relationship Id="rId5" Type="http://schemas.openxmlformats.org/officeDocument/2006/relationships/oleObject" Target="../embeddings/oleObject34.bin"/><Relationship Id="rId15" Type="http://schemas.openxmlformats.org/officeDocument/2006/relationships/image" Target="../media/image49.wmf"/><Relationship Id="rId23" Type="http://schemas.openxmlformats.org/officeDocument/2006/relationships/image" Target="../media/image53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51.wmf"/><Relationship Id="rId4" Type="http://schemas.openxmlformats.org/officeDocument/2006/relationships/image" Target="../media/image44.png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38.bin"/><Relationship Id="rId22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9.wmf"/><Relationship Id="rId3" Type="http://schemas.openxmlformats.org/officeDocument/2006/relationships/image" Target="../media/image60.png"/><Relationship Id="rId7" Type="http://schemas.openxmlformats.org/officeDocument/2006/relationships/image" Target="../media/image34.png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6.wmf"/><Relationship Id="rId11" Type="http://schemas.openxmlformats.org/officeDocument/2006/relationships/image" Target="../media/image58.wmf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6.bin"/><Relationship Id="rId4" Type="http://schemas.openxmlformats.org/officeDocument/2006/relationships/image" Target="../media/image61.png"/><Relationship Id="rId9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81000"/>
            <a:ext cx="635156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#7: Trig Identities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 smtClean="0">
                <a:effectLst/>
                <a:latin typeface="Comic Sans MS"/>
                <a:ea typeface="Times New Roman"/>
              </a:rPr>
              <a:t>Lesson 5: Half-Angle Formulas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5908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 How can you use half- angle formulas to evaluate angles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NOT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on the unit circle?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49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5121"/>
            <a:ext cx="6905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3" y="931408"/>
            <a:ext cx="25622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23482" y="1026606"/>
            <a:ext cx="6179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*** Treat this as a </a:t>
            </a:r>
            <a:r>
              <a:rPr lang="en-US" sz="2800" dirty="0" smtClean="0">
                <a:solidFill>
                  <a:srgbClr val="FF0000"/>
                </a:solidFill>
              </a:rPr>
              <a:t>HALF ANGLE </a:t>
            </a:r>
            <a:r>
              <a:rPr lang="en-US" sz="2800" dirty="0" smtClean="0">
                <a:solidFill>
                  <a:srgbClr val="0000FF"/>
                </a:solidFill>
              </a:rPr>
              <a:t>problem.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03" y="1687285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55481"/>
              </p:ext>
            </p:extLst>
          </p:nvPr>
        </p:nvGraphicFramePr>
        <p:xfrm>
          <a:off x="195943" y="2362200"/>
          <a:ext cx="4376057" cy="1434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Equation" r:id="rId6" imgW="1625400" imgH="533160" progId="Equation.3">
                  <p:embed/>
                </p:oleObj>
              </mc:Choice>
              <mc:Fallback>
                <p:oleObj name="Equation" r:id="rId6" imgW="1625400" imgH="5331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3" y="2362200"/>
                        <a:ext cx="4376057" cy="1434002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>
          <a:xfrm rot="7112713">
            <a:off x="1126947" y="2053180"/>
            <a:ext cx="1310446" cy="336559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315200" y="1981200"/>
            <a:ext cx="990600" cy="9419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05800" y="1948543"/>
            <a:ext cx="0" cy="97461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05700" y="2050579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0500" y="2969197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71113" y="2251182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4</a:t>
            </a:r>
            <a:endParaRPr lang="en-US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91407"/>
              </p:ext>
            </p:extLst>
          </p:nvPr>
        </p:nvGraphicFramePr>
        <p:xfrm>
          <a:off x="371790" y="3733800"/>
          <a:ext cx="1410380" cy="1711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" name="Equation" r:id="rId8" imgW="469800" imgH="571320" progId="Equation.3">
                  <p:embed/>
                </p:oleObj>
              </mc:Choice>
              <mc:Fallback>
                <p:oleObj name="Equation" r:id="rId8" imgW="469800" imgH="57132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90" y="3733800"/>
                        <a:ext cx="1410380" cy="1711494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14881"/>
              </p:ext>
            </p:extLst>
          </p:nvPr>
        </p:nvGraphicFramePr>
        <p:xfrm>
          <a:off x="1814827" y="3810000"/>
          <a:ext cx="152400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6" name="Equation" r:id="rId10" imgW="507960" imgH="571320" progId="Equation.3">
                  <p:embed/>
                </p:oleObj>
              </mc:Choice>
              <mc:Fallback>
                <p:oleObj name="Equation" r:id="rId10" imgW="507960" imgH="571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4827" y="3810000"/>
                        <a:ext cx="1524000" cy="17113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93541"/>
              </p:ext>
            </p:extLst>
          </p:nvPr>
        </p:nvGraphicFramePr>
        <p:xfrm>
          <a:off x="3581400" y="3733800"/>
          <a:ext cx="876300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7" name="Equation" r:id="rId12" imgW="291960" imgH="571320" progId="Equation.3">
                  <p:embed/>
                </p:oleObj>
              </mc:Choice>
              <mc:Fallback>
                <p:oleObj name="Equation" r:id="rId12" imgW="291960" imgH="571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733800"/>
                        <a:ext cx="876300" cy="1711325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826796"/>
              </p:ext>
            </p:extLst>
          </p:nvPr>
        </p:nvGraphicFramePr>
        <p:xfrm>
          <a:off x="4579484" y="4038600"/>
          <a:ext cx="1333500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8" name="Equation" r:id="rId14" imgW="444240" imgH="393480" progId="Equation.3">
                  <p:embed/>
                </p:oleObj>
              </mc:Choice>
              <mc:Fallback>
                <p:oleObj name="Equation" r:id="rId14" imgW="44424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484" y="4038600"/>
                        <a:ext cx="1333500" cy="1179512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6043392"/>
              </p:ext>
            </p:extLst>
          </p:nvPr>
        </p:nvGraphicFramePr>
        <p:xfrm>
          <a:off x="4762500" y="5334000"/>
          <a:ext cx="3695700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9" name="Equation" r:id="rId16" imgW="1231560" imgH="431640" progId="Equation.3">
                  <p:embed/>
                </p:oleObj>
              </mc:Choice>
              <mc:Fallback>
                <p:oleObj name="Equation" r:id="rId16" imgW="1231560" imgH="4316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0" y="5334000"/>
                        <a:ext cx="3695700" cy="12938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8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31595"/>
            <a:ext cx="67056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09800"/>
            <a:ext cx="7391400" cy="4509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7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080" y="301468"/>
            <a:ext cx="708559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"/>
              <a:tabLst>
                <a:tab pos="228600" algn="l"/>
              </a:tabLst>
            </a:pPr>
            <a:r>
              <a:rPr lang="en-US" sz="2800" b="1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Half-Angle Formulas (will not derive)</a:t>
            </a:r>
            <a:r>
              <a:rPr lang="en-US" sz="2800" b="1" dirty="0" smtClean="0">
                <a:effectLst/>
                <a:latin typeface="Times New Roman"/>
                <a:ea typeface="Times New Roman"/>
              </a:rPr>
              <a:t> </a:t>
            </a:r>
            <a:endParaRPr lang="en-US" sz="28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 descr="http://voipnina.com/wp-content/uploads/2014/01/hangout-smiley-fa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2" y="843445"/>
            <a:ext cx="2073275" cy="138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22" y="2420815"/>
            <a:ext cx="69532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97" y="3971925"/>
            <a:ext cx="66675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945146"/>
              </p:ext>
            </p:extLst>
          </p:nvPr>
        </p:nvGraphicFramePr>
        <p:xfrm>
          <a:off x="3276600" y="2057400"/>
          <a:ext cx="2183732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" name="Equation" r:id="rId6" imgW="914400" imgH="482400" progId="Equation.3">
                  <p:embed/>
                </p:oleObj>
              </mc:Choice>
              <mc:Fallback>
                <p:oleObj name="Equation" r:id="rId6" imgW="91440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76600" y="2057400"/>
                        <a:ext cx="2183732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64099"/>
              </p:ext>
            </p:extLst>
          </p:nvPr>
        </p:nvGraphicFramePr>
        <p:xfrm>
          <a:off x="3276600" y="3594442"/>
          <a:ext cx="21844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3" name="Equation" r:id="rId8" imgW="914400" imgH="482400" progId="Equation.3">
                  <p:embed/>
                </p:oleObj>
              </mc:Choice>
              <mc:Fallback>
                <p:oleObj name="Equation" r:id="rId8" imgW="9144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94442"/>
                        <a:ext cx="2184400" cy="11525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11080" y="5562597"/>
            <a:ext cx="8774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marR="0">
              <a:spcBef>
                <a:spcPts val="120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***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Sign of radical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based on location of </a:t>
            </a:r>
            <a:r>
              <a:rPr lang="en-US" sz="2800" b="1" dirty="0" smtClean="0">
                <a:solidFill>
                  <a:srgbClr val="FF0066"/>
                </a:solidFill>
                <a:effectLst/>
                <a:latin typeface="Comic Sans MS"/>
                <a:ea typeface="Times New Roman"/>
              </a:rPr>
              <a:t>half-angle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917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6877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07705"/>
              </p:ext>
            </p:extLst>
          </p:nvPr>
        </p:nvGraphicFramePr>
        <p:xfrm>
          <a:off x="4508500" y="3308350"/>
          <a:ext cx="127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9" name="Equation" r:id="rId4" imgW="126720" imgH="241200" progId="Equation.3">
                  <p:embed/>
                </p:oleObj>
              </mc:Choice>
              <mc:Fallback>
                <p:oleObj name="Equation" r:id="rId4" imgW="1267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08500" y="3308350"/>
                        <a:ext cx="127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385324"/>
              </p:ext>
            </p:extLst>
          </p:nvPr>
        </p:nvGraphicFramePr>
        <p:xfrm>
          <a:off x="3200400" y="609600"/>
          <a:ext cx="3865064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0" name="Equation" r:id="rId6" imgW="1739880" imgH="444240" progId="Equation.3">
                  <p:embed/>
                </p:oleObj>
              </mc:Choice>
              <mc:Fallback>
                <p:oleObj name="Equation" r:id="rId6" imgW="173988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0400" y="609600"/>
                        <a:ext cx="3865064" cy="987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61924" y="2348206"/>
            <a:ext cx="8524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5334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Ex.	Find the </a:t>
            </a:r>
            <a:r>
              <a:rPr lang="en-US" sz="2800" dirty="0" smtClean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</a:rPr>
              <a:t>exact value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of each using a half-angle formula.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613666"/>
            <a:ext cx="2204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1.	sin 15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  <a:sym typeface="Symbol"/>
              </a:rPr>
              <a:t>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20529"/>
              </p:ext>
            </p:extLst>
          </p:nvPr>
        </p:nvGraphicFramePr>
        <p:xfrm>
          <a:off x="304800" y="4267200"/>
          <a:ext cx="1526675" cy="937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1" name="Equation" r:id="rId8" imgW="723600" imgH="444240" progId="Equation.3">
                  <p:embed/>
                </p:oleObj>
              </mc:Choice>
              <mc:Fallback>
                <p:oleObj name="Equation" r:id="rId8" imgW="723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4800" y="4267200"/>
                        <a:ext cx="1526675" cy="93743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861555"/>
              </p:ext>
            </p:extLst>
          </p:nvPr>
        </p:nvGraphicFramePr>
        <p:xfrm>
          <a:off x="239713" y="5562600"/>
          <a:ext cx="28400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2" name="Equation" r:id="rId10" imgW="1346040" imgH="228600" progId="Equation.3">
                  <p:embed/>
                </p:oleObj>
              </mc:Choice>
              <mc:Fallback>
                <p:oleObj name="Equation" r:id="rId10" imgW="1346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5562600"/>
                        <a:ext cx="2840037" cy="48260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702335"/>
              </p:ext>
            </p:extLst>
          </p:nvPr>
        </p:nvGraphicFramePr>
        <p:xfrm>
          <a:off x="2677253" y="3160084"/>
          <a:ext cx="3198943" cy="90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3" name="Equation" r:id="rId12" imgW="1701720" imgH="482400" progId="Equation.3">
                  <p:embed/>
                </p:oleObj>
              </mc:Choice>
              <mc:Fallback>
                <p:oleObj name="Equation" r:id="rId12" imgW="17017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77253" y="3160084"/>
                        <a:ext cx="3198943" cy="90716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192450"/>
              </p:ext>
            </p:extLst>
          </p:nvPr>
        </p:nvGraphicFramePr>
        <p:xfrm>
          <a:off x="7385050" y="2973388"/>
          <a:ext cx="1477963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4" name="Equation" r:id="rId14" imgW="787320" imgH="647640" progId="Equation.3">
                  <p:embed/>
                </p:oleObj>
              </mc:Choice>
              <mc:Fallback>
                <p:oleObj name="Equation" r:id="rId14" imgW="787320" imgH="647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5050" y="2973388"/>
                        <a:ext cx="1477963" cy="121761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745333"/>
              </p:ext>
            </p:extLst>
          </p:nvPr>
        </p:nvGraphicFramePr>
        <p:xfrm>
          <a:off x="2751138" y="4137025"/>
          <a:ext cx="152558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5" name="Equation" r:id="rId16" imgW="812520" imgH="647640" progId="Equation.3">
                  <p:embed/>
                </p:oleObj>
              </mc:Choice>
              <mc:Fallback>
                <p:oleObj name="Equation" r:id="rId16" imgW="81252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137025"/>
                        <a:ext cx="1525587" cy="12176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146959"/>
              </p:ext>
            </p:extLst>
          </p:nvPr>
        </p:nvGraphicFramePr>
        <p:xfrm>
          <a:off x="4572000" y="4343400"/>
          <a:ext cx="2366963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" name="Equation" r:id="rId18" imgW="1257120" imgH="545760" progId="Equation.3">
                  <p:embed/>
                </p:oleObj>
              </mc:Choice>
              <mc:Fallback>
                <p:oleObj name="Equation" r:id="rId18" imgW="1257120" imgH="5457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43400"/>
                        <a:ext cx="2366963" cy="1027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872602"/>
              </p:ext>
            </p:extLst>
          </p:nvPr>
        </p:nvGraphicFramePr>
        <p:xfrm>
          <a:off x="7316788" y="4343400"/>
          <a:ext cx="14795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" name="Equation" r:id="rId20" imgW="787320" imgH="469800" progId="Equation.3">
                  <p:embed/>
                </p:oleObj>
              </mc:Choice>
              <mc:Fallback>
                <p:oleObj name="Equation" r:id="rId20" imgW="78732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6788" y="4343400"/>
                        <a:ext cx="1479550" cy="882650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888233"/>
              </p:ext>
            </p:extLst>
          </p:nvPr>
        </p:nvGraphicFramePr>
        <p:xfrm>
          <a:off x="6153150" y="5715000"/>
          <a:ext cx="231775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8" name="Equation" r:id="rId22" imgW="1231560" imgH="457200" progId="Equation.3">
                  <p:embed/>
                </p:oleObj>
              </mc:Choice>
              <mc:Fallback>
                <p:oleObj name="Equation" r:id="rId22" imgW="123156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5715000"/>
                        <a:ext cx="2317750" cy="8588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85114" y="3013501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Where is the </a:t>
            </a:r>
            <a:r>
              <a:rPr lang="en-US" b="1" dirty="0" smtClean="0"/>
              <a:t>half angle </a:t>
            </a:r>
            <a:r>
              <a:rPr lang="en-US" b="1" dirty="0" smtClean="0">
                <a:solidFill>
                  <a:srgbClr val="FFFF00"/>
                </a:solidFill>
              </a:rPr>
              <a:t>located?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7" name="U-Turn Arrow 16"/>
          <p:cNvSpPr/>
          <p:nvPr/>
        </p:nvSpPr>
        <p:spPr>
          <a:xfrm>
            <a:off x="1981200" y="2507656"/>
            <a:ext cx="4800600" cy="838200"/>
          </a:xfrm>
          <a:prstGeom prst="utur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7" grpId="0" animBg="1"/>
      <p:bldP spid="1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04800" y="685800"/>
            <a:ext cx="2257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2.  cos </a:t>
            </a:r>
            <a:r>
              <a:rPr lang="en-US" sz="2800" dirty="0">
                <a:latin typeface="Comic Sans MS" panose="030F0702030302020204" pitchFamily="66" charset="0"/>
              </a:rPr>
              <a:t>22.5</a:t>
            </a:r>
            <a:r>
              <a:rPr lang="en-US" sz="2800" dirty="0">
                <a:latin typeface="Comic Sans MS" panose="030F0702030302020204" pitchFamily="66" charset="0"/>
                <a:sym typeface="Symbol"/>
              </a:rPr>
              <a:t>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24851"/>
              </p:ext>
            </p:extLst>
          </p:nvPr>
        </p:nvGraphicFramePr>
        <p:xfrm>
          <a:off x="2743200" y="373995"/>
          <a:ext cx="28432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2" name="Equation" r:id="rId3" imgW="1511280" imgH="444240" progId="Equation.3">
                  <p:embed/>
                </p:oleObj>
              </mc:Choice>
              <mc:Fallback>
                <p:oleObj name="Equation" r:id="rId3" imgW="151128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3995"/>
                        <a:ext cx="2843213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17783"/>
              </p:ext>
            </p:extLst>
          </p:nvPr>
        </p:nvGraphicFramePr>
        <p:xfrm>
          <a:off x="762000" y="1600200"/>
          <a:ext cx="16065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3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1606550" cy="831850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956905"/>
              </p:ext>
            </p:extLst>
          </p:nvPr>
        </p:nvGraphicFramePr>
        <p:xfrm>
          <a:off x="492125" y="2921000"/>
          <a:ext cx="24638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4" name="Equation" r:id="rId7" imgW="1168200" imgH="203040" progId="Equation.3">
                  <p:embed/>
                </p:oleObj>
              </mc:Choice>
              <mc:Fallback>
                <p:oleObj name="Equation" r:id="rId7" imgW="116820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921000"/>
                        <a:ext cx="2463800" cy="43021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29300" y="383849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Where is the </a:t>
            </a:r>
            <a:r>
              <a:rPr lang="en-US" b="1" dirty="0" smtClean="0"/>
              <a:t>half angle </a:t>
            </a:r>
            <a:r>
              <a:rPr lang="en-US" b="1" dirty="0" smtClean="0">
                <a:solidFill>
                  <a:srgbClr val="FFFF00"/>
                </a:solidFill>
              </a:rPr>
              <a:t>located?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6045"/>
              </p:ext>
            </p:extLst>
          </p:nvPr>
        </p:nvGraphicFramePr>
        <p:xfrm>
          <a:off x="7373938" y="188913"/>
          <a:ext cx="150177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" name="Equation" r:id="rId9" imgW="799920" imgH="647640" progId="Equation.3">
                  <p:embed/>
                </p:oleObj>
              </mc:Choice>
              <mc:Fallback>
                <p:oleObj name="Equation" r:id="rId9" imgW="79992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3938" y="188913"/>
                        <a:ext cx="1501775" cy="121761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165119"/>
              </p:ext>
            </p:extLst>
          </p:nvPr>
        </p:nvGraphicFramePr>
        <p:xfrm>
          <a:off x="3727450" y="1828800"/>
          <a:ext cx="15494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6" name="Equation" r:id="rId11" imgW="825480" imgH="647640" progId="Equation.3">
                  <p:embed/>
                </p:oleObj>
              </mc:Choice>
              <mc:Fallback>
                <p:oleObj name="Equation" r:id="rId11" imgW="825480" imgH="647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1828800"/>
                        <a:ext cx="1549400" cy="12176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869412"/>
              </p:ext>
            </p:extLst>
          </p:nvPr>
        </p:nvGraphicFramePr>
        <p:xfrm>
          <a:off x="5545138" y="1905000"/>
          <a:ext cx="236537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" name="Equation" r:id="rId13" imgW="1257120" imgH="545760" progId="Equation.3">
                  <p:embed/>
                </p:oleObj>
              </mc:Choice>
              <mc:Fallback>
                <p:oleObj name="Equation" r:id="rId13" imgW="1257120" imgH="545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1905000"/>
                        <a:ext cx="2365375" cy="1027113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3781591"/>
              </p:ext>
            </p:extLst>
          </p:nvPr>
        </p:nvGraphicFramePr>
        <p:xfrm>
          <a:off x="3868738" y="3429000"/>
          <a:ext cx="150336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8" name="Equation" r:id="rId15" imgW="799920" imgH="469800" progId="Equation.3">
                  <p:embed/>
                </p:oleObj>
              </mc:Choice>
              <mc:Fallback>
                <p:oleObj name="Equation" r:id="rId15" imgW="799920" imgH="469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3429000"/>
                        <a:ext cx="1503362" cy="882650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422973"/>
              </p:ext>
            </p:extLst>
          </p:nvPr>
        </p:nvGraphicFramePr>
        <p:xfrm>
          <a:off x="5734050" y="3429000"/>
          <a:ext cx="26289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9" name="Equation" r:id="rId17" imgW="1396800" imgH="457200" progId="Equation.3">
                  <p:embed/>
                </p:oleObj>
              </mc:Choice>
              <mc:Fallback>
                <p:oleObj name="Equation" r:id="rId17" imgW="13968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3429000"/>
                        <a:ext cx="2628900" cy="85883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U-Turn Arrow 17"/>
          <p:cNvSpPr/>
          <p:nvPr/>
        </p:nvSpPr>
        <p:spPr>
          <a:xfrm>
            <a:off x="1752600" y="-70809"/>
            <a:ext cx="4800600" cy="838200"/>
          </a:xfrm>
          <a:prstGeom prst="uturn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5089"/>
            <a:ext cx="1695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632" y="1665514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 flipV="1">
            <a:off x="6477000" y="1905000"/>
            <a:ext cx="838201" cy="9963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77000" y="1905000"/>
            <a:ext cx="0" cy="99638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06886" y="2338098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5213" y="1966435"/>
            <a:ext cx="42998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5776" y="2970439"/>
            <a:ext cx="57694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-12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657" y="3318680"/>
            <a:ext cx="11430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Where is the </a:t>
            </a:r>
            <a:r>
              <a:rPr lang="en-US" b="1" dirty="0" smtClean="0"/>
              <a:t>half angle </a:t>
            </a:r>
            <a:r>
              <a:rPr lang="en-US" b="1" dirty="0" smtClean="0">
                <a:solidFill>
                  <a:srgbClr val="FFFF00"/>
                </a:solidFill>
              </a:rPr>
              <a:t>located?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087323"/>
              </p:ext>
            </p:extLst>
          </p:nvPr>
        </p:nvGraphicFramePr>
        <p:xfrm>
          <a:off x="413656" y="4800600"/>
          <a:ext cx="205740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0" name="Equation" r:id="rId6" imgW="914400" imgH="609480" progId="Equation.3">
                  <p:embed/>
                </p:oleObj>
              </mc:Choice>
              <mc:Fallback>
                <p:oleObj name="Equation" r:id="rId6" imgW="914400" imgH="609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3656" y="4800600"/>
                        <a:ext cx="2057401" cy="13716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t Arrow 2"/>
          <p:cNvSpPr/>
          <p:nvPr/>
        </p:nvSpPr>
        <p:spPr>
          <a:xfrm>
            <a:off x="2514600" y="5480957"/>
            <a:ext cx="2133600" cy="381000"/>
          </a:xfrm>
          <a:prstGeom prst="lef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334226"/>
              </p:ext>
            </p:extLst>
          </p:nvPr>
        </p:nvGraphicFramePr>
        <p:xfrm>
          <a:off x="2770187" y="1733588"/>
          <a:ext cx="23177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1" name="Equation" r:id="rId8" imgW="1231560" imgH="444240" progId="Equation.3">
                  <p:embed/>
                </p:oleObj>
              </mc:Choice>
              <mc:Fallback>
                <p:oleObj name="Equation" r:id="rId8" imgW="123156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7" y="1733588"/>
                        <a:ext cx="2317750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307504"/>
              </p:ext>
            </p:extLst>
          </p:nvPr>
        </p:nvGraphicFramePr>
        <p:xfrm>
          <a:off x="2789238" y="2675956"/>
          <a:ext cx="18589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2" name="Equation" r:id="rId10" imgW="990360" imgH="660240" progId="Equation.3">
                  <p:embed/>
                </p:oleObj>
              </mc:Choice>
              <mc:Fallback>
                <p:oleObj name="Equation" r:id="rId10" imgW="990360" imgH="660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675956"/>
                        <a:ext cx="1858962" cy="12414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212262"/>
              </p:ext>
            </p:extLst>
          </p:nvPr>
        </p:nvGraphicFramePr>
        <p:xfrm>
          <a:off x="2782887" y="3945921"/>
          <a:ext cx="15970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3" name="Equation" r:id="rId12" imgW="850680" imgH="609480" progId="Equation.3">
                  <p:embed/>
                </p:oleObj>
              </mc:Choice>
              <mc:Fallback>
                <p:oleObj name="Equation" r:id="rId12" imgW="8506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7" y="3945921"/>
                        <a:ext cx="1597025" cy="11461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433138"/>
              </p:ext>
            </p:extLst>
          </p:nvPr>
        </p:nvGraphicFramePr>
        <p:xfrm>
          <a:off x="4543263" y="4267200"/>
          <a:ext cx="1563623" cy="961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4" name="Equation" r:id="rId14" imgW="723600" imgH="444240" progId="Equation.3">
                  <p:embed/>
                </p:oleObj>
              </mc:Choice>
              <mc:Fallback>
                <p:oleObj name="Equation" r:id="rId14" imgW="7236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263" y="4267200"/>
                        <a:ext cx="1563623" cy="961948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78806"/>
              </p:ext>
            </p:extLst>
          </p:nvPr>
        </p:nvGraphicFramePr>
        <p:xfrm>
          <a:off x="5999077" y="5638800"/>
          <a:ext cx="24272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" name="Equation" r:id="rId16" imgW="977760" imgH="431640" progId="Equation.3">
                  <p:embed/>
                </p:oleObj>
              </mc:Choice>
              <mc:Fallback>
                <p:oleObj name="Equation" r:id="rId16" imgW="97776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077" y="5638800"/>
                        <a:ext cx="2427287" cy="10747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75626"/>
              </p:ext>
            </p:extLst>
          </p:nvPr>
        </p:nvGraphicFramePr>
        <p:xfrm>
          <a:off x="6418263" y="4267200"/>
          <a:ext cx="1179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" name="Equation" r:id="rId18" imgW="545760" imgH="444240" progId="Equation.3">
                  <p:embed/>
                </p:oleObj>
              </mc:Choice>
              <mc:Fallback>
                <p:oleObj name="Equation" r:id="rId18" imgW="54576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4267200"/>
                        <a:ext cx="1179512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Arrow 17"/>
          <p:cNvSpPr/>
          <p:nvPr/>
        </p:nvSpPr>
        <p:spPr>
          <a:xfrm rot="1824769">
            <a:off x="3200400" y="1384526"/>
            <a:ext cx="2906486" cy="561975"/>
          </a:xfrm>
          <a:prstGeom prst="rightArrow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315201" y="1828800"/>
            <a:ext cx="457199" cy="107258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1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1" grpId="0" animBg="1"/>
      <p:bldP spid="3" grpId="0" animBg="1"/>
      <p:bldP spid="3" grpId="1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62" y="-23813"/>
            <a:ext cx="8677275" cy="690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685696"/>
              </p:ext>
            </p:extLst>
          </p:nvPr>
        </p:nvGraphicFramePr>
        <p:xfrm>
          <a:off x="2746375" y="1733550"/>
          <a:ext cx="23653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" name="Equation" r:id="rId4" imgW="1257120" imgH="444240" progId="Equation.3">
                  <p:embed/>
                </p:oleObj>
              </mc:Choice>
              <mc:Fallback>
                <p:oleObj name="Equation" r:id="rId4" imgW="1257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1733550"/>
                        <a:ext cx="2365375" cy="835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514860"/>
              </p:ext>
            </p:extLst>
          </p:nvPr>
        </p:nvGraphicFramePr>
        <p:xfrm>
          <a:off x="2789238" y="2675956"/>
          <a:ext cx="18589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" name="Equation" r:id="rId6" imgW="990360" imgH="660240" progId="Equation.3">
                  <p:embed/>
                </p:oleObj>
              </mc:Choice>
              <mc:Fallback>
                <p:oleObj name="Equation" r:id="rId6" imgW="990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9238" y="2675956"/>
                        <a:ext cx="1858962" cy="12414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739664"/>
              </p:ext>
            </p:extLst>
          </p:nvPr>
        </p:nvGraphicFramePr>
        <p:xfrm>
          <a:off x="2782887" y="3945921"/>
          <a:ext cx="15970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Equation" r:id="rId8" imgW="850680" imgH="609480" progId="Equation.3">
                  <p:embed/>
                </p:oleObj>
              </mc:Choice>
              <mc:Fallback>
                <p:oleObj name="Equation" r:id="rId8" imgW="8506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7" y="3945921"/>
                        <a:ext cx="1597025" cy="11461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880047"/>
              </p:ext>
            </p:extLst>
          </p:nvPr>
        </p:nvGraphicFramePr>
        <p:xfrm>
          <a:off x="4570413" y="4267200"/>
          <a:ext cx="15081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" name="Equation" r:id="rId10" imgW="698400" imgH="444240" progId="Equation.3">
                  <p:embed/>
                </p:oleObj>
              </mc:Choice>
              <mc:Fallback>
                <p:oleObj name="Equation" r:id="rId10" imgW="698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267200"/>
                        <a:ext cx="1508125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408597"/>
              </p:ext>
            </p:extLst>
          </p:nvPr>
        </p:nvGraphicFramePr>
        <p:xfrm>
          <a:off x="6062663" y="5638800"/>
          <a:ext cx="23002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" name="Equation" r:id="rId12" imgW="927000" imgH="431640" progId="Equation.3">
                  <p:embed/>
                </p:oleObj>
              </mc:Choice>
              <mc:Fallback>
                <p:oleObj name="Equation" r:id="rId12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638800"/>
                        <a:ext cx="2300287" cy="10747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9771"/>
              </p:ext>
            </p:extLst>
          </p:nvPr>
        </p:nvGraphicFramePr>
        <p:xfrm>
          <a:off x="6418263" y="4267200"/>
          <a:ext cx="11795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" name="Equation" r:id="rId14" imgW="545760" imgH="444240" progId="Equation.3">
                  <p:embed/>
                </p:oleObj>
              </mc:Choice>
              <mc:Fallback>
                <p:oleObj name="Equation" r:id="rId14" imgW="545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4267200"/>
                        <a:ext cx="1179512" cy="9620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3329"/>
            <a:ext cx="18573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124200"/>
            <a:ext cx="1905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4669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18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2657"/>
            <a:ext cx="7096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71525"/>
            <a:ext cx="246697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65891"/>
              </p:ext>
            </p:extLst>
          </p:nvPr>
        </p:nvGraphicFramePr>
        <p:xfrm>
          <a:off x="2949575" y="1781175"/>
          <a:ext cx="195897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5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1781175"/>
                        <a:ext cx="1958975" cy="7397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1943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63286" y="2729414"/>
            <a:ext cx="24384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Don’t have to worry about location of  </a:t>
            </a:r>
            <a:r>
              <a:rPr lang="en-US" sz="2400" b="1" dirty="0" smtClean="0"/>
              <a:t>half angle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WHY?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72635"/>
              </p:ext>
            </p:extLst>
          </p:nvPr>
        </p:nvGraphicFramePr>
        <p:xfrm>
          <a:off x="838200" y="2795712"/>
          <a:ext cx="14811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6" name="Equation" r:id="rId8" imgW="787320" imgH="799920" progId="Equation.3">
                  <p:embed/>
                </p:oleObj>
              </mc:Choice>
              <mc:Fallback>
                <p:oleObj name="Equation" r:id="rId8" imgW="787320" imgH="7999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95712"/>
                        <a:ext cx="1481138" cy="150336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648710"/>
              </p:ext>
            </p:extLst>
          </p:nvPr>
        </p:nvGraphicFramePr>
        <p:xfrm>
          <a:off x="2601686" y="2795712"/>
          <a:ext cx="1697038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7" name="Equation" r:id="rId10" imgW="901440" imgH="799920" progId="Equation.3">
                  <p:embed/>
                </p:oleObj>
              </mc:Choice>
              <mc:Fallback>
                <p:oleObj name="Equation" r:id="rId10" imgW="901440" imgH="799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686" y="2795712"/>
                        <a:ext cx="1697038" cy="1503362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164383"/>
              </p:ext>
            </p:extLst>
          </p:nvPr>
        </p:nvGraphicFramePr>
        <p:xfrm>
          <a:off x="4572000" y="2798281"/>
          <a:ext cx="646112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8" name="Equation" r:id="rId12" imgW="342720" imgH="761760" progId="Equation.3">
                  <p:embed/>
                </p:oleObj>
              </mc:Choice>
              <mc:Fallback>
                <p:oleObj name="Equation" r:id="rId12" imgW="342720" imgH="761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98281"/>
                        <a:ext cx="646112" cy="143192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376931"/>
              </p:ext>
            </p:extLst>
          </p:nvPr>
        </p:nvGraphicFramePr>
        <p:xfrm>
          <a:off x="7248525" y="2970525"/>
          <a:ext cx="165820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49" name="Equation" r:id="rId14" imgW="596880" imgH="393480" progId="Equation.3">
                  <p:embed/>
                </p:oleObj>
              </mc:Choice>
              <mc:Fallback>
                <p:oleObj name="Equation" r:id="rId14" imgW="596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5" y="2970525"/>
                        <a:ext cx="1658200" cy="1087437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480257"/>
              </p:ext>
            </p:extLst>
          </p:nvPr>
        </p:nvGraphicFramePr>
        <p:xfrm>
          <a:off x="1676400" y="4604657"/>
          <a:ext cx="1671638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0" name="Equation" r:id="rId16" imgW="888840" imgH="761760" progId="Equation.3">
                  <p:embed/>
                </p:oleObj>
              </mc:Choice>
              <mc:Fallback>
                <p:oleObj name="Equation" r:id="rId16" imgW="888840" imgH="7617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604657"/>
                        <a:ext cx="1671638" cy="14319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4572000"/>
            <a:ext cx="13716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What about…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100055"/>
              </p:ext>
            </p:extLst>
          </p:nvPr>
        </p:nvGraphicFramePr>
        <p:xfrm>
          <a:off x="3505200" y="4572000"/>
          <a:ext cx="1720850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" name="Equation" r:id="rId18" imgW="914400" imgH="812520" progId="Equation.3">
                  <p:embed/>
                </p:oleObj>
              </mc:Choice>
              <mc:Fallback>
                <p:oleObj name="Equation" r:id="rId18" imgW="91440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72000"/>
                        <a:ext cx="1720850" cy="15271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19278"/>
              </p:ext>
            </p:extLst>
          </p:nvPr>
        </p:nvGraphicFramePr>
        <p:xfrm>
          <a:off x="5410200" y="4876800"/>
          <a:ext cx="1697037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2" name="Equation" r:id="rId20" imgW="901440" imgH="457200" progId="Equation.3">
                  <p:embed/>
                </p:oleObj>
              </mc:Choice>
              <mc:Fallback>
                <p:oleObj name="Equation" r:id="rId20" imgW="90144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876800"/>
                        <a:ext cx="1697037" cy="85883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035604"/>
              </p:ext>
            </p:extLst>
          </p:nvPr>
        </p:nvGraphicFramePr>
        <p:xfrm>
          <a:off x="7331981" y="4724400"/>
          <a:ext cx="16589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3" name="Equation" r:id="rId22" imgW="596880" imgH="393480" progId="Equation.3">
                  <p:embed/>
                </p:oleObj>
              </mc:Choice>
              <mc:Fallback>
                <p:oleObj name="Equation" r:id="rId22" imgW="5968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1981" y="4724400"/>
                        <a:ext cx="1658938" cy="108743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5119"/>
              </p:ext>
            </p:extLst>
          </p:nvPr>
        </p:nvGraphicFramePr>
        <p:xfrm>
          <a:off x="5435600" y="3144838"/>
          <a:ext cx="10541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4" name="Equation" r:id="rId24" imgW="558720" imgH="393480" progId="Equation.3">
                  <p:embed/>
                </p:oleObj>
              </mc:Choice>
              <mc:Fallback>
                <p:oleObj name="Equation" r:id="rId24" imgW="558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144838"/>
                        <a:ext cx="1054100" cy="739775"/>
                      </a:xfrm>
                      <a:prstGeom prst="rect">
                        <a:avLst/>
                      </a:prstGeom>
                      <a:solidFill>
                        <a:srgbClr val="CCC1D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06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67437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76325"/>
            <a:ext cx="23907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01686" y="1215092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*** Treat this as a </a:t>
            </a:r>
            <a:r>
              <a:rPr lang="en-US" sz="2800" dirty="0" smtClean="0">
                <a:solidFill>
                  <a:srgbClr val="FF0000"/>
                </a:solidFill>
              </a:rPr>
              <a:t>DOUBLE ANGLE </a:t>
            </a:r>
            <a:r>
              <a:rPr lang="en-US" sz="2800" dirty="0" smtClean="0">
                <a:solidFill>
                  <a:srgbClr val="0000FF"/>
                </a:solidFill>
              </a:rPr>
              <a:t>problem.</a:t>
            </a:r>
            <a:endParaRPr lang="en-US" sz="2800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076171"/>
              </p:ext>
            </p:extLst>
          </p:nvPr>
        </p:nvGraphicFramePr>
        <p:xfrm>
          <a:off x="457200" y="2400300"/>
          <a:ext cx="4894529" cy="784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6" name="Equation" r:id="rId5" imgW="1346040" imgH="215640" progId="Equation.3">
                  <p:embed/>
                </p:oleObj>
              </mc:Choice>
              <mc:Fallback>
                <p:oleObj name="Equation" r:id="rId5" imgW="1346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400300"/>
                        <a:ext cx="4894529" cy="78497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403" y="1687285"/>
            <a:ext cx="3182178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7315200" y="1981200"/>
            <a:ext cx="990600" cy="94195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305800" y="1948543"/>
            <a:ext cx="0" cy="97461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05800" y="2267511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5700" y="2050579"/>
            <a:ext cx="3048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004792"/>
              </p:ext>
            </p:extLst>
          </p:nvPr>
        </p:nvGraphicFramePr>
        <p:xfrm>
          <a:off x="7658100" y="2923154"/>
          <a:ext cx="495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7" name="Equation" r:id="rId8" imgW="228600" imgH="228600" progId="Equation.3">
                  <p:embed/>
                </p:oleObj>
              </mc:Choice>
              <mc:Fallback>
                <p:oleObj name="Equation" r:id="rId8" imgW="2286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58100" y="2923154"/>
                        <a:ext cx="495300" cy="4953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924058"/>
              </p:ext>
            </p:extLst>
          </p:nvPr>
        </p:nvGraphicFramePr>
        <p:xfrm>
          <a:off x="763590" y="3276600"/>
          <a:ext cx="3427410" cy="1398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Equation" r:id="rId10" imgW="1244520" imgH="507960" progId="Equation.3">
                  <p:embed/>
                </p:oleObj>
              </mc:Choice>
              <mc:Fallback>
                <p:oleObj name="Equation" r:id="rId10" imgW="1244520" imgH="507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90" y="3276600"/>
                        <a:ext cx="3427410" cy="1398873"/>
                      </a:xfrm>
                      <a:prstGeom prst="rect">
                        <a:avLst/>
                      </a:prstGeom>
                      <a:solidFill>
                        <a:srgbClr val="DCE6F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eft Brace 13"/>
          <p:cNvSpPr/>
          <p:nvPr/>
        </p:nvSpPr>
        <p:spPr>
          <a:xfrm rot="16200000">
            <a:off x="1502403" y="1592378"/>
            <a:ext cx="685800" cy="10338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848498"/>
              </p:ext>
            </p:extLst>
          </p:nvPr>
        </p:nvGraphicFramePr>
        <p:xfrm>
          <a:off x="914400" y="4876800"/>
          <a:ext cx="2667000" cy="1487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tion" r:id="rId12" imgW="774360" imgH="431640" progId="Equation.3">
                  <p:embed/>
                </p:oleObj>
              </mc:Choice>
              <mc:Fallback>
                <p:oleObj name="Equation" r:id="rId12" imgW="77436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2667000" cy="148781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5800" y="4198419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Or recognize this </a:t>
            </a:r>
            <a:r>
              <a:rPr lang="en-US" sz="2800" b="1" dirty="0" smtClean="0">
                <a:solidFill>
                  <a:srgbClr val="7030A0"/>
                </a:solidFill>
              </a:rPr>
              <a:t>RATIO</a:t>
            </a:r>
            <a:r>
              <a:rPr lang="en-US" sz="2800" dirty="0" smtClean="0">
                <a:solidFill>
                  <a:srgbClr val="FF0000"/>
                </a:solidFill>
              </a:rPr>
              <a:t> is on your </a:t>
            </a:r>
            <a:r>
              <a:rPr lang="en-US" sz="2800" b="1" dirty="0" smtClean="0">
                <a:solidFill>
                  <a:srgbClr val="7030A0"/>
                </a:solidFill>
              </a:rPr>
              <a:t>UNIT CIRCLE</a:t>
            </a:r>
            <a:r>
              <a:rPr lang="en-US" sz="2800" dirty="0" smtClean="0">
                <a:solidFill>
                  <a:srgbClr val="FF0000"/>
                </a:solidFill>
              </a:rPr>
              <a:t>!!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  <p:bldP spid="14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129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81</cp:revision>
  <dcterms:created xsi:type="dcterms:W3CDTF">2014-11-04T23:48:14Z</dcterms:created>
  <dcterms:modified xsi:type="dcterms:W3CDTF">2017-11-10T13:18:50Z</dcterms:modified>
</cp:coreProperties>
</file>