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61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FF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E37E3-F73C-4A40-9A4A-8B0C00AC7E05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CB207-6A05-4FDE-9985-D38D73ED4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0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CB207-6A05-4FDE-9985-D38D73ED41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93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8602-71A3-475E-826B-DA7A53B7376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6D74-47C2-447F-AC97-5D9CEF5F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8602-71A3-475E-826B-DA7A53B7376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6D74-47C2-447F-AC97-5D9CEF5F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27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8602-71A3-475E-826B-DA7A53B7376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6D74-47C2-447F-AC97-5D9CEF5F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925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8602-71A3-475E-826B-DA7A53B7376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6D74-47C2-447F-AC97-5D9CEF5F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1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8602-71A3-475E-826B-DA7A53B7376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6D74-47C2-447F-AC97-5D9CEF5F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6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8602-71A3-475E-826B-DA7A53B7376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6D74-47C2-447F-AC97-5D9CEF5F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9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8602-71A3-475E-826B-DA7A53B7376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6D74-47C2-447F-AC97-5D9CEF5F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7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8602-71A3-475E-826B-DA7A53B7376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6D74-47C2-447F-AC97-5D9CEF5F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87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8602-71A3-475E-826B-DA7A53B7376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6D74-47C2-447F-AC97-5D9CEF5F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0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8602-71A3-475E-826B-DA7A53B7376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6D74-47C2-447F-AC97-5D9CEF5F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2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8602-71A3-475E-826B-DA7A53B7376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6D74-47C2-447F-AC97-5D9CEF5F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07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58602-71A3-475E-826B-DA7A53B7376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76D74-47C2-447F-AC97-5D9CEF5F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3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8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3.wmf"/><Relationship Id="rId9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28600"/>
            <a:ext cx="8382000" cy="20621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Accel Precalc</a:t>
            </a:r>
            <a:endParaRPr lang="en-US" sz="32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32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Unit #6: Graphs and Inverses of Trig Functions</a:t>
            </a:r>
            <a:endParaRPr lang="en-US" sz="3200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3200" dirty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Lesson 5: Graphs of Secant and Cosecant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048000"/>
            <a:ext cx="8382000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9900FF"/>
                </a:solidFill>
                <a:effectLst/>
                <a:latin typeface="Comic Sans MS"/>
                <a:ea typeface="Times New Roman"/>
                <a:cs typeface="Times New Roman"/>
              </a:rPr>
              <a:t>EQ:</a:t>
            </a:r>
            <a:r>
              <a:rPr lang="en-US" sz="2800" b="1" dirty="0">
                <a:effectLst/>
                <a:latin typeface="Comic Sans MS"/>
                <a:ea typeface="Times New Roman"/>
                <a:cs typeface="Times New Roman"/>
              </a:rPr>
              <a:t> How do you use the values from the </a:t>
            </a:r>
            <a:r>
              <a:rPr lang="en-US" sz="2800" b="1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unit circle</a:t>
            </a:r>
            <a:r>
              <a:rPr lang="en-US" sz="2800" b="1" dirty="0">
                <a:effectLst/>
                <a:latin typeface="Comic Sans MS"/>
                <a:ea typeface="Times New Roman"/>
                <a:cs typeface="Times New Roman"/>
              </a:rPr>
              <a:t> to create the graphs of </a:t>
            </a:r>
            <a:r>
              <a:rPr lang="en-US" sz="2800" b="1" dirty="0">
                <a:solidFill>
                  <a:srgbClr val="7030A0"/>
                </a:solidFill>
                <a:effectLst/>
                <a:latin typeface="Comic Sans MS"/>
                <a:ea typeface="Times New Roman"/>
                <a:cs typeface="Times New Roman"/>
              </a:rPr>
              <a:t>secant</a:t>
            </a:r>
            <a:r>
              <a:rPr lang="en-US" sz="2800" b="1" dirty="0">
                <a:effectLst/>
                <a:latin typeface="Comic Sans MS"/>
                <a:ea typeface="Times New Roman"/>
                <a:cs typeface="Times New Roman"/>
              </a:rPr>
              <a:t> and </a:t>
            </a:r>
            <a:r>
              <a:rPr lang="en-US" sz="2800" b="1" dirty="0">
                <a:solidFill>
                  <a:srgbClr val="00B050"/>
                </a:solidFill>
                <a:effectLst/>
                <a:latin typeface="Comic Sans MS"/>
                <a:ea typeface="Times New Roman"/>
                <a:cs typeface="Times New Roman"/>
              </a:rPr>
              <a:t>cosecant</a:t>
            </a:r>
            <a:r>
              <a:rPr lang="en-US" sz="2800" b="1" dirty="0">
                <a:effectLst/>
                <a:latin typeface="Comic Sans MS"/>
                <a:ea typeface="Times New Roman"/>
                <a:cs typeface="Times New Roman"/>
              </a:rPr>
              <a:t>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57030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28600"/>
            <a:ext cx="6019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Comic Sans MS"/>
                <a:ea typeface="Times New Roman"/>
              </a:rPr>
              <a:t>Transformations of the Secant and Cosecant Functions</a:t>
            </a:r>
            <a:endParaRPr lang="en-US" sz="28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7978" y="1464507"/>
            <a:ext cx="31133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omic Sans MS"/>
                <a:ea typeface="Times New Roman"/>
                <a:cs typeface="Times New Roman"/>
              </a:rPr>
              <a:t>1. y = sec(x + </a:t>
            </a:r>
            <a:r>
              <a:rPr lang="en-US" sz="2400" b="1" dirty="0">
                <a:latin typeface="Comic Sans MS"/>
                <a:ea typeface="Times New Roman"/>
                <a:cs typeface="Times New Roman"/>
                <a:sym typeface="Symbol"/>
              </a:rPr>
              <a:t></a:t>
            </a:r>
            <a:r>
              <a:rPr lang="en-US" sz="2400" b="1" dirty="0">
                <a:latin typeface="Comic Sans MS"/>
                <a:ea typeface="Times New Roman"/>
                <a:cs typeface="Times New Roman"/>
              </a:rPr>
              <a:t>/4)</a:t>
            </a:r>
            <a:endParaRPr lang="en-US" sz="2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362199"/>
            <a:ext cx="686752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24400" y="2332890"/>
            <a:ext cx="2972801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0000"/>
                </a:solidFill>
              </a:rPr>
              <a:t>Horizontal shift left</a:t>
            </a:r>
          </a:p>
        </p:txBody>
      </p:sp>
      <p:sp>
        <p:nvSpPr>
          <p:cNvPr id="7" name="Rectangle 6"/>
          <p:cNvSpPr/>
          <p:nvPr/>
        </p:nvSpPr>
        <p:spPr>
          <a:xfrm>
            <a:off x="4495800" y="3008510"/>
            <a:ext cx="2091278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0000"/>
                </a:solidFill>
              </a:rPr>
              <a:t>Subtract 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  <a:sym typeface="Symbol"/>
              </a:rPr>
              <a:t>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/4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69261" y="3751239"/>
            <a:ext cx="1733423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0000"/>
                </a:solidFill>
              </a:rPr>
              <a:t>No change</a:t>
            </a:r>
          </a:p>
        </p:txBody>
      </p:sp>
      <p:sp>
        <p:nvSpPr>
          <p:cNvPr id="9" name="Rectangle 8"/>
          <p:cNvSpPr/>
          <p:nvPr/>
        </p:nvSpPr>
        <p:spPr>
          <a:xfrm>
            <a:off x="3869261" y="4572000"/>
            <a:ext cx="1733423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0000"/>
                </a:solidFill>
              </a:rPr>
              <a:t>No change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81935" y="5410200"/>
            <a:ext cx="2182072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0000"/>
                </a:solidFill>
              </a:rPr>
              <a:t>Shift left  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  <a:sym typeface="Symbol"/>
              </a:rPr>
              <a:t>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/4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95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568"/>
            <a:ext cx="3286125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6629400" cy="4461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222329" y="2383103"/>
            <a:ext cx="9525" cy="4114800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038600" y="304800"/>
            <a:ext cx="2057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RECALL: </a:t>
            </a:r>
          </a:p>
          <a:p>
            <a:r>
              <a:rPr lang="en-US" b="1" dirty="0">
                <a:solidFill>
                  <a:srgbClr val="FF0000"/>
                </a:solidFill>
              </a:rPr>
              <a:t>PARENT FUNCTION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5555140" y="2383103"/>
            <a:ext cx="9525" cy="4114800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889380" y="2383103"/>
            <a:ext cx="9525" cy="4114800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728567" y="2461205"/>
            <a:ext cx="9525" cy="4114800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366608" y="2487551"/>
            <a:ext cx="9525" cy="4114800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798522" y="2516779"/>
            <a:ext cx="9525" cy="4114800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195542" y="2470810"/>
            <a:ext cx="9525" cy="4114800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582244" y="2383103"/>
            <a:ext cx="9525" cy="4114800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409825" y="2493978"/>
            <a:ext cx="9525" cy="4114800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44940" y="2481827"/>
            <a:ext cx="9525" cy="4114800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041877" y="411939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681401" y="394036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392299" y="393210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18675" y="483456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288084" y="500900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010400" y="499155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469287" y="481069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155654" y="500900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780856" y="500441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62" y="0"/>
            <a:ext cx="2704514" cy="2704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Oval 39"/>
          <p:cNvSpPr/>
          <p:nvPr/>
        </p:nvSpPr>
        <p:spPr>
          <a:xfrm>
            <a:off x="5488465" y="397341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854350" y="412581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225884" y="397341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0800000">
            <a:off x="2580074" y="2514600"/>
            <a:ext cx="1066800" cy="1669670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/>
          <p:cNvSpPr/>
          <p:nvPr/>
        </p:nvSpPr>
        <p:spPr>
          <a:xfrm rot="10800000">
            <a:off x="5384643" y="2565293"/>
            <a:ext cx="1066800" cy="1669670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/>
          <p:cNvSpPr/>
          <p:nvPr/>
        </p:nvSpPr>
        <p:spPr>
          <a:xfrm>
            <a:off x="1167214" y="4853059"/>
            <a:ext cx="1066800" cy="1669670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c 44"/>
          <p:cNvSpPr/>
          <p:nvPr/>
        </p:nvSpPr>
        <p:spPr>
          <a:xfrm>
            <a:off x="4012087" y="4847452"/>
            <a:ext cx="1066800" cy="1669670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9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  <p:bldP spid="42" grpId="0" animBg="1"/>
      <p:bldP spid="30" grpId="0" animBg="1"/>
      <p:bldP spid="43" grpId="0" animBg="1"/>
      <p:bldP spid="44" grpId="0" animBg="1"/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29995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omic Sans MS"/>
                <a:ea typeface="Times New Roman"/>
              </a:rPr>
              <a:t>2.     y = sec(2x)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68707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953000" y="1600200"/>
            <a:ext cx="2653740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0000"/>
                </a:solidFill>
              </a:rPr>
              <a:t>Horizontal shrink</a:t>
            </a:r>
          </a:p>
        </p:txBody>
      </p:sp>
      <p:sp>
        <p:nvSpPr>
          <p:cNvPr id="6" name="Rectangle 5"/>
          <p:cNvSpPr/>
          <p:nvPr/>
        </p:nvSpPr>
        <p:spPr>
          <a:xfrm>
            <a:off x="4800600" y="2438400"/>
            <a:ext cx="1793953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0000"/>
                </a:solidFill>
              </a:rPr>
              <a:t>Divide by 2</a:t>
            </a:r>
          </a:p>
        </p:txBody>
      </p:sp>
      <p:sp>
        <p:nvSpPr>
          <p:cNvPr id="7" name="Rectangle 6"/>
          <p:cNvSpPr/>
          <p:nvPr/>
        </p:nvSpPr>
        <p:spPr>
          <a:xfrm>
            <a:off x="4086503" y="3119080"/>
            <a:ext cx="1733423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0000"/>
                </a:solidFill>
              </a:rPr>
              <a:t>No change</a:t>
            </a:r>
          </a:p>
        </p:txBody>
      </p:sp>
      <p:sp>
        <p:nvSpPr>
          <p:cNvPr id="8" name="Rectangle 7"/>
          <p:cNvSpPr/>
          <p:nvPr/>
        </p:nvSpPr>
        <p:spPr>
          <a:xfrm>
            <a:off x="4191000" y="3962400"/>
            <a:ext cx="661207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0000"/>
                </a:solidFill>
              </a:rPr>
              <a:t>yes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334880"/>
              </p:ext>
            </p:extLst>
          </p:nvPr>
        </p:nvGraphicFramePr>
        <p:xfrm>
          <a:off x="6934200" y="3701805"/>
          <a:ext cx="2082068" cy="946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5" name="Equation" r:id="rId4" imgW="977760" imgH="444240" progId="Equation.3">
                  <p:embed/>
                </p:oleObj>
              </mc:Choice>
              <mc:Fallback>
                <p:oleObj name="Equation" r:id="rId4" imgW="97776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34200" y="3701805"/>
                        <a:ext cx="2082068" cy="94639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5042243" y="4876800"/>
            <a:ext cx="661207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0000"/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9698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15753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57600" y="222032"/>
            <a:ext cx="2057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RECALL: </a:t>
            </a:r>
          </a:p>
          <a:p>
            <a:r>
              <a:rPr lang="en-US" b="1" dirty="0">
                <a:solidFill>
                  <a:srgbClr val="FF0000"/>
                </a:solidFill>
              </a:rPr>
              <a:t>PARENT FUNCTION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7442"/>
            <a:ext cx="6400800" cy="4307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590673" cy="2590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3962400" y="2383824"/>
            <a:ext cx="9525" cy="4114800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90800" y="2379234"/>
            <a:ext cx="9525" cy="4114800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41878" y="2470108"/>
            <a:ext cx="9525" cy="4114800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51315" y="2499995"/>
            <a:ext cx="9525" cy="4114800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317308" y="2488060"/>
            <a:ext cx="9525" cy="4114800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45519" y="2480207"/>
            <a:ext cx="9525" cy="4114800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65360" y="2484896"/>
            <a:ext cx="9525" cy="4114800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95309" y="2470108"/>
            <a:ext cx="9525" cy="4114800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673776" y="2458682"/>
            <a:ext cx="9525" cy="4114800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34274" y="2473780"/>
            <a:ext cx="9525" cy="4114800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3218809" y="4114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029769" y="394495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429000" y="3962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889835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725175" y="4953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054495" y="4953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580884" y="4114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396093" y="39366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716742" y="393710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252193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055723" y="4953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410963" y="493555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555852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337044" y="493555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732241" y="495588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873482" y="414050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686452" y="3962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061309" y="3962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190013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025353" y="501175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356063" y="501175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892120" y="409735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739720" y="391741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06342" y="411388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70497" y="391741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c 46"/>
          <p:cNvSpPr/>
          <p:nvPr/>
        </p:nvSpPr>
        <p:spPr>
          <a:xfrm rot="10800000">
            <a:off x="2971801" y="2548374"/>
            <a:ext cx="598319" cy="1669670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c 47"/>
          <p:cNvSpPr/>
          <p:nvPr/>
        </p:nvSpPr>
        <p:spPr>
          <a:xfrm rot="10800000">
            <a:off x="4346937" y="2559643"/>
            <a:ext cx="598319" cy="1669670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c 48"/>
          <p:cNvSpPr/>
          <p:nvPr/>
        </p:nvSpPr>
        <p:spPr>
          <a:xfrm rot="10800000">
            <a:off x="5736885" y="2534322"/>
            <a:ext cx="598319" cy="1669670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Arc 49"/>
          <p:cNvSpPr/>
          <p:nvPr/>
        </p:nvSpPr>
        <p:spPr>
          <a:xfrm rot="10800000">
            <a:off x="1666530" y="2555847"/>
            <a:ext cx="598319" cy="1669670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c 50"/>
          <p:cNvSpPr/>
          <p:nvPr/>
        </p:nvSpPr>
        <p:spPr>
          <a:xfrm rot="10800000">
            <a:off x="258337" y="2566914"/>
            <a:ext cx="598319" cy="1669670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c 51"/>
          <p:cNvSpPr/>
          <p:nvPr/>
        </p:nvSpPr>
        <p:spPr>
          <a:xfrm>
            <a:off x="944447" y="4800600"/>
            <a:ext cx="579553" cy="1686704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c 52"/>
          <p:cNvSpPr/>
          <p:nvPr/>
        </p:nvSpPr>
        <p:spPr>
          <a:xfrm>
            <a:off x="2348492" y="4835468"/>
            <a:ext cx="579553" cy="1686704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rc 53"/>
          <p:cNvSpPr/>
          <p:nvPr/>
        </p:nvSpPr>
        <p:spPr>
          <a:xfrm>
            <a:off x="3707009" y="4860112"/>
            <a:ext cx="579553" cy="1686704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c 54"/>
          <p:cNvSpPr/>
          <p:nvPr/>
        </p:nvSpPr>
        <p:spPr>
          <a:xfrm>
            <a:off x="5033625" y="4826175"/>
            <a:ext cx="579553" cy="1686704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4209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Comic Sans MS"/>
                <a:ea typeface="Times New Roman"/>
              </a:rPr>
              <a:t>3.      y = -csc(x) + 1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0144"/>
            <a:ext cx="8409705" cy="4589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562600" y="1295400"/>
            <a:ext cx="3258328" cy="95410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0000"/>
                </a:solidFill>
              </a:rPr>
              <a:t>Reflect across x-axis; </a:t>
            </a:r>
          </a:p>
          <a:p>
            <a:pPr lvl="0"/>
            <a:r>
              <a:rPr lang="en-US" sz="2800" dirty="0">
                <a:solidFill>
                  <a:srgbClr val="FF0000"/>
                </a:solidFill>
              </a:rPr>
              <a:t>  vertical shift up</a:t>
            </a:r>
          </a:p>
        </p:txBody>
      </p:sp>
      <p:sp>
        <p:nvSpPr>
          <p:cNvPr id="4" name="Rectangle 3"/>
          <p:cNvSpPr/>
          <p:nvPr/>
        </p:nvSpPr>
        <p:spPr>
          <a:xfrm>
            <a:off x="5423172" y="2362200"/>
            <a:ext cx="1733423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0000"/>
                </a:solidFill>
              </a:rPr>
              <a:t>No change</a:t>
            </a:r>
          </a:p>
        </p:txBody>
      </p:sp>
      <p:sp>
        <p:nvSpPr>
          <p:cNvPr id="6" name="Rectangle 5"/>
          <p:cNvSpPr/>
          <p:nvPr/>
        </p:nvSpPr>
        <p:spPr>
          <a:xfrm>
            <a:off x="4743207" y="3293568"/>
            <a:ext cx="2873479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0000"/>
                </a:solidFill>
              </a:rPr>
              <a:t>Negate then add 1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6800" y="4267200"/>
            <a:ext cx="1733423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0000"/>
                </a:solidFill>
              </a:rPr>
              <a:t>No change</a:t>
            </a:r>
          </a:p>
        </p:txBody>
      </p:sp>
      <p:sp>
        <p:nvSpPr>
          <p:cNvPr id="8" name="Rectangle 7"/>
          <p:cNvSpPr/>
          <p:nvPr/>
        </p:nvSpPr>
        <p:spPr>
          <a:xfrm>
            <a:off x="5575572" y="5334000"/>
            <a:ext cx="1733423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0000"/>
                </a:solidFill>
              </a:rPr>
              <a:t>No change</a:t>
            </a:r>
          </a:p>
        </p:txBody>
      </p:sp>
    </p:spTree>
    <p:extLst>
      <p:ext uri="{BB962C8B-B14F-4D97-AF65-F5344CB8AC3E}">
        <p14:creationId xmlns:p14="http://schemas.microsoft.com/office/powerpoint/2010/main" val="284599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0"/>
            <a:ext cx="441325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6400800" cy="4307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https://encrypted-tbn2.gstatic.com/images?q=tbn:ANd9GcR7YEoWpsY6nkxXI1oQYiq6koEB2XpALO2HMpManWHk3InK3qUA9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52400"/>
            <a:ext cx="3013892" cy="234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276600" y="2382382"/>
            <a:ext cx="9525" cy="4114800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38675" y="2492598"/>
            <a:ext cx="9525" cy="4114800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971945" y="2407170"/>
            <a:ext cx="9525" cy="4114800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43330" y="2478765"/>
            <a:ext cx="9525" cy="4114800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017" y="2492598"/>
            <a:ext cx="9525" cy="4114800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" y="4191000"/>
            <a:ext cx="5943600" cy="0"/>
          </a:xfrm>
          <a:prstGeom prst="line">
            <a:avLst/>
          </a:prstGeom>
          <a:ln w="5715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533765" y="379204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6401" y="361992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189862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914545" y="447379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5814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267337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288825" y="376955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924655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611495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193236" y="447012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50268" y="464269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567093" y="464269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>
            <a:off x="766325" y="4475618"/>
            <a:ext cx="1003645" cy="1524001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10800000">
            <a:off x="2123125" y="2397581"/>
            <a:ext cx="1003645" cy="1524001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>
            <a:off x="3452145" y="4459965"/>
            <a:ext cx="1003645" cy="1524001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rot="10800000">
            <a:off x="4799968" y="2346178"/>
            <a:ext cx="1003645" cy="1524001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2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1731"/>
            <a:ext cx="8413750" cy="459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601406" y="1158852"/>
            <a:ext cx="3542594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solidFill>
                  <a:srgbClr val="FF0000"/>
                </a:solidFill>
              </a:rPr>
              <a:t>vert shrink, shift right, vert shift up</a:t>
            </a:r>
          </a:p>
        </p:txBody>
      </p:sp>
      <p:sp>
        <p:nvSpPr>
          <p:cNvPr id="5" name="Rectangle 4"/>
          <p:cNvSpPr/>
          <p:nvPr/>
        </p:nvSpPr>
        <p:spPr>
          <a:xfrm>
            <a:off x="4539314" y="3064458"/>
            <a:ext cx="2747740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0000"/>
                </a:solidFill>
              </a:rPr>
              <a:t>add 2, divide by 2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537" y="3909272"/>
            <a:ext cx="196373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81000" y="4210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4</a:t>
            </a:r>
            <a:r>
              <a:rPr lang="en-US" sz="3200" dirty="0"/>
              <a:t>.       y = ½csc(x - </a:t>
            </a:r>
            <a:r>
              <a:rPr lang="en-US" sz="3200" dirty="0">
                <a:sym typeface="Symbol" panose="05050102010706020507" pitchFamily="18" charset="2"/>
              </a:rPr>
              <a:t></a:t>
            </a:r>
            <a:r>
              <a:rPr lang="en-US" sz="3200" dirty="0"/>
              <a:t>/2) + 2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34000" y="2127114"/>
            <a:ext cx="1905000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solidFill>
                  <a:srgbClr val="FF0000"/>
                </a:solidFill>
              </a:rPr>
              <a:t>add 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</a:t>
            </a:r>
            <a:r>
              <a:rPr lang="en-US" sz="2800" dirty="0">
                <a:solidFill>
                  <a:srgbClr val="FF0000"/>
                </a:solidFill>
              </a:rPr>
              <a:t>/2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634522" y="4977185"/>
            <a:ext cx="3357077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solidFill>
                  <a:srgbClr val="FF0000"/>
                </a:solidFill>
              </a:rPr>
              <a:t>Yes, shifted right 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</a:t>
            </a:r>
            <a:r>
              <a:rPr lang="en-US" sz="2800" dirty="0">
                <a:solidFill>
                  <a:srgbClr val="FF0000"/>
                </a:solidFill>
              </a:rPr>
              <a:t>/2 </a:t>
            </a:r>
          </a:p>
        </p:txBody>
      </p:sp>
    </p:spTree>
    <p:extLst>
      <p:ext uri="{BB962C8B-B14F-4D97-AF65-F5344CB8AC3E}">
        <p14:creationId xmlns:p14="http://schemas.microsoft.com/office/powerpoint/2010/main" val="9832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" y="1961017"/>
            <a:ext cx="6400800" cy="4307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https://encrypted-tbn2.gstatic.com/images?q=tbn:ANd9GcR7YEoWpsY6nkxXI1oQYiq6koEB2XpALO2HMpManWHk3InK3qUA9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52400"/>
            <a:ext cx="3013892" cy="234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112612" y="2478765"/>
            <a:ext cx="9525" cy="4114800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12138" y="2503695"/>
            <a:ext cx="15968" cy="4057044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391275" y="2356645"/>
            <a:ext cx="9525" cy="4114800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27328" y="2445939"/>
            <a:ext cx="9525" cy="4114800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33475" y="2478765"/>
            <a:ext cx="9525" cy="4114800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407881" y="327764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64637" y="365083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777184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723344" y="324177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4210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/>
              <a:t>4</a:t>
            </a:r>
            <a:r>
              <a:rPr lang="en-US" sz="3200"/>
              <a:t>.       y = ½csc(x - </a:t>
            </a:r>
            <a:r>
              <a:rPr lang="en-US" sz="3200">
                <a:sym typeface="Symbol" panose="05050102010706020507" pitchFamily="18" charset="2"/>
              </a:rPr>
              <a:t></a:t>
            </a:r>
            <a:r>
              <a:rPr lang="en-US" sz="3200"/>
              <a:t>/2) + 2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-161983" y="3505200"/>
            <a:ext cx="6549190" cy="0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66373" y="367878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10800000">
            <a:off x="3895974" y="1668860"/>
            <a:ext cx="1066800" cy="1669670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5279797" y="3727038"/>
            <a:ext cx="1066800" cy="1669670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>
            <a:off x="2547351" y="3701330"/>
            <a:ext cx="1066800" cy="1669670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 rot="10800000">
            <a:off x="1240944" y="1724501"/>
            <a:ext cx="1066800" cy="1669670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>
            <a:off x="-86255" y="3743992"/>
            <a:ext cx="1066800" cy="1669670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1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0.01759 L 0.07257 -0.0175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0.07934 0.0159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" y="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1" grpId="0" animBg="1"/>
      <p:bldP spid="28" grpId="0" animBg="1"/>
      <p:bldP spid="23" grpId="0" animBg="1"/>
      <p:bldP spid="32" grpId="0" animBg="1"/>
      <p:bldP spid="33" grpId="0" animBg="1"/>
      <p:bldP spid="34" grpId="0" animBg="1"/>
      <p:bldP spid="3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653" y="157222"/>
            <a:ext cx="8229600" cy="255454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Assignment:</a:t>
            </a:r>
            <a:r>
              <a:rPr lang="en-US" sz="3200" dirty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  </a:t>
            </a:r>
          </a:p>
          <a:p>
            <a:endParaRPr lang="en-US" sz="3200" dirty="0">
              <a:solidFill>
                <a:srgbClr val="0000FF"/>
              </a:solidFill>
              <a:latin typeface="Comic Sans MS"/>
              <a:ea typeface="Times New Roman"/>
              <a:cs typeface="Times New Roman"/>
            </a:endParaRPr>
          </a:p>
          <a:p>
            <a:r>
              <a:rPr lang="en-US" sz="3200" dirty="0">
                <a:effectLst/>
                <a:latin typeface="Comic Sans MS"/>
                <a:ea typeface="Times New Roman"/>
                <a:cs typeface="Times New Roman"/>
              </a:rPr>
              <a:t>PW #1 Graphing Secant and Cosecant</a:t>
            </a:r>
          </a:p>
          <a:p>
            <a:endParaRPr lang="en-US" sz="3200" dirty="0">
              <a:effectLst/>
              <a:latin typeface="Comic Sans MS"/>
              <a:ea typeface="Times New Roman"/>
              <a:cs typeface="Times New Roman"/>
            </a:endParaRPr>
          </a:p>
          <a:p>
            <a:r>
              <a:rPr lang="en-US" sz="3200" dirty="0" err="1">
                <a:latin typeface="Comic Sans MS"/>
                <a:cs typeface="Times New Roman"/>
              </a:rPr>
              <a:t>Precalc</a:t>
            </a:r>
            <a:r>
              <a:rPr lang="en-US" sz="3200" dirty="0">
                <a:latin typeface="Comic Sans MS"/>
                <a:cs typeface="Times New Roman"/>
              </a:rPr>
              <a:t> Worksheet Cosecant and Secant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2640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272"/>
            <a:ext cx="853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/>
              <a:buChar char=""/>
              <a:tabLst>
                <a:tab pos="228600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In class Activity: </a:t>
            </a:r>
            <a:r>
              <a:rPr lang="en-US" sz="2800" b="1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Graphing Secant &amp; Cosecant</a:t>
            </a:r>
            <a:endParaRPr lang="en-US" sz="28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545323"/>
            <a:ext cx="35189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Graphing f(x)=sec(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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) </a:t>
            </a:r>
            <a:endParaRPr lang="en-US" sz="28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6846" y="1183712"/>
            <a:ext cx="8282354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[Hint: Since</a:t>
            </a:r>
            <a:r>
              <a:rPr lang="en-US" sz="24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sec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reciprocal of </a:t>
            </a:r>
            <a:r>
              <a:rPr lang="en-US" sz="24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b="1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graph cos first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.]</a:t>
            </a:r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274" y="2670689"/>
            <a:ext cx="5212864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101716"/>
              </p:ext>
            </p:extLst>
          </p:nvPr>
        </p:nvGraphicFramePr>
        <p:xfrm>
          <a:off x="304800" y="1752604"/>
          <a:ext cx="3264092" cy="487679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96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2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63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      x</a:t>
                      </a: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y=sec(x)</a:t>
                      </a: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 (x,y)</a:t>
                      </a: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1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-2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2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-7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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(-7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 , 1.4)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2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-3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Undefined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Vertical asymptote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1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-5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1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1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-3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1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1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1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1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1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1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45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45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45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45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45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45" marR="68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4601" y="19050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(-2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, 1)</a:t>
            </a:r>
          </a:p>
        </p:txBody>
      </p:sp>
      <p:sp>
        <p:nvSpPr>
          <p:cNvPr id="9" name="Oval 8"/>
          <p:cNvSpPr/>
          <p:nvPr/>
        </p:nvSpPr>
        <p:spPr>
          <a:xfrm>
            <a:off x="6362506" y="3116046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973079" y="3470789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543800" y="3810000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3400" y="3470789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699813" y="3116046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814253" y="3423178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181600" y="3810000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621823" y="3433840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25199" y="3094012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2274" y="2592782"/>
            <a:ext cx="5212864" cy="1908413"/>
          </a:xfrm>
          <a:prstGeom prst="rect">
            <a:avLst/>
          </a:prstGeom>
        </p:spPr>
      </p:pic>
      <p:sp>
        <p:nvSpPr>
          <p:cNvPr id="20" name="Oval 19"/>
          <p:cNvSpPr/>
          <p:nvPr/>
        </p:nvSpPr>
        <p:spPr>
          <a:xfrm>
            <a:off x="4101399" y="3105229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4343400" y="292802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4724400" y="2042879"/>
            <a:ext cx="0" cy="268152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280143" y="2005633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389466" y="3027540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-1.4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44159" y="3038357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(-5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-1.4 )</a:t>
            </a:r>
          </a:p>
        </p:txBody>
      </p:sp>
      <p:sp>
        <p:nvSpPr>
          <p:cNvPr id="27" name="Oval 26"/>
          <p:cNvSpPr/>
          <p:nvPr/>
        </p:nvSpPr>
        <p:spPr>
          <a:xfrm>
            <a:off x="3429000" y="3102403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899533" y="4038601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376958" y="3278463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52867" y="3289280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(-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, -1 )</a:t>
            </a:r>
          </a:p>
        </p:txBody>
      </p:sp>
      <p:sp>
        <p:nvSpPr>
          <p:cNvPr id="31" name="Oval 30"/>
          <p:cNvSpPr/>
          <p:nvPr/>
        </p:nvSpPr>
        <p:spPr>
          <a:xfrm>
            <a:off x="3119160" y="3354157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5198417" y="3842608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396992" y="3530951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-1.4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0066" y="3498530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(-3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-1.4 )</a:t>
            </a:r>
          </a:p>
        </p:txBody>
      </p:sp>
      <p:sp>
        <p:nvSpPr>
          <p:cNvPr id="35" name="Oval 34"/>
          <p:cNvSpPr/>
          <p:nvPr/>
        </p:nvSpPr>
        <p:spPr>
          <a:xfrm>
            <a:off x="3478686" y="3576218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562600" y="40386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54558" y="3759759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Undefined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409646" y="3756651"/>
            <a:ext cx="1221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Vert Asymp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5867400" y="2130028"/>
            <a:ext cx="0" cy="268152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84552" y="3991124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1.4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430863" y="3959423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(-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1.4 )</a:t>
            </a:r>
          </a:p>
        </p:txBody>
      </p:sp>
      <p:sp>
        <p:nvSpPr>
          <p:cNvPr id="42" name="Oval 41"/>
          <p:cNvSpPr/>
          <p:nvPr/>
        </p:nvSpPr>
        <p:spPr>
          <a:xfrm>
            <a:off x="3367343" y="4015557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066926" y="2887793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421481" y="4234006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472260" y="4188023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(0, 1 )</a:t>
            </a:r>
          </a:p>
        </p:txBody>
      </p:sp>
      <p:sp>
        <p:nvSpPr>
          <p:cNvPr id="46" name="Oval 45"/>
          <p:cNvSpPr/>
          <p:nvPr/>
        </p:nvSpPr>
        <p:spPr>
          <a:xfrm>
            <a:off x="3099204" y="4277862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392591" y="3151448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427735" y="4451826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1.4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450510" y="4398556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1.4 )</a:t>
            </a:r>
          </a:p>
        </p:txBody>
      </p:sp>
      <p:sp>
        <p:nvSpPr>
          <p:cNvPr id="51" name="Oval 50"/>
          <p:cNvSpPr/>
          <p:nvPr/>
        </p:nvSpPr>
        <p:spPr>
          <a:xfrm>
            <a:off x="3287360" y="44958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684619" y="2885957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316900" y="4669646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Undefined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452501" y="4647340"/>
            <a:ext cx="1221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Vert Asymp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7058023" y="2142013"/>
            <a:ext cx="0" cy="268152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421481" y="4877921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-1.4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483808" y="4877920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(3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-1.4 )</a:t>
            </a:r>
          </a:p>
        </p:txBody>
      </p:sp>
      <p:sp>
        <p:nvSpPr>
          <p:cNvPr id="58" name="Oval 57"/>
          <p:cNvSpPr/>
          <p:nvPr/>
        </p:nvSpPr>
        <p:spPr>
          <a:xfrm>
            <a:off x="3439760" y="4954567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7245392" y="3998469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431687" y="5168903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519791" y="5135356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, -1 )</a:t>
            </a:r>
          </a:p>
        </p:txBody>
      </p:sp>
      <p:sp>
        <p:nvSpPr>
          <p:cNvPr id="62" name="Oval 61"/>
          <p:cNvSpPr/>
          <p:nvPr/>
        </p:nvSpPr>
        <p:spPr>
          <a:xfrm>
            <a:off x="3267080" y="5217476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7530478" y="3863957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431686" y="5471166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-1.4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504007" y="5405865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(5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-1.4 )</a:t>
            </a:r>
          </a:p>
        </p:txBody>
      </p:sp>
      <p:sp>
        <p:nvSpPr>
          <p:cNvPr id="66" name="Oval 65"/>
          <p:cNvSpPr/>
          <p:nvPr/>
        </p:nvSpPr>
        <p:spPr>
          <a:xfrm>
            <a:off x="3518897" y="5524568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7818609" y="4015557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1315306" y="5748019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Undefined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514601" y="5713642"/>
            <a:ext cx="1221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Vert Asymp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8153400" y="2057295"/>
            <a:ext cx="0" cy="268152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485748" y="6014323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1.4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450334" y="5999110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(7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1.4 )</a:t>
            </a:r>
          </a:p>
        </p:txBody>
      </p:sp>
      <p:sp>
        <p:nvSpPr>
          <p:cNvPr id="75" name="Oval 74"/>
          <p:cNvSpPr/>
          <p:nvPr/>
        </p:nvSpPr>
        <p:spPr>
          <a:xfrm>
            <a:off x="3487418" y="6092011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8383629" y="2925722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1505882" y="6271871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519791" y="6290353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(2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, 1 )</a:t>
            </a:r>
          </a:p>
        </p:txBody>
      </p:sp>
      <p:sp>
        <p:nvSpPr>
          <p:cNvPr id="79" name="Oval 78"/>
          <p:cNvSpPr/>
          <p:nvPr/>
        </p:nvSpPr>
        <p:spPr>
          <a:xfrm>
            <a:off x="3267080" y="6376308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8625421" y="3142984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3422243" y="2278727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Arc 81"/>
          <p:cNvSpPr/>
          <p:nvPr/>
        </p:nvSpPr>
        <p:spPr>
          <a:xfrm rot="10800000">
            <a:off x="5914322" y="1585133"/>
            <a:ext cx="1066800" cy="1669670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Arc 83"/>
          <p:cNvSpPr/>
          <p:nvPr/>
        </p:nvSpPr>
        <p:spPr>
          <a:xfrm rot="10800000">
            <a:off x="3558302" y="1548264"/>
            <a:ext cx="1066800" cy="1669670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Arc 84"/>
          <p:cNvSpPr/>
          <p:nvPr/>
        </p:nvSpPr>
        <p:spPr>
          <a:xfrm>
            <a:off x="7058023" y="3910539"/>
            <a:ext cx="1066800" cy="1669670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Arc 85"/>
          <p:cNvSpPr/>
          <p:nvPr/>
        </p:nvSpPr>
        <p:spPr>
          <a:xfrm>
            <a:off x="4779435" y="3918808"/>
            <a:ext cx="1066800" cy="1669670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Arc 86"/>
          <p:cNvSpPr/>
          <p:nvPr/>
        </p:nvSpPr>
        <p:spPr>
          <a:xfrm rot="10800000">
            <a:off x="8242613" y="1557978"/>
            <a:ext cx="1066800" cy="1669670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2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4" grpId="0" animBg="1"/>
      <p:bldP spid="25" grpId="0"/>
      <p:bldP spid="26" grpId="0"/>
      <p:bldP spid="27" grpId="0" animBg="1"/>
      <p:bldP spid="28" grpId="0" animBg="1"/>
      <p:bldP spid="29" grpId="0"/>
      <p:bldP spid="30" grpId="0"/>
      <p:bldP spid="31" grpId="0" animBg="1"/>
      <p:bldP spid="32" grpId="0" animBg="1"/>
      <p:bldP spid="33" grpId="0"/>
      <p:bldP spid="34" grpId="0"/>
      <p:bldP spid="35" grpId="0" animBg="1"/>
      <p:bldP spid="36" grpId="0" animBg="1"/>
      <p:bldP spid="37" grpId="0"/>
      <p:bldP spid="38" grpId="0"/>
      <p:bldP spid="40" grpId="0"/>
      <p:bldP spid="41" grpId="0"/>
      <p:bldP spid="42" grpId="0" animBg="1"/>
      <p:bldP spid="43" grpId="0" animBg="1"/>
      <p:bldP spid="44" grpId="0"/>
      <p:bldP spid="45" grpId="0"/>
      <p:bldP spid="46" grpId="0" animBg="1"/>
      <p:bldP spid="47" grpId="0" animBg="1"/>
      <p:bldP spid="48" grpId="0"/>
      <p:bldP spid="49" grpId="0"/>
      <p:bldP spid="51" grpId="0" animBg="1"/>
      <p:bldP spid="52" grpId="0" animBg="1"/>
      <p:bldP spid="53" grpId="0"/>
      <p:bldP spid="54" grpId="0"/>
      <p:bldP spid="56" grpId="0"/>
      <p:bldP spid="57" grpId="0"/>
      <p:bldP spid="58" grpId="0" animBg="1"/>
      <p:bldP spid="59" grpId="0" animBg="1"/>
      <p:bldP spid="60" grpId="0"/>
      <p:bldP spid="61" grpId="0"/>
      <p:bldP spid="62" grpId="0" animBg="1"/>
      <p:bldP spid="63" grpId="0" animBg="1"/>
      <p:bldP spid="64" grpId="0"/>
      <p:bldP spid="65" grpId="0"/>
      <p:bldP spid="66" grpId="0" animBg="1"/>
      <p:bldP spid="67" grpId="0" animBg="1"/>
      <p:bldP spid="68" grpId="0"/>
      <p:bldP spid="69" grpId="0"/>
      <p:bldP spid="73" grpId="0"/>
      <p:bldP spid="74" grpId="0"/>
      <p:bldP spid="75" grpId="0" animBg="1"/>
      <p:bldP spid="76" grpId="0" animBg="1"/>
      <p:bldP spid="77" grpId="0"/>
      <p:bldP spid="78" grpId="0"/>
      <p:bldP spid="79" grpId="0" animBg="1"/>
      <p:bldP spid="80" grpId="0" animBg="1"/>
      <p:bldP spid="81" grpId="0" animBg="1"/>
      <p:bldP spid="82" grpId="0" animBg="1"/>
      <p:bldP spid="84" grpId="0" animBg="1"/>
      <p:bldP spid="85" grpId="0" animBg="1"/>
      <p:bldP spid="86" grpId="0" animBg="1"/>
      <p:bldP spid="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52400"/>
            <a:ext cx="37977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Graph of </a:t>
            </a:r>
            <a:r>
              <a:rPr lang="en-US" sz="2800" dirty="0">
                <a:solidFill>
                  <a:srgbClr val="FF0066"/>
                </a:solidFill>
                <a:latin typeface="Arial Black" panose="020B0A04020102020204" pitchFamily="34" charset="0"/>
              </a:rPr>
              <a:t>sec </a:t>
            </a:r>
            <a:r>
              <a:rPr lang="en-US" sz="2800" i="1" dirty="0">
                <a:solidFill>
                  <a:srgbClr val="FF0066"/>
                </a:solidFill>
                <a:latin typeface="Arial Black" panose="020B0A04020102020204" pitchFamily="34" charset="0"/>
                <a:sym typeface="Symbol"/>
              </a:rPr>
              <a:t></a:t>
            </a:r>
            <a:r>
              <a:rPr lang="en-US" sz="2800" dirty="0">
                <a:solidFill>
                  <a:srgbClr val="FF0066"/>
                </a:solidFill>
                <a:latin typeface="Arial Black" panose="020B0A04020102020204" pitchFamily="34" charset="0"/>
                <a:sym typeface="Symbol"/>
              </a:rPr>
              <a:t> = y</a:t>
            </a:r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  <a:sym typeface="Symbol"/>
              </a:rPr>
              <a:t>.</a:t>
            </a:r>
            <a:endParaRPr lang="en-US" sz="28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5641991"/>
            <a:ext cx="6940347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0000FF"/>
                </a:solidFill>
              </a:rPr>
              <a:t>This is the </a:t>
            </a:r>
            <a:r>
              <a:rPr lang="en-US" sz="2800" b="1" dirty="0">
                <a:solidFill>
                  <a:srgbClr val="FF0000"/>
                </a:solidFill>
              </a:rPr>
              <a:t>parent function </a:t>
            </a:r>
            <a:r>
              <a:rPr lang="en-US" sz="2800" b="1" dirty="0">
                <a:solidFill>
                  <a:srgbClr val="0000FF"/>
                </a:solidFill>
              </a:rPr>
              <a:t>for secant that you must learn in order to do </a:t>
            </a:r>
            <a:r>
              <a:rPr lang="en-US" sz="2800" b="1" dirty="0">
                <a:solidFill>
                  <a:srgbClr val="FF0000"/>
                </a:solidFill>
              </a:rPr>
              <a:t>transformations</a:t>
            </a:r>
            <a:r>
              <a:rPr lang="en-US" sz="2800" b="1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2052" name="Picture 4" descr="https://encrypted-tbn0.gstatic.com/images?q=tbn:ANd9GcTYLMHvjW27CNYYwls6NbwHs2SY7ZVHUh2xEsfDYCWjcOnK3dG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14400"/>
            <a:ext cx="4276725" cy="427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87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745428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Facts to know about the graph of </a:t>
            </a:r>
            <a:r>
              <a:rPr lang="en-US" sz="2800" b="1" dirty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sec(</a:t>
            </a:r>
            <a:r>
              <a:rPr lang="en-US" sz="3200" b="1" dirty="0">
                <a:solidFill>
                  <a:srgbClr val="C00000"/>
                </a:solidFill>
                <a:effectLst/>
                <a:latin typeface="Comic Sans MS"/>
                <a:ea typeface="Times New Roman"/>
                <a:sym typeface="Symbol"/>
              </a:rPr>
              <a:t></a:t>
            </a:r>
            <a:r>
              <a:rPr lang="en-US" sz="2800" b="1" dirty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):</a:t>
            </a:r>
            <a:endParaRPr lang="en-US" sz="2800" b="1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066800"/>
            <a:ext cx="5562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The </a:t>
            </a:r>
            <a:r>
              <a:rPr lang="en-US" sz="2800" dirty="0">
                <a:solidFill>
                  <a:srgbClr val="FF00FF"/>
                </a:solidFill>
                <a:effectLst/>
                <a:latin typeface="Comic Sans MS"/>
                <a:ea typeface="Times New Roman"/>
              </a:rPr>
              <a:t>domain</a:t>
            </a:r>
            <a:r>
              <a:rPr lang="en-US" sz="2800" dirty="0">
                <a:effectLst/>
                <a:latin typeface="Comic Sans MS"/>
                <a:ea typeface="Times New Roman"/>
              </a:rPr>
              <a:t> is ___________. </a:t>
            </a: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Therefore you will have _______ ___________. 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680" y="1029286"/>
            <a:ext cx="2704514" cy="2704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3098125"/>
            <a:ext cx="7696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800" dirty="0">
                <a:effectLst/>
                <a:latin typeface="Comic Sans MS"/>
                <a:ea typeface="Times New Roman"/>
              </a:rPr>
              <a:t>List at least 4 asymptotes             ____________. They will occur every ___.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502021"/>
              </p:ext>
            </p:extLst>
          </p:nvPr>
        </p:nvGraphicFramePr>
        <p:xfrm>
          <a:off x="3009900" y="1050387"/>
          <a:ext cx="2781300" cy="731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8" name="Equation" r:id="rId4" imgW="1688760" imgH="444240" progId="Equation.3">
                  <p:embed/>
                </p:oleObj>
              </mc:Choice>
              <mc:Fallback>
                <p:oleObj name="Equation" r:id="rId4" imgW="168876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09900" y="1050387"/>
                        <a:ext cx="2781300" cy="73192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2157" y="2381543"/>
            <a:ext cx="32004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Vertical Asymptotes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467167"/>
              </p:ext>
            </p:extLst>
          </p:nvPr>
        </p:nvGraphicFramePr>
        <p:xfrm>
          <a:off x="433388" y="3767138"/>
          <a:ext cx="2341562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9" name="Equation" r:id="rId6" imgW="1422360" imgH="444240" progId="Equation.3">
                  <p:embed/>
                </p:oleObj>
              </mc:Choice>
              <mc:Fallback>
                <p:oleObj name="Equation" r:id="rId6" imgW="142236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8" y="3767138"/>
                        <a:ext cx="2341562" cy="7318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208191"/>
              </p:ext>
            </p:extLst>
          </p:nvPr>
        </p:nvGraphicFramePr>
        <p:xfrm>
          <a:off x="6781800" y="3886200"/>
          <a:ext cx="5461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0" name="Equation" r:id="rId8" imgW="164880" imgH="152280" progId="Equation.3">
                  <p:embed/>
                </p:oleObj>
              </mc:Choice>
              <mc:Fallback>
                <p:oleObj name="Equation" r:id="rId8" imgW="164880" imgH="1522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886200"/>
                        <a:ext cx="546100" cy="5016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228600" y="4931307"/>
            <a:ext cx="792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2.  The </a:t>
            </a:r>
            <a:r>
              <a:rPr lang="en-US" sz="2800" dirty="0">
                <a:solidFill>
                  <a:srgbClr val="008000"/>
                </a:solidFill>
                <a:effectLst/>
                <a:latin typeface="Comic Sans MS"/>
                <a:ea typeface="Times New Roman"/>
              </a:rPr>
              <a:t>range</a:t>
            </a:r>
            <a:r>
              <a:rPr lang="en-US" sz="2800" dirty="0">
                <a:effectLst/>
                <a:latin typeface="Comic Sans MS"/>
                <a:ea typeface="Times New Roman"/>
              </a:rPr>
              <a:t> is _________.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9420" y="4823585"/>
            <a:ext cx="288798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(-</a:t>
            </a:r>
            <a:r>
              <a:rPr lang="en-US" sz="3200" dirty="0">
                <a:solidFill>
                  <a:srgbClr val="FF0000"/>
                </a:solidFill>
                <a:sym typeface="Symbol"/>
              </a:rPr>
              <a:t>, -1]  [1, ) 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65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  <p:bldP spid="10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5315" y="127337"/>
            <a:ext cx="5486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3.  Secant is 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symmetric</a:t>
            </a:r>
            <a:r>
              <a:rPr lang="en-US" sz="2800" dirty="0">
                <a:effectLst/>
                <a:latin typeface="Comic Sans MS"/>
                <a:ea typeface="Times New Roman"/>
              </a:rPr>
              <a:t> to the ________. Therefore secant is an ______ function.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2876"/>
            <a:ext cx="2706687" cy="27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851095"/>
            <a:ext cx="13716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y- axis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1404609"/>
            <a:ext cx="118989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EVEN</a:t>
            </a:r>
          </a:p>
        </p:txBody>
      </p:sp>
      <p:sp>
        <p:nvSpPr>
          <p:cNvPr id="4" name="Rectangle 3"/>
          <p:cNvSpPr/>
          <p:nvPr/>
        </p:nvSpPr>
        <p:spPr>
          <a:xfrm>
            <a:off x="321212" y="2438400"/>
            <a:ext cx="63081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4. The secant function is </a:t>
            </a:r>
            <a:r>
              <a:rPr lang="en-US" sz="28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periodic</a:t>
            </a:r>
            <a:r>
              <a:rPr lang="en-US" sz="2800" dirty="0">
                <a:effectLst/>
                <a:latin typeface="Comic Sans MS"/>
                <a:ea typeface="Times New Roman"/>
              </a:rPr>
              <a:t>. </a:t>
            </a: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It cycles every ______ or ___.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1945" y="3019563"/>
            <a:ext cx="81844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2</a:t>
            </a:r>
            <a:r>
              <a:rPr lang="en-US" sz="3200" dirty="0">
                <a:solidFill>
                  <a:srgbClr val="FF0000"/>
                </a:solidFill>
                <a:sym typeface="Symbol"/>
              </a:rPr>
              <a:t>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475" y="2995612"/>
            <a:ext cx="1279525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21212" y="4114800"/>
            <a:ext cx="82131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5.  Are there any </a:t>
            </a:r>
            <a:r>
              <a:rPr lang="en-US" sz="2800" dirty="0">
                <a:solidFill>
                  <a:srgbClr val="C00000"/>
                </a:solidFill>
                <a:effectLst/>
                <a:latin typeface="Comic Sans MS"/>
                <a:ea typeface="Times New Roman"/>
                <a:cs typeface="Times New Roman"/>
              </a:rPr>
              <a:t>x-intercepts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?  _______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910775" y="3928664"/>
            <a:ext cx="118989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None</a:t>
            </a:r>
          </a:p>
        </p:txBody>
      </p:sp>
      <p:sp>
        <p:nvSpPr>
          <p:cNvPr id="8" name="Rectangle 7"/>
          <p:cNvSpPr/>
          <p:nvPr/>
        </p:nvSpPr>
        <p:spPr>
          <a:xfrm>
            <a:off x="359312" y="5181600"/>
            <a:ext cx="59731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6.  Is there a </a:t>
            </a:r>
            <a:r>
              <a:rPr lang="en-US" sz="2800" dirty="0">
                <a:solidFill>
                  <a:srgbClr val="006600"/>
                </a:solidFill>
                <a:effectLst/>
                <a:latin typeface="Comic Sans MS"/>
                <a:ea typeface="Times New Roman"/>
                <a:cs typeface="Times New Roman"/>
              </a:rPr>
              <a:t>y-intercept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?_____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861291" y="5165743"/>
            <a:ext cx="396509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0242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4" grpId="0"/>
      <p:bldP spid="7" grpId="0" animBg="1"/>
      <p:bldP spid="6" grpId="0"/>
      <p:bldP spid="10" grpId="0" animBg="1"/>
      <p:bldP spid="8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272"/>
            <a:ext cx="853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/>
              <a:buChar char=""/>
              <a:tabLst>
                <a:tab pos="228600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In class Activity: </a:t>
            </a:r>
            <a:r>
              <a:rPr lang="en-US" sz="2800" b="1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Graphing Secant &amp; Cosecant</a:t>
            </a:r>
            <a:endParaRPr lang="en-US" sz="28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97890" y="609434"/>
            <a:ext cx="35189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Graphing f(x)=csc(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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) </a:t>
            </a:r>
            <a:endParaRPr lang="en-US" sz="28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6846" y="1183712"/>
            <a:ext cx="8001000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[Hint: Since </a:t>
            </a:r>
            <a:r>
              <a:rPr lang="en-US" sz="24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csc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the reciprocal of </a:t>
            </a:r>
            <a:r>
              <a:rPr lang="en-US" sz="24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b="1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graph sin first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.]</a:t>
            </a:r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274" y="2133600"/>
            <a:ext cx="5212864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182844"/>
              </p:ext>
            </p:extLst>
          </p:nvPr>
        </p:nvGraphicFramePr>
        <p:xfrm>
          <a:off x="228600" y="1844674"/>
          <a:ext cx="3276600" cy="44037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884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17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      x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y=csc(x)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 (x,y)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-2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undefined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Vertical asymptote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-7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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(-7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/4 , 1.4)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-3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-5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-3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362506" y="2933700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934200" y="2590800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551422" y="2933700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3400" y="3276600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740338" y="2933700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91200" y="3276600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173590" y="2933700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592498" y="2590800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052636" y="2945176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6666" y="2028825"/>
            <a:ext cx="5263075" cy="2085975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3269247" y="25908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08494" y="24384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4214217" y="1745339"/>
            <a:ext cx="0" cy="268152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210831" y="2993611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1.4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9461" y="2736551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(-3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/2, 1 )</a:t>
            </a:r>
          </a:p>
        </p:txBody>
      </p:sp>
      <p:sp>
        <p:nvSpPr>
          <p:cNvPr id="24" name="Oval 23"/>
          <p:cNvSpPr/>
          <p:nvPr/>
        </p:nvSpPr>
        <p:spPr>
          <a:xfrm>
            <a:off x="3218208" y="2818482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752543" y="2660351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301422" y="2965721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(-5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1.4 )</a:t>
            </a:r>
          </a:p>
        </p:txBody>
      </p:sp>
      <p:sp>
        <p:nvSpPr>
          <p:cNvPr id="27" name="Oval 26"/>
          <p:cNvSpPr/>
          <p:nvPr/>
        </p:nvSpPr>
        <p:spPr>
          <a:xfrm>
            <a:off x="3349944" y="3048001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011193" y="24384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140144" y="3200401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Undefined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243881" y="3182956"/>
            <a:ext cx="1221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Vert Asymp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5410200" y="1778848"/>
            <a:ext cx="0" cy="268152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260836" y="3399698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-1.4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43114" y="3427338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(-3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-1.4 )</a:t>
            </a:r>
          </a:p>
        </p:txBody>
      </p:sp>
      <p:sp>
        <p:nvSpPr>
          <p:cNvPr id="34" name="Oval 33"/>
          <p:cNvSpPr/>
          <p:nvPr/>
        </p:nvSpPr>
        <p:spPr>
          <a:xfrm>
            <a:off x="3281361" y="3489326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580608" y="3508178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283742" y="3641130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60315" y="3609256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(-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/2, -1 )</a:t>
            </a:r>
          </a:p>
        </p:txBody>
      </p:sp>
      <p:sp>
        <p:nvSpPr>
          <p:cNvPr id="38" name="Oval 37"/>
          <p:cNvSpPr/>
          <p:nvPr/>
        </p:nvSpPr>
        <p:spPr>
          <a:xfrm>
            <a:off x="3202141" y="3718577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896588" y="33147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218321" y="3882562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-1.4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230509" y="3894245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(-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-1.4 )</a:t>
            </a:r>
          </a:p>
        </p:txBody>
      </p:sp>
      <p:sp>
        <p:nvSpPr>
          <p:cNvPr id="42" name="Oval 41"/>
          <p:cNvSpPr/>
          <p:nvPr/>
        </p:nvSpPr>
        <p:spPr>
          <a:xfrm>
            <a:off x="3321611" y="3970336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168032" y="3508178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132408" y="4122736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Undefined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96200" y="4106779"/>
            <a:ext cx="1221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Vert Asymp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6547039" y="1587430"/>
            <a:ext cx="0" cy="268152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242834" y="4349338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1.4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294765" y="4353615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1.4 )</a:t>
            </a:r>
          </a:p>
        </p:txBody>
      </p:sp>
      <p:sp>
        <p:nvSpPr>
          <p:cNvPr id="49" name="Oval 48"/>
          <p:cNvSpPr/>
          <p:nvPr/>
        </p:nvSpPr>
        <p:spPr>
          <a:xfrm>
            <a:off x="3241189" y="4452959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769866" y="2429811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283741" y="4584976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260315" y="4608462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/2, 1 )</a:t>
            </a:r>
          </a:p>
        </p:txBody>
      </p:sp>
      <p:sp>
        <p:nvSpPr>
          <p:cNvPr id="53" name="Oval 52"/>
          <p:cNvSpPr/>
          <p:nvPr/>
        </p:nvSpPr>
        <p:spPr>
          <a:xfrm>
            <a:off x="3164989" y="4672311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998079" y="2628356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240608" y="4817941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1.4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280555" y="4797510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(3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1.4 )</a:t>
            </a:r>
          </a:p>
        </p:txBody>
      </p:sp>
      <p:sp>
        <p:nvSpPr>
          <p:cNvPr id="58" name="Oval 57"/>
          <p:cNvSpPr/>
          <p:nvPr/>
        </p:nvSpPr>
        <p:spPr>
          <a:xfrm>
            <a:off x="3307848" y="4892271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7284871" y="24384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7703822" y="1579146"/>
            <a:ext cx="0" cy="268152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218320" y="5259694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-1.4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218477" y="5269127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(5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-1.4 )</a:t>
            </a:r>
          </a:p>
        </p:txBody>
      </p:sp>
      <p:sp>
        <p:nvSpPr>
          <p:cNvPr id="63" name="Oval 62"/>
          <p:cNvSpPr/>
          <p:nvPr/>
        </p:nvSpPr>
        <p:spPr>
          <a:xfrm>
            <a:off x="3247474" y="5815691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902234" y="3502577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250922" y="5533520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225222" y="5507914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(3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/2, -1 )</a:t>
            </a:r>
          </a:p>
        </p:txBody>
      </p:sp>
      <p:sp>
        <p:nvSpPr>
          <p:cNvPr id="67" name="Oval 66"/>
          <p:cNvSpPr/>
          <p:nvPr/>
        </p:nvSpPr>
        <p:spPr>
          <a:xfrm>
            <a:off x="3177875" y="5329761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8200221" y="3301388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1140143" y="5776950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-1.4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186621" y="5763252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(7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-1.4 )</a:t>
            </a:r>
          </a:p>
        </p:txBody>
      </p:sp>
      <p:sp>
        <p:nvSpPr>
          <p:cNvPr id="71" name="Oval 70"/>
          <p:cNvSpPr/>
          <p:nvPr/>
        </p:nvSpPr>
        <p:spPr>
          <a:xfrm>
            <a:off x="3330275" y="5591985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8426988" y="3495743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1163767" y="5057536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Undefined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309617" y="5052357"/>
            <a:ext cx="1221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Vert Asymp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148955" y="5980447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Undefined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207476" y="5963471"/>
            <a:ext cx="1221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Vert Asymp</a:t>
            </a:r>
          </a:p>
        </p:txBody>
      </p:sp>
      <p:cxnSp>
        <p:nvCxnSpPr>
          <p:cNvPr id="77" name="Straight Connector 76"/>
          <p:cNvCxnSpPr/>
          <p:nvPr/>
        </p:nvCxnSpPr>
        <p:spPr>
          <a:xfrm>
            <a:off x="8816538" y="1680615"/>
            <a:ext cx="0" cy="268152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8" name="Arc 77"/>
          <p:cNvSpPr/>
          <p:nvPr/>
        </p:nvSpPr>
        <p:spPr>
          <a:xfrm rot="10800000">
            <a:off x="6606183" y="1052247"/>
            <a:ext cx="1066800" cy="1669670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Arc 78"/>
          <p:cNvSpPr/>
          <p:nvPr/>
        </p:nvSpPr>
        <p:spPr>
          <a:xfrm rot="10800000">
            <a:off x="4271874" y="1048123"/>
            <a:ext cx="1066800" cy="1669670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Arc 79"/>
          <p:cNvSpPr/>
          <p:nvPr/>
        </p:nvSpPr>
        <p:spPr>
          <a:xfrm>
            <a:off x="7734662" y="3331953"/>
            <a:ext cx="1066800" cy="1669670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Arc 80"/>
          <p:cNvSpPr/>
          <p:nvPr/>
        </p:nvSpPr>
        <p:spPr>
          <a:xfrm>
            <a:off x="5439388" y="3331953"/>
            <a:ext cx="1066800" cy="1669670"/>
          </a:xfrm>
          <a:prstGeom prst="arc">
            <a:avLst>
              <a:gd name="adj1" fmla="val 10263288"/>
              <a:gd name="adj2" fmla="val 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3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2" grpId="0"/>
      <p:bldP spid="23" grpId="0"/>
      <p:bldP spid="24" grpId="0" animBg="1"/>
      <p:bldP spid="25" grpId="0" animBg="1"/>
      <p:bldP spid="26" grpId="0"/>
      <p:bldP spid="27" grpId="0" animBg="1"/>
      <p:bldP spid="28" grpId="0" animBg="1"/>
      <p:bldP spid="29" grpId="0"/>
      <p:bldP spid="30" grpId="0"/>
      <p:bldP spid="32" grpId="0"/>
      <p:bldP spid="33" grpId="0"/>
      <p:bldP spid="34" grpId="0" animBg="1"/>
      <p:bldP spid="35" grpId="0" animBg="1"/>
      <p:bldP spid="36" grpId="0"/>
      <p:bldP spid="37" grpId="0"/>
      <p:bldP spid="38" grpId="0" animBg="1"/>
      <p:bldP spid="39" grpId="0" animBg="1"/>
      <p:bldP spid="40" grpId="0"/>
      <p:bldP spid="41" grpId="0"/>
      <p:bldP spid="42" grpId="0" animBg="1"/>
      <p:bldP spid="43" grpId="0" animBg="1"/>
      <p:bldP spid="44" grpId="0"/>
      <p:bldP spid="45" grpId="0"/>
      <p:bldP spid="47" grpId="0"/>
      <p:bldP spid="48" grpId="0"/>
      <p:bldP spid="49" grpId="0" animBg="1"/>
      <p:bldP spid="50" grpId="0" animBg="1"/>
      <p:bldP spid="51" grpId="0"/>
      <p:bldP spid="52" grpId="0"/>
      <p:bldP spid="53" grpId="0" animBg="1"/>
      <p:bldP spid="54" grpId="0" animBg="1"/>
      <p:bldP spid="55" grpId="0"/>
      <p:bldP spid="56" grpId="0"/>
      <p:bldP spid="58" grpId="0" animBg="1"/>
      <p:bldP spid="59" grpId="0" animBg="1"/>
      <p:bldP spid="61" grpId="0"/>
      <p:bldP spid="62" grpId="0"/>
      <p:bldP spid="63" grpId="0" animBg="1"/>
      <p:bldP spid="64" grpId="0" animBg="1"/>
      <p:bldP spid="65" grpId="0"/>
      <p:bldP spid="66" grpId="0"/>
      <p:bldP spid="67" grpId="0" animBg="1"/>
      <p:bldP spid="68" grpId="0" animBg="1"/>
      <p:bldP spid="69" grpId="0"/>
      <p:bldP spid="70" grpId="0"/>
      <p:bldP spid="71" grpId="0" animBg="1"/>
      <p:bldP spid="72" grpId="0" animBg="1"/>
      <p:bldP spid="73" grpId="0"/>
      <p:bldP spid="74" grpId="0"/>
      <p:bldP spid="75" grpId="0"/>
      <p:bldP spid="76" grpId="0"/>
      <p:bldP spid="78" grpId="0" animBg="1"/>
      <p:bldP spid="79" grpId="0" animBg="1"/>
      <p:bldP spid="80" grpId="0" animBg="1"/>
      <p:bldP spid="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52400"/>
            <a:ext cx="37977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Graph of </a:t>
            </a:r>
            <a:r>
              <a:rPr lang="en-US" sz="2800" dirty="0">
                <a:solidFill>
                  <a:srgbClr val="FF0066"/>
                </a:solidFill>
                <a:latin typeface="Arial Black" panose="020B0A04020102020204" pitchFamily="34" charset="0"/>
              </a:rPr>
              <a:t>csc </a:t>
            </a:r>
            <a:r>
              <a:rPr lang="en-US" sz="2800" i="1" dirty="0">
                <a:solidFill>
                  <a:srgbClr val="FF0066"/>
                </a:solidFill>
                <a:latin typeface="Arial Black" panose="020B0A04020102020204" pitchFamily="34" charset="0"/>
                <a:sym typeface="Symbol"/>
              </a:rPr>
              <a:t></a:t>
            </a:r>
            <a:r>
              <a:rPr lang="en-US" sz="2800" dirty="0">
                <a:solidFill>
                  <a:srgbClr val="FF0066"/>
                </a:solidFill>
                <a:latin typeface="Arial Black" panose="020B0A04020102020204" pitchFamily="34" charset="0"/>
                <a:sym typeface="Symbol"/>
              </a:rPr>
              <a:t> = y</a:t>
            </a:r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  <a:sym typeface="Symbol"/>
              </a:rPr>
              <a:t>.</a:t>
            </a:r>
            <a:endParaRPr lang="en-US" sz="28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5641991"/>
            <a:ext cx="6940347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0000FF"/>
                </a:solidFill>
              </a:rPr>
              <a:t>This is the </a:t>
            </a:r>
            <a:r>
              <a:rPr lang="en-US" sz="2800" b="1" dirty="0">
                <a:solidFill>
                  <a:srgbClr val="FF0000"/>
                </a:solidFill>
              </a:rPr>
              <a:t>parent function </a:t>
            </a:r>
            <a:r>
              <a:rPr lang="en-US" sz="2800" b="1" dirty="0">
                <a:solidFill>
                  <a:srgbClr val="0000FF"/>
                </a:solidFill>
              </a:rPr>
              <a:t>for secant that you must learn in order to do </a:t>
            </a:r>
            <a:r>
              <a:rPr lang="en-US" sz="2800" b="1" dirty="0">
                <a:solidFill>
                  <a:srgbClr val="FF0000"/>
                </a:solidFill>
              </a:rPr>
              <a:t>transformations</a:t>
            </a:r>
            <a:r>
              <a:rPr lang="en-US" sz="2800" b="1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6146" name="Picture 2" descr="http://www.mathipedia.com/GraphingSecant,Cosecant,andCotangent_files/image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90599"/>
            <a:ext cx="4876800" cy="420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32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743825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Facts to know about the graph of </a:t>
            </a:r>
            <a:r>
              <a:rPr lang="en-US" sz="2800" b="1" dirty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csc(</a:t>
            </a:r>
            <a:r>
              <a:rPr lang="en-US" sz="3200" b="1" dirty="0">
                <a:solidFill>
                  <a:srgbClr val="C00000"/>
                </a:solidFill>
                <a:effectLst/>
                <a:latin typeface="Comic Sans MS"/>
                <a:ea typeface="Times New Roman"/>
                <a:sym typeface="Symbol"/>
              </a:rPr>
              <a:t></a:t>
            </a:r>
            <a:r>
              <a:rPr lang="en-US" sz="2800" b="1" dirty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):</a:t>
            </a:r>
            <a:endParaRPr lang="en-US" sz="2800" b="1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066800"/>
            <a:ext cx="5562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The </a:t>
            </a:r>
            <a:r>
              <a:rPr lang="en-US" sz="2800" dirty="0">
                <a:solidFill>
                  <a:srgbClr val="FF00FF"/>
                </a:solidFill>
                <a:effectLst/>
                <a:latin typeface="Comic Sans MS"/>
                <a:ea typeface="Times New Roman"/>
              </a:rPr>
              <a:t>domain</a:t>
            </a:r>
            <a:r>
              <a:rPr lang="en-US" sz="2800" dirty="0">
                <a:effectLst/>
                <a:latin typeface="Comic Sans MS"/>
                <a:ea typeface="Times New Roman"/>
              </a:rPr>
              <a:t> is ___________. </a:t>
            </a: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Therefore you will have _______ ___________. 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098125"/>
            <a:ext cx="7696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800" dirty="0">
                <a:effectLst/>
                <a:latin typeface="Comic Sans MS"/>
                <a:ea typeface="Times New Roman"/>
              </a:rPr>
              <a:t>List at least 4 asymptotes             ____________. They will occur every ___.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614941"/>
              </p:ext>
            </p:extLst>
          </p:nvPr>
        </p:nvGraphicFramePr>
        <p:xfrm>
          <a:off x="3009900" y="1143000"/>
          <a:ext cx="263112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" name="Equation" r:id="rId3" imgW="1295280" imgH="215640" progId="Equation.3">
                  <p:embed/>
                </p:oleObj>
              </mc:Choice>
              <mc:Fallback>
                <p:oleObj name="Equation" r:id="rId3" imgW="12952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09900" y="1143000"/>
                        <a:ext cx="2631122" cy="4365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2157" y="2381543"/>
            <a:ext cx="32004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Vertical Asymptotes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663089"/>
              </p:ext>
            </p:extLst>
          </p:nvPr>
        </p:nvGraphicFramePr>
        <p:xfrm>
          <a:off x="264942" y="3828266"/>
          <a:ext cx="2402058" cy="510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7" name="Equation" r:id="rId5" imgW="1015920" imgH="215640" progId="Equation.3">
                  <p:embed/>
                </p:oleObj>
              </mc:Choice>
              <mc:Fallback>
                <p:oleObj name="Equation" r:id="rId5" imgW="10159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942" y="3828266"/>
                        <a:ext cx="2402058" cy="51049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777092"/>
              </p:ext>
            </p:extLst>
          </p:nvPr>
        </p:nvGraphicFramePr>
        <p:xfrm>
          <a:off x="6781800" y="3886200"/>
          <a:ext cx="5461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8" name="Equation" r:id="rId7" imgW="164880" imgH="152280" progId="Equation.3">
                  <p:embed/>
                </p:oleObj>
              </mc:Choice>
              <mc:Fallback>
                <p:oleObj name="Equation" r:id="rId7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886200"/>
                        <a:ext cx="546100" cy="5016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228600" y="4931307"/>
            <a:ext cx="792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2.  The </a:t>
            </a:r>
            <a:r>
              <a:rPr lang="en-US" sz="2800" dirty="0">
                <a:solidFill>
                  <a:srgbClr val="008000"/>
                </a:solidFill>
                <a:effectLst/>
                <a:latin typeface="Comic Sans MS"/>
                <a:ea typeface="Times New Roman"/>
              </a:rPr>
              <a:t>range</a:t>
            </a:r>
            <a:r>
              <a:rPr lang="en-US" sz="2800" dirty="0">
                <a:effectLst/>
                <a:latin typeface="Comic Sans MS"/>
                <a:ea typeface="Times New Roman"/>
              </a:rPr>
              <a:t> is _________.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9420" y="4823585"/>
            <a:ext cx="288798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(-</a:t>
            </a:r>
            <a:r>
              <a:rPr lang="en-US" sz="3200" dirty="0">
                <a:solidFill>
                  <a:srgbClr val="FF0000"/>
                </a:solidFill>
                <a:sym typeface="Symbol"/>
              </a:rPr>
              <a:t>, -1]  [1, )  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7170" name="Picture 2" descr="https://encrypted-tbn2.gstatic.com/images?q=tbn:ANd9GcR7YEoWpsY6nkxXI1oQYiq6koEB2XpALO2HMpManWHk3InK3qUA9Q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108" y="1066800"/>
            <a:ext cx="3013892" cy="234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66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  <p:bldP spid="10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5314" y="127337"/>
            <a:ext cx="577068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3.  Coseca</a:t>
            </a:r>
            <a:r>
              <a:rPr lang="en-US" sz="2800" dirty="0">
                <a:latin typeface="Comic Sans MS"/>
                <a:ea typeface="Times New Roman"/>
              </a:rPr>
              <a:t>nt</a:t>
            </a:r>
            <a:r>
              <a:rPr lang="en-US" sz="2800" dirty="0">
                <a:effectLst/>
                <a:latin typeface="Comic Sans MS"/>
                <a:ea typeface="Times New Roman"/>
              </a:rPr>
              <a:t> is 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symmetric</a:t>
            </a:r>
            <a:r>
              <a:rPr lang="en-US" sz="2800" dirty="0">
                <a:effectLst/>
                <a:latin typeface="Comic Sans MS"/>
                <a:ea typeface="Times New Roman"/>
              </a:rPr>
              <a:t> to the ________. Therefore cosecant is an ______ function.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851095"/>
            <a:ext cx="13716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origin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6254" y="1404609"/>
            <a:ext cx="118989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ODD</a:t>
            </a:r>
          </a:p>
        </p:txBody>
      </p:sp>
      <p:sp>
        <p:nvSpPr>
          <p:cNvPr id="4" name="Rectangle 3"/>
          <p:cNvSpPr/>
          <p:nvPr/>
        </p:nvSpPr>
        <p:spPr>
          <a:xfrm>
            <a:off x="321212" y="2438400"/>
            <a:ext cx="63081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4. </a:t>
            </a:r>
            <a:r>
              <a:rPr lang="en-US" sz="2800">
                <a:effectLst/>
                <a:latin typeface="Comic Sans MS"/>
                <a:ea typeface="Times New Roman"/>
              </a:rPr>
              <a:t>The cosecant </a:t>
            </a:r>
            <a:r>
              <a:rPr lang="en-US" sz="2800" dirty="0">
                <a:effectLst/>
                <a:latin typeface="Comic Sans MS"/>
                <a:ea typeface="Times New Roman"/>
              </a:rPr>
              <a:t>function is </a:t>
            </a:r>
            <a:r>
              <a:rPr lang="en-US" sz="28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periodic</a:t>
            </a:r>
            <a:r>
              <a:rPr lang="en-US" sz="2800" dirty="0">
                <a:effectLst/>
                <a:latin typeface="Comic Sans MS"/>
                <a:ea typeface="Times New Roman"/>
              </a:rPr>
              <a:t>. </a:t>
            </a: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It cycles every ______ or ___.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1945" y="3019563"/>
            <a:ext cx="81844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2</a:t>
            </a:r>
            <a:r>
              <a:rPr lang="en-US" sz="3200" dirty="0">
                <a:solidFill>
                  <a:srgbClr val="FF0000"/>
                </a:solidFill>
                <a:sym typeface="Symbol"/>
              </a:rPr>
              <a:t>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475" y="2995612"/>
            <a:ext cx="1279525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21212" y="4114800"/>
            <a:ext cx="82131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5.  Are there any </a:t>
            </a:r>
            <a:r>
              <a:rPr lang="en-US" sz="2800" dirty="0">
                <a:solidFill>
                  <a:srgbClr val="C00000"/>
                </a:solidFill>
                <a:effectLst/>
                <a:latin typeface="Comic Sans MS"/>
                <a:ea typeface="Times New Roman"/>
                <a:cs typeface="Times New Roman"/>
              </a:rPr>
              <a:t>x-intercepts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?  _______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910775" y="3928664"/>
            <a:ext cx="118989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None</a:t>
            </a:r>
          </a:p>
        </p:txBody>
      </p:sp>
      <p:sp>
        <p:nvSpPr>
          <p:cNvPr id="8" name="Rectangle 7"/>
          <p:cNvSpPr/>
          <p:nvPr/>
        </p:nvSpPr>
        <p:spPr>
          <a:xfrm>
            <a:off x="359312" y="5181600"/>
            <a:ext cx="59731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6.  Is there a </a:t>
            </a:r>
            <a:r>
              <a:rPr lang="en-US" sz="2800" dirty="0">
                <a:solidFill>
                  <a:srgbClr val="006600"/>
                </a:solidFill>
                <a:effectLst/>
                <a:latin typeface="Comic Sans MS"/>
                <a:ea typeface="Times New Roman"/>
                <a:cs typeface="Times New Roman"/>
              </a:rPr>
              <a:t>y-intercept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?_____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929602" y="5165743"/>
            <a:ext cx="701309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NO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775" y="127337"/>
            <a:ext cx="3011487" cy="234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224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4" grpId="0"/>
      <p:bldP spid="7" grpId="0" animBg="1"/>
      <p:bldP spid="6" grpId="0"/>
      <p:bldP spid="10" grpId="0" animBg="1"/>
      <p:bldP spid="8" grpId="0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</TotalTime>
  <Words>979</Words>
  <Application>Microsoft Office PowerPoint</Application>
  <PresentationFormat>On-screen Show (4:3)</PresentationFormat>
  <Paragraphs>248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Arial Black</vt:lpstr>
      <vt:lpstr>Calibri</vt:lpstr>
      <vt:lpstr>Comic Sans MS</vt:lpstr>
      <vt:lpstr>Symbol</vt:lpstr>
      <vt:lpstr>Tahoma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odillon@dsfw.boe.oconee</cp:lastModifiedBy>
  <cp:revision>148</cp:revision>
  <dcterms:created xsi:type="dcterms:W3CDTF">2014-10-19T19:00:30Z</dcterms:created>
  <dcterms:modified xsi:type="dcterms:W3CDTF">2020-03-29T21:33:48Z</dcterms:modified>
</cp:coreProperties>
</file>