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75" r:id="rId9"/>
    <p:sldId id="262" r:id="rId10"/>
    <p:sldId id="265" r:id="rId11"/>
    <p:sldId id="263" r:id="rId12"/>
    <p:sldId id="266" r:id="rId13"/>
    <p:sldId id="267" r:id="rId14"/>
    <p:sldId id="268" r:id="rId15"/>
    <p:sldId id="269" r:id="rId16"/>
    <p:sldId id="270" r:id="rId17"/>
    <p:sldId id="276" r:id="rId18"/>
    <p:sldId id="277" r:id="rId19"/>
    <p:sldId id="278" r:id="rId20"/>
    <p:sldId id="27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006600"/>
    <a:srgbClr val="6600CC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5" autoAdjust="0"/>
    <p:restoredTop sz="94660"/>
  </p:normalViewPr>
  <p:slideViewPr>
    <p:cSldViewPr>
      <p:cViewPr varScale="1">
        <p:scale>
          <a:sx n="86" d="100"/>
          <a:sy n="86" d="100"/>
        </p:scale>
        <p:origin x="108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5D88F-B771-43EF-AE74-44F0ED6CB0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2C5C-D65C-4735-8A7C-6F2499189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52C5C-D65C-4735-8A7C-6F24991897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86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52C5C-D65C-4735-8A7C-6F24991897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4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0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4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0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9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2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4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8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1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97B92-74C9-4674-8776-6C7EEBCB0C6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5688-AD6B-4E59-B7A5-FC6702C8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2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9.bin"/><Relationship Id="rId26" Type="http://schemas.openxmlformats.org/officeDocument/2006/relationships/image" Target="../media/image36.wmf"/><Relationship Id="rId3" Type="http://schemas.openxmlformats.org/officeDocument/2006/relationships/image" Target="../media/image37.emf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33.wmf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oleObject" Target="../embeddings/oleObject11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47.png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gif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16.jpe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57.png"/><Relationship Id="rId5" Type="http://schemas.openxmlformats.org/officeDocument/2006/relationships/image" Target="../media/image53.wmf"/><Relationship Id="rId10" Type="http://schemas.openxmlformats.org/officeDocument/2006/relationships/image" Target="../media/image56.png"/><Relationship Id="rId4" Type="http://schemas.openxmlformats.org/officeDocument/2006/relationships/oleObject" Target="../embeddings/oleObject22.bin"/><Relationship Id="rId9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16.jpe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53.wmf"/><Relationship Id="rId10" Type="http://schemas.openxmlformats.org/officeDocument/2006/relationships/image" Target="../media/image58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5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16.jpe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53.wmf"/><Relationship Id="rId10" Type="http://schemas.openxmlformats.org/officeDocument/2006/relationships/image" Target="../media/image59.png"/><Relationship Id="rId4" Type="http://schemas.openxmlformats.org/officeDocument/2006/relationships/oleObject" Target="../embeddings/oleObject28.bin"/><Relationship Id="rId9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6244" y="381000"/>
            <a:ext cx="8077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Day 77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DG32-- 15  </a:t>
            </a:r>
            <a:r>
              <a:rPr lang="en-US" sz="4000" dirty="0" smtClean="0">
                <a:solidFill>
                  <a:srgbClr val="FF0000"/>
                </a:solidFill>
              </a:rPr>
              <a:t>minutes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4" y="3124200"/>
            <a:ext cx="87439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	Write down the </a:t>
            </a:r>
            <a:r>
              <a:rPr lang="en-US" sz="2400" dirty="0" smtClean="0">
                <a:latin typeface="Comic Sans MS"/>
                <a:ea typeface="Times New Roman"/>
              </a:rPr>
              <a:t>bearing notations </a:t>
            </a:r>
            <a:r>
              <a:rPr lang="en-US" sz="2400" dirty="0">
                <a:latin typeface="Comic Sans MS"/>
                <a:ea typeface="Times New Roman"/>
              </a:rPr>
              <a:t>for the </a:t>
            </a:r>
            <a:r>
              <a:rPr lang="en-US" sz="2400" dirty="0" smtClean="0">
                <a:latin typeface="Comic Sans MS"/>
                <a:ea typeface="Times New Roman"/>
              </a:rPr>
              <a:t>given </a:t>
            </a:r>
            <a:r>
              <a:rPr lang="en-US" sz="2400" dirty="0">
                <a:latin typeface="Comic Sans MS"/>
                <a:ea typeface="Times New Roman"/>
              </a:rPr>
              <a:t>vector in the diagram.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021956"/>
            <a:ext cx="4010025" cy="3159762"/>
          </a:xfrm>
          <a:prstGeom prst="rect">
            <a:avLst/>
          </a:prstGeom>
        </p:spPr>
      </p:pic>
      <p:pic>
        <p:nvPicPr>
          <p:cNvPr id="14340" name="Picture 4" descr="Image result for curved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400"/>
            <a:ext cx="990600" cy="140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0800" y="3163455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Algerian" panose="04020705040A02060702" pitchFamily="82" charset="0"/>
              </a:rPr>
              <a:t>?</a:t>
            </a:r>
            <a:endParaRPr lang="en-US" sz="4800" dirty="0">
              <a:solidFill>
                <a:srgbClr val="0000FF"/>
              </a:solidFill>
              <a:latin typeface="Algerian" panose="04020705040A02060702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1567428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compass bearing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would</a:t>
            </a:r>
          </a:p>
          <a:p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be given as </a:t>
            </a:r>
            <a:r>
              <a:rPr lang="en-US" sz="2800" dirty="0" smtClean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S50°W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304800" y="330455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true bearing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would be given as </a:t>
            </a:r>
            <a:r>
              <a:rPr lang="en-US" sz="2800" dirty="0" smtClean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230</a:t>
            </a:r>
            <a:r>
              <a:rPr lang="en-US" sz="2800" dirty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°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Curved Left Arrow 1"/>
          <p:cNvSpPr/>
          <p:nvPr/>
        </p:nvSpPr>
        <p:spPr>
          <a:xfrm rot="1268435">
            <a:off x="6590814" y="1451849"/>
            <a:ext cx="914400" cy="3077517"/>
          </a:xfrm>
          <a:prstGeom prst="curvedLeft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5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99" y="2394543"/>
            <a:ext cx="4843082" cy="33830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" y="3048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Ex. Write down the </a:t>
            </a:r>
            <a:r>
              <a:rPr lang="en-US" sz="2400" b="1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compass bearings </a:t>
            </a:r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of the points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B</a:t>
            </a:r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C</a:t>
            </a:r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 and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D</a:t>
            </a:r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 in the diagram, using: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02469"/>
            <a:ext cx="3581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38249" y="3272135"/>
            <a:ext cx="1120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ighlight>
                  <a:srgbClr val="FF00FF"/>
                </a:highlight>
                <a:latin typeface="Comic Sans MS"/>
                <a:ea typeface="Times New Roman"/>
              </a:rPr>
              <a:t>N40°E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270309" y="3810000"/>
            <a:ext cx="108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ighlight>
                  <a:srgbClr val="FF00FF"/>
                </a:highlight>
                <a:latin typeface="Comic Sans MS"/>
                <a:ea typeface="Times New Roman"/>
              </a:rPr>
              <a:t>S20°E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275420" y="4419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ighlight>
                  <a:srgbClr val="FF00FF"/>
                </a:highlight>
                <a:latin typeface="Comic Sans MS"/>
                <a:ea typeface="Times New Roman"/>
              </a:rPr>
              <a:t>S55°W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307480" y="5029200"/>
            <a:ext cx="1249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ighlight>
                  <a:srgbClr val="FF00FF"/>
                </a:highlight>
                <a:latin typeface="Comic Sans MS"/>
                <a:ea typeface="Times New Roman"/>
              </a:rPr>
              <a:t>N52°W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308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4104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 Sketch a vector having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a)	</a:t>
            </a:r>
            <a:r>
              <a:rPr lang="en-US" sz="2400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bearing </a:t>
            </a:r>
            <a:r>
              <a:rPr lang="en-US" sz="2400" b="1" dirty="0" smtClean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S</a:t>
            </a:r>
            <a:r>
              <a:rPr lang="en-US" sz="2400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0</a:t>
            </a:r>
            <a:r>
              <a:rPr lang="en-US" sz="2400" b="1" dirty="0" smtClean="0">
                <a:solidFill>
                  <a:srgbClr val="7030A0"/>
                </a:solidFill>
                <a:latin typeface="Comic Sans MS"/>
                <a:ea typeface="Times New Roman"/>
                <a:cs typeface="Times New Roman"/>
                <a:sym typeface="Symbol"/>
              </a:rPr>
              <a:t>E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88032"/>
            <a:ext cx="3617912" cy="323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840083" y="2282455"/>
            <a:ext cx="246517" cy="990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2257" y="2838542"/>
            <a:ext cx="30412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b)	</a:t>
            </a:r>
            <a:r>
              <a:rPr lang="en-US" sz="2400" b="1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heading 300</a:t>
            </a:r>
            <a:r>
              <a:rPr lang="en-US" sz="2400" b="1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sz="2400" b="1" dirty="0">
              <a:solidFill>
                <a:srgbClr val="0066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791200" y="1752600"/>
            <a:ext cx="1048884" cy="529856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2257" y="3946001"/>
            <a:ext cx="3217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c)	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wind from 45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  <a:sym typeface="Symbol"/>
              </a:rPr>
              <a:t></a:t>
            </a:r>
            <a:endParaRPr lang="en-US" sz="2400" b="1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865858" y="2282455"/>
            <a:ext cx="919796" cy="9906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785654" y="934531"/>
            <a:ext cx="1219200" cy="1371600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rved Up Arrow 3"/>
          <p:cNvSpPr/>
          <p:nvPr/>
        </p:nvSpPr>
        <p:spPr>
          <a:xfrm>
            <a:off x="6723856" y="3009900"/>
            <a:ext cx="381000" cy="228600"/>
          </a:xfrm>
          <a:prstGeom prst="curved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1335" y="3238500"/>
            <a:ext cx="59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20</a:t>
            </a:r>
            <a:r>
              <a:rPr lang="en-US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dirty="0"/>
          </a:p>
        </p:txBody>
      </p:sp>
      <p:sp>
        <p:nvSpPr>
          <p:cNvPr id="10" name="Circular Arrow 9"/>
          <p:cNvSpPr/>
          <p:nvPr/>
        </p:nvSpPr>
        <p:spPr>
          <a:xfrm rot="8155325">
            <a:off x="5794657" y="726131"/>
            <a:ext cx="1524000" cy="2209800"/>
          </a:xfrm>
          <a:prstGeom prst="circular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82292" y="1924962"/>
            <a:ext cx="74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300</a:t>
            </a:r>
            <a:r>
              <a:rPr lang="en-US" b="1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18097675">
            <a:off x="7017178" y="1022566"/>
            <a:ext cx="287632" cy="62539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0941" y="864162"/>
            <a:ext cx="59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45</a:t>
            </a:r>
            <a:r>
              <a:rPr lang="en-US" b="1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Circular Arrow 19"/>
          <p:cNvSpPr/>
          <p:nvPr/>
        </p:nvSpPr>
        <p:spPr>
          <a:xfrm rot="7116201">
            <a:off x="5639855" y="590199"/>
            <a:ext cx="2168003" cy="303885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7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3" grpId="0"/>
      <p:bldP spid="4" grpId="0" animBg="1"/>
      <p:bldP spid="4" grpId="1" animBg="1"/>
      <p:bldP spid="6" grpId="0"/>
      <p:bldP spid="6" grpId="1"/>
      <p:bldP spid="10" grpId="0" animBg="1"/>
      <p:bldP spid="10" grpId="1" animBg="1"/>
      <p:bldP spid="16" grpId="0"/>
      <p:bldP spid="16" grpId="1"/>
      <p:bldP spid="11" grpId="0" animBg="1"/>
      <p:bldP spid="11" grpId="1" animBg="1"/>
      <p:bldP spid="19" grpId="0"/>
      <p:bldP spid="19" grpId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  A ship leaves port on a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bearing of 28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2400" dirty="0">
                <a:latin typeface="Comic Sans MS"/>
                <a:ea typeface="Times New Roman"/>
              </a:rPr>
              <a:t>and travels </a:t>
            </a:r>
            <a:endParaRPr lang="en-US" sz="2400" dirty="0" smtClean="0">
              <a:latin typeface="Comic Sans MS"/>
              <a:ea typeface="Times New Roman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omic Sans MS"/>
                <a:ea typeface="Times New Roman"/>
              </a:rPr>
              <a:t>8.2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mi</a:t>
            </a:r>
            <a:r>
              <a:rPr lang="en-US" sz="2400" dirty="0">
                <a:latin typeface="Comic Sans MS"/>
                <a:ea typeface="Times New Roman"/>
              </a:rPr>
              <a:t>.  The ship then turns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due east </a:t>
            </a:r>
            <a:r>
              <a:rPr lang="en-US" sz="2400" dirty="0">
                <a:latin typeface="Comic Sans MS"/>
                <a:ea typeface="Times New Roman"/>
              </a:rPr>
              <a:t>and travels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4.3 mi</a:t>
            </a:r>
            <a:r>
              <a:rPr lang="en-US" sz="2400" dirty="0">
                <a:latin typeface="Comic Sans MS"/>
                <a:ea typeface="Times New Roman"/>
              </a:rPr>
              <a:t>. 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</a:rPr>
              <a:t>How far is the ship from port</a:t>
            </a:r>
            <a:r>
              <a:rPr lang="en-US" sz="2400" dirty="0">
                <a:latin typeface="Comic Sans MS"/>
                <a:ea typeface="Times New Roman"/>
              </a:rPr>
              <a:t>?  </a:t>
            </a:r>
            <a:r>
              <a:rPr lang="en-US" sz="2400" dirty="0">
                <a:solidFill>
                  <a:srgbClr val="FF33CC"/>
                </a:solidFill>
                <a:latin typeface="Comic Sans MS"/>
                <a:ea typeface="Times New Roman"/>
              </a:rPr>
              <a:t>What is its bearing from port</a:t>
            </a:r>
            <a:r>
              <a:rPr lang="en-US" sz="2400" dirty="0">
                <a:latin typeface="Comic Sans MS"/>
                <a:ea typeface="Times New Roman"/>
              </a:rPr>
              <a:t>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211" y="1905000"/>
            <a:ext cx="3927475" cy="350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339652"/>
              </p:ext>
            </p:extLst>
          </p:nvPr>
        </p:nvGraphicFramePr>
        <p:xfrm>
          <a:off x="304800" y="2286000"/>
          <a:ext cx="150222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7" name="Equation" r:id="rId4" imgW="583920" imgH="177480" progId="Equation.3">
                  <p:embed/>
                </p:oleObj>
              </mc:Choice>
              <mc:Fallback>
                <p:oleObj name="Equation" r:id="rId4" imgW="5839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2286000"/>
                        <a:ext cx="1502229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06705"/>
              </p:ext>
            </p:extLst>
          </p:nvPr>
        </p:nvGraphicFramePr>
        <p:xfrm>
          <a:off x="2759075" y="2301875"/>
          <a:ext cx="14684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8" name="Equation" r:id="rId6" imgW="571320" imgH="164880" progId="Equation.3">
                  <p:embed/>
                </p:oleObj>
              </mc:Choice>
              <mc:Fallback>
                <p:oleObj name="Equation" r:id="rId6" imgW="571320" imgH="164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2301875"/>
                        <a:ext cx="146843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5562600" y="2400427"/>
            <a:ext cx="2809648" cy="240017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745337"/>
              </p:ext>
            </p:extLst>
          </p:nvPr>
        </p:nvGraphicFramePr>
        <p:xfrm>
          <a:off x="1828800" y="2209800"/>
          <a:ext cx="78014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9" name="Equation" r:id="rId8" imgW="253800" imgH="177480" progId="Equation.3">
                  <p:embed/>
                </p:oleObj>
              </mc:Choice>
              <mc:Fallback>
                <p:oleObj name="Equation" r:id="rId8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28800" y="2209800"/>
                        <a:ext cx="780143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90491"/>
              </p:ext>
            </p:extLst>
          </p:nvPr>
        </p:nvGraphicFramePr>
        <p:xfrm>
          <a:off x="4199731" y="2209800"/>
          <a:ext cx="9731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0" name="Equation" r:id="rId10" imgW="317160" imgH="177480" progId="Equation.3">
                  <p:embed/>
                </p:oleObj>
              </mc:Choice>
              <mc:Fallback>
                <p:oleObj name="Equation" r:id="rId10" imgW="3171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731" y="2209800"/>
                        <a:ext cx="973137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2971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Now use </a:t>
            </a:r>
            <a:r>
              <a:rPr lang="en-US" sz="2400" b="1" dirty="0" smtClean="0">
                <a:solidFill>
                  <a:srgbClr val="7030A0"/>
                </a:solidFill>
              </a:rPr>
              <a:t>Law of Cosines </a:t>
            </a:r>
            <a:r>
              <a:rPr lang="en-US" sz="2400" dirty="0" smtClean="0">
                <a:solidFill>
                  <a:srgbClr val="FF0000"/>
                </a:solidFill>
              </a:rPr>
              <a:t>to solve for distance.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673808"/>
              </p:ext>
            </p:extLst>
          </p:nvPr>
        </p:nvGraphicFramePr>
        <p:xfrm>
          <a:off x="293914" y="3886200"/>
          <a:ext cx="5037437" cy="540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1" name="Equation" r:id="rId12" imgW="2603160" imgH="279360" progId="Equation.3">
                  <p:embed/>
                </p:oleObj>
              </mc:Choice>
              <mc:Fallback>
                <p:oleObj name="Equation" r:id="rId12" imgW="260316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3914" y="3886200"/>
                        <a:ext cx="5037437" cy="54060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40756"/>
              </p:ext>
            </p:extLst>
          </p:nvPr>
        </p:nvGraphicFramePr>
        <p:xfrm>
          <a:off x="231774" y="4529137"/>
          <a:ext cx="3883026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2" name="Equation" r:id="rId14" imgW="2006280" imgH="279360" progId="Equation.3">
                  <p:embed/>
                </p:oleObj>
              </mc:Choice>
              <mc:Fallback>
                <p:oleObj name="Equation" r:id="rId14" imgW="2006280" imgH="279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4" y="4529137"/>
                        <a:ext cx="3883026" cy="5429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71526"/>
              </p:ext>
            </p:extLst>
          </p:nvPr>
        </p:nvGraphicFramePr>
        <p:xfrm>
          <a:off x="293914" y="5117900"/>
          <a:ext cx="35401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3" name="Equation" r:id="rId16" imgW="1828800" imgH="279360" progId="Equation.3">
                  <p:embed/>
                </p:oleObj>
              </mc:Choice>
              <mc:Fallback>
                <p:oleObj name="Equation" r:id="rId16" imgW="1828800" imgH="2793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14" y="5117900"/>
                        <a:ext cx="3540125" cy="5429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57150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Now use </a:t>
            </a:r>
            <a:r>
              <a:rPr lang="en-US" sz="2400" b="1" dirty="0" smtClean="0">
                <a:solidFill>
                  <a:srgbClr val="7030A0"/>
                </a:solidFill>
              </a:rPr>
              <a:t>Law of </a:t>
            </a:r>
            <a:r>
              <a:rPr lang="en-US" sz="2400" b="1" dirty="0" err="1" smtClean="0">
                <a:solidFill>
                  <a:srgbClr val="7030A0"/>
                </a:solidFill>
              </a:rPr>
              <a:t>Sines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to solve for bearing.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671692"/>
              </p:ext>
            </p:extLst>
          </p:nvPr>
        </p:nvGraphicFramePr>
        <p:xfrm>
          <a:off x="3977141" y="5410454"/>
          <a:ext cx="2052410" cy="785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4" name="Equation" r:id="rId18" imgW="1028520" imgH="393480" progId="Equation.3">
                  <p:embed/>
                </p:oleObj>
              </mc:Choice>
              <mc:Fallback>
                <p:oleObj name="Equation" r:id="rId18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977141" y="5410454"/>
                        <a:ext cx="2052410" cy="78549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812971" y="4114800"/>
            <a:ext cx="411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Z</a:t>
            </a:r>
            <a:endParaRPr lang="en-US" sz="20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490690"/>
              </p:ext>
            </p:extLst>
          </p:nvPr>
        </p:nvGraphicFramePr>
        <p:xfrm>
          <a:off x="4267200" y="6376348"/>
          <a:ext cx="1405663" cy="339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5" name="Equation" r:id="rId20" imgW="736560" imgH="177480" progId="Equation.3">
                  <p:embed/>
                </p:oleObj>
              </mc:Choice>
              <mc:Fallback>
                <p:oleObj name="Equation" r:id="rId20" imgW="7365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267200" y="6376348"/>
                        <a:ext cx="1405663" cy="33929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172653" y="5591922"/>
            <a:ext cx="27432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Bearing of 28</a:t>
            </a:r>
            <a:r>
              <a:rPr lang="en-US" b="1" dirty="0" smtClean="0">
                <a:sym typeface="Symbol"/>
              </a:rPr>
              <a:t></a:t>
            </a:r>
            <a:r>
              <a:rPr lang="en-US" b="1" dirty="0" smtClean="0"/>
              <a:t> + 20.4</a:t>
            </a:r>
            <a:r>
              <a:rPr lang="en-US" b="1" dirty="0" smtClean="0">
                <a:sym typeface="Symbol"/>
              </a:rPr>
              <a:t>=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              </a:t>
            </a:r>
            <a:r>
              <a:rPr lang="en-US" sz="2800" b="1" dirty="0" smtClean="0">
                <a:solidFill>
                  <a:srgbClr val="FF33CC"/>
                </a:solidFill>
                <a:sym typeface="Symbol"/>
              </a:rPr>
              <a:t>48.4</a:t>
            </a:r>
            <a:r>
              <a:rPr lang="en-US" sz="2800" b="1" dirty="0" smtClean="0">
                <a:solidFill>
                  <a:srgbClr val="FF33CC"/>
                </a:solidFill>
              </a:rPr>
              <a:t> </a:t>
            </a:r>
            <a:endParaRPr lang="en-US" sz="2800" b="1" dirty="0">
              <a:solidFill>
                <a:srgbClr val="FF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5400000">
            <a:off x="5477669" y="2255714"/>
            <a:ext cx="381000" cy="371475"/>
          </a:xfrm>
          <a:prstGeom prst="rect">
            <a:avLst/>
          </a:prstGeom>
        </p:spPr>
      </p:pic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49985"/>
              </p:ext>
            </p:extLst>
          </p:nvPr>
        </p:nvGraphicFramePr>
        <p:xfrm>
          <a:off x="6265296" y="2331520"/>
          <a:ext cx="432371" cy="302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6" name="Equation" r:id="rId23" imgW="253800" imgH="177480" progId="Equation.3">
                  <p:embed/>
                </p:oleObj>
              </mc:Choice>
              <mc:Fallback>
                <p:oleObj name="Equation" r:id="rId23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65296" y="2331520"/>
                        <a:ext cx="432371" cy="3026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124878"/>
              </p:ext>
            </p:extLst>
          </p:nvPr>
        </p:nvGraphicFramePr>
        <p:xfrm>
          <a:off x="6898601" y="2359997"/>
          <a:ext cx="547072" cy="307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7" name="Equation" r:id="rId24" imgW="317160" imgH="177480" progId="Equation.3">
                  <p:embed/>
                </p:oleObj>
              </mc:Choice>
              <mc:Fallback>
                <p:oleObj name="Equation" r:id="rId24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8601" y="2359997"/>
                        <a:ext cx="547072" cy="30700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562572"/>
              </p:ext>
            </p:extLst>
          </p:nvPr>
        </p:nvGraphicFramePr>
        <p:xfrm>
          <a:off x="7356868" y="3334659"/>
          <a:ext cx="739320" cy="6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8" name="Equation" r:id="rId25" imgW="291960" imgH="253800" progId="Equation.3">
                  <p:embed/>
                </p:oleObj>
              </mc:Choice>
              <mc:Fallback>
                <p:oleObj name="Equation" r:id="rId25" imgW="2919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356868" y="3334659"/>
                        <a:ext cx="739320" cy="6428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urved Down Arrow 14"/>
          <p:cNvSpPr/>
          <p:nvPr/>
        </p:nvSpPr>
        <p:spPr>
          <a:xfrm rot="1759982">
            <a:off x="5591139" y="3434805"/>
            <a:ext cx="1118142" cy="393897"/>
          </a:xfrm>
          <a:prstGeom prst="curved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54665" y="3043773"/>
            <a:ext cx="8643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33CC"/>
                </a:solidFill>
                <a:sym typeface="Symbol"/>
              </a:rPr>
              <a:t>48.4</a:t>
            </a:r>
            <a:r>
              <a:rPr lang="en-US" sz="2200" b="1" dirty="0">
                <a:solidFill>
                  <a:srgbClr val="FF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33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  <p:bldP spid="20" grpId="0" animBg="1"/>
      <p:bldP spid="15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3049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Airspeed of a </a:t>
            </a:r>
            <a:r>
              <a:rPr lang="en-US" sz="2400" u="sng" dirty="0" smtClean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Plane</a:t>
            </a:r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828800" y="453358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 smtClean="0">
                <a:latin typeface="Comic Sans MS"/>
                <a:ea typeface="Times New Roman"/>
              </a:rPr>
              <a:t>                  --- </a:t>
            </a:r>
            <a:r>
              <a:rPr lang="en-US" sz="2400" dirty="0">
                <a:latin typeface="Comic Sans MS"/>
                <a:ea typeface="Times New Roman"/>
              </a:rPr>
              <a:t>speed relative </a:t>
            </a:r>
            <a:r>
              <a:rPr lang="en-US" sz="2400" dirty="0" smtClean="0">
                <a:latin typeface="Comic Sans MS"/>
                <a:ea typeface="Times New Roman"/>
              </a:rPr>
              <a:t>to </a:t>
            </a:r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Times New Roman"/>
              </a:rPr>
              <a:t>air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58" y="2480318"/>
            <a:ext cx="3656528" cy="381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1188848"/>
            <a:ext cx="3613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Groundspeed of a Plane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86200" y="1219823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Comic Sans MS"/>
                <a:ea typeface="Times New Roman"/>
              </a:rPr>
              <a:t>--- speed </a:t>
            </a:r>
            <a:r>
              <a:rPr lang="en-US" sz="2400" dirty="0" smtClean="0">
                <a:latin typeface="Comic Sans MS"/>
                <a:ea typeface="Times New Roman"/>
              </a:rPr>
              <a:t>relative </a:t>
            </a:r>
            <a:r>
              <a:rPr lang="en-US" sz="2400" dirty="0">
                <a:latin typeface="Comic Sans MS"/>
                <a:ea typeface="Times New Roman"/>
              </a:rPr>
              <a:t>to 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Times New Roman"/>
              </a:rPr>
              <a:t>ground;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 smtClean="0">
                <a:latin typeface="Comic Sans MS"/>
                <a:ea typeface="Times New Roman"/>
              </a:rPr>
              <a:t>a result of </a:t>
            </a:r>
            <a:r>
              <a:rPr lang="en-US" sz="2400" dirty="0" smtClean="0">
                <a:solidFill>
                  <a:srgbClr val="C00000"/>
                </a:solidFill>
                <a:latin typeface="Comic Sans MS"/>
                <a:ea typeface="Times New Roman"/>
              </a:rPr>
              <a:t>wind direction </a:t>
            </a:r>
            <a:r>
              <a:rPr lang="en-US" sz="2400" dirty="0" smtClean="0">
                <a:latin typeface="Comic Sans MS"/>
                <a:ea typeface="Times New Roman"/>
              </a:rPr>
              <a:t>and </a:t>
            </a:r>
            <a:r>
              <a:rPr lang="en-US" sz="2400" dirty="0" smtClean="0">
                <a:solidFill>
                  <a:srgbClr val="C00000"/>
                </a:solidFill>
                <a:latin typeface="Comic Sans MS"/>
                <a:ea typeface="Times New Roman"/>
              </a:rPr>
              <a:t>wind</a:t>
            </a:r>
            <a:r>
              <a:rPr lang="en-US" sz="2400" dirty="0" smtClean="0">
                <a:latin typeface="Comic Sans MS"/>
                <a:ea typeface="Times New Roman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omic Sans MS"/>
                <a:ea typeface="Times New Roman"/>
              </a:rPr>
              <a:t>speed</a:t>
            </a:r>
            <a:r>
              <a:rPr lang="en-US" sz="2400" dirty="0" smtClean="0">
                <a:latin typeface="Comic Sans MS"/>
                <a:ea typeface="Times New Roman"/>
              </a:rPr>
              <a:t> acting on plane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943636" y="4076700"/>
            <a:ext cx="1752600" cy="1524000"/>
          </a:xfrm>
          <a:prstGeom prst="straightConnector1">
            <a:avLst/>
          </a:prstGeom>
          <a:ln w="5715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966214" y="3390900"/>
            <a:ext cx="838200" cy="220980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842514" y="3393722"/>
            <a:ext cx="8763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9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Ex. An airplane with an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air speed of 192 mph </a:t>
            </a:r>
            <a:r>
              <a:rPr lang="en-US" sz="2400" dirty="0">
                <a:latin typeface="Comic Sans MS"/>
                <a:ea typeface="Times New Roman"/>
              </a:rPr>
              <a:t>is flying on a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heading of 121°.  </a:t>
            </a:r>
            <a:r>
              <a:rPr lang="en-US" sz="2400" dirty="0">
                <a:latin typeface="Comic Sans MS"/>
                <a:ea typeface="Times New Roman"/>
              </a:rPr>
              <a:t>A north wind is blowing at </a:t>
            </a:r>
            <a:r>
              <a:rPr lang="en-US" sz="2400" dirty="0">
                <a:solidFill>
                  <a:srgbClr val="FF33CC"/>
                </a:solidFill>
                <a:latin typeface="Comic Sans MS"/>
                <a:ea typeface="Times New Roman"/>
              </a:rPr>
              <a:t>15.9 mph</a:t>
            </a:r>
            <a:r>
              <a:rPr lang="en-US" sz="2400" dirty="0">
                <a:latin typeface="Comic Sans MS"/>
                <a:ea typeface="Times New Roman"/>
              </a:rPr>
              <a:t>.  Find the groundspeed and the actual bearing of the plane.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62200"/>
            <a:ext cx="2786063" cy="306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495234"/>
              </p:ext>
            </p:extLst>
          </p:nvPr>
        </p:nvGraphicFramePr>
        <p:xfrm>
          <a:off x="320675" y="2514600"/>
          <a:ext cx="51593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1" name="Equation" r:id="rId4" imgW="2666880" imgH="279360" progId="Equation.3">
                  <p:embed/>
                </p:oleObj>
              </mc:Choice>
              <mc:Fallback>
                <p:oleObj name="Equation" r:id="rId4" imgW="2666880" imgH="2793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514600"/>
                        <a:ext cx="5159375" cy="541338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585284"/>
              </p:ext>
            </p:extLst>
          </p:nvPr>
        </p:nvGraphicFramePr>
        <p:xfrm>
          <a:off x="457200" y="3349590"/>
          <a:ext cx="154781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2" name="Equation" r:id="rId6" imgW="799920" imgH="279360" progId="Equation.3">
                  <p:embed/>
                </p:oleObj>
              </mc:Choice>
              <mc:Fallback>
                <p:oleObj name="Equation" r:id="rId6" imgW="799920" imgH="2793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49590"/>
                        <a:ext cx="1547812" cy="5429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674817"/>
              </p:ext>
            </p:extLst>
          </p:nvPr>
        </p:nvGraphicFramePr>
        <p:xfrm>
          <a:off x="511629" y="4343400"/>
          <a:ext cx="205263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3" name="Equation" r:id="rId8" imgW="1028520" imgH="393480" progId="Equation.3">
                  <p:embed/>
                </p:oleObj>
              </mc:Choice>
              <mc:Fallback>
                <p:oleObj name="Equation" r:id="rId8" imgW="102852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29" y="4343400"/>
                        <a:ext cx="2052637" cy="7858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984688"/>
              </p:ext>
            </p:extLst>
          </p:nvPr>
        </p:nvGraphicFramePr>
        <p:xfrm>
          <a:off x="717550" y="5562600"/>
          <a:ext cx="118745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4" name="Equation" r:id="rId10" imgW="622080" imgH="177480" progId="Equation.3">
                  <p:embed/>
                </p:oleObj>
              </mc:Choice>
              <mc:Fallback>
                <p:oleObj name="Equation" r:id="rId10" imgW="62208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5562600"/>
                        <a:ext cx="1187450" cy="3381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88406" y="5339457"/>
            <a:ext cx="27432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Bearing of 121</a:t>
            </a:r>
            <a:r>
              <a:rPr lang="en-US" b="1" dirty="0" smtClean="0">
                <a:sym typeface="Symbol"/>
              </a:rPr>
              <a:t></a:t>
            </a:r>
            <a:r>
              <a:rPr lang="en-US" b="1" dirty="0" smtClean="0"/>
              <a:t> + 3.89</a:t>
            </a:r>
            <a:r>
              <a:rPr lang="en-US" b="1" dirty="0" smtClean="0">
                <a:sym typeface="Symbol"/>
              </a:rPr>
              <a:t>=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             </a:t>
            </a:r>
            <a:r>
              <a:rPr lang="en-US" sz="2800" b="1" dirty="0" smtClean="0">
                <a:solidFill>
                  <a:srgbClr val="FF33CC"/>
                </a:solidFill>
                <a:sym typeface="Symbol"/>
              </a:rPr>
              <a:t>124.89</a:t>
            </a:r>
            <a:r>
              <a:rPr lang="en-US" sz="2800" b="1" dirty="0" smtClean="0">
                <a:solidFill>
                  <a:srgbClr val="FF33CC"/>
                </a:solidFill>
              </a:rPr>
              <a:t> </a:t>
            </a:r>
            <a:endParaRPr lang="en-US" sz="2800" b="1" dirty="0">
              <a:solidFill>
                <a:srgbClr val="FF33CC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3332099">
            <a:off x="6020636" y="3277744"/>
            <a:ext cx="1554029" cy="708572"/>
          </a:xfrm>
          <a:prstGeom prst="curved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010400" y="4238236"/>
            <a:ext cx="381864" cy="23491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095662" y="3096934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33CC"/>
                </a:solidFill>
                <a:sym typeface="Symbol"/>
              </a:rPr>
              <a:t>124.89</a:t>
            </a:r>
            <a:r>
              <a:rPr lang="en-US" b="1" dirty="0" smtClean="0">
                <a:solidFill>
                  <a:srgbClr val="FF33CC"/>
                </a:solidFill>
                <a:latin typeface="Comic Sans MS" panose="030F0702030302020204" pitchFamily="66" charset="0"/>
                <a:sym typeface="Symbol"/>
              </a:rPr>
              <a:t>°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39837"/>
              </p:ext>
            </p:extLst>
          </p:nvPr>
        </p:nvGraphicFramePr>
        <p:xfrm>
          <a:off x="2318785" y="3269665"/>
          <a:ext cx="27273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5" name="Equation" r:id="rId12" imgW="1409400" imgH="279360" progId="Equation.3">
                  <p:embed/>
                </p:oleObj>
              </mc:Choice>
              <mc:Fallback>
                <p:oleObj name="Equation" r:id="rId12" imgW="1409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785" y="3269665"/>
                        <a:ext cx="2727325" cy="542925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6065836" y="2667000"/>
            <a:ext cx="0" cy="267245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77200" y="3581400"/>
            <a:ext cx="0" cy="267245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43600" y="3733800"/>
            <a:ext cx="2438400" cy="13954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rved Down Arrow 21"/>
          <p:cNvSpPr/>
          <p:nvPr/>
        </p:nvSpPr>
        <p:spPr>
          <a:xfrm rot="2990858">
            <a:off x="6050141" y="3591294"/>
            <a:ext cx="509808" cy="2261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15070431">
            <a:off x="7501539" y="4988175"/>
            <a:ext cx="620476" cy="27755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085645"/>
              </p:ext>
            </p:extLst>
          </p:nvPr>
        </p:nvGraphicFramePr>
        <p:xfrm>
          <a:off x="7161335" y="5126952"/>
          <a:ext cx="522987" cy="271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6" name="Equation" r:id="rId14" imgW="317160" imgH="164880" progId="Equation.3">
                  <p:embed/>
                </p:oleObj>
              </mc:Choice>
              <mc:Fallback>
                <p:oleObj name="Equation" r:id="rId14" imgW="3171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335" y="5126952"/>
                        <a:ext cx="522987" cy="27107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681787" y="5535339"/>
            <a:ext cx="80327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WHY?  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50917" y="5995566"/>
            <a:ext cx="232171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Alt Interior  Angles are Congruent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711348"/>
              </p:ext>
            </p:extLst>
          </p:nvPr>
        </p:nvGraphicFramePr>
        <p:xfrm>
          <a:off x="5786437" y="4357439"/>
          <a:ext cx="11064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7" name="Equation" r:id="rId16" imgW="571320" imgH="203040" progId="Equation.3">
                  <p:embed/>
                </p:oleObj>
              </mc:Choice>
              <mc:Fallback>
                <p:oleObj name="Equation" r:id="rId16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7" y="4357439"/>
                        <a:ext cx="1106488" cy="39370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772191"/>
              </p:ext>
            </p:extLst>
          </p:nvPr>
        </p:nvGraphicFramePr>
        <p:xfrm>
          <a:off x="7423150" y="4005262"/>
          <a:ext cx="118745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8" name="Equation" r:id="rId18" imgW="622080" imgH="177480" progId="Equation.3">
                  <p:embed/>
                </p:oleObj>
              </mc:Choice>
              <mc:Fallback>
                <p:oleObj name="Equation" r:id="rId18" imgW="622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150" y="4005262"/>
                        <a:ext cx="1187450" cy="3381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6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5" grpId="0"/>
      <p:bldP spid="22" grpId="0" animBg="1"/>
      <p:bldP spid="25" grpId="0" animBg="1"/>
      <p:bldP spid="27" grpId="0" animBg="1"/>
      <p:bldP spid="27" grpId="1" animBg="1"/>
      <p:bldP spid="28" grpId="0" animBg="1"/>
      <p:bldP spid="2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9" y="391803"/>
            <a:ext cx="6234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2000"/>
              <a:buFont typeface="Symbol"/>
              <a:buChar char=""/>
              <a:tabLst>
                <a:tab pos="228600" algn="l"/>
              </a:tabLst>
            </a:pPr>
            <a:r>
              <a:rPr lang="en-US" sz="2800" u="sng" dirty="0">
                <a:highlight>
                  <a:srgbClr val="FFFF00"/>
                </a:highlight>
                <a:latin typeface="Comic Sans MS"/>
                <a:ea typeface="Times New Roman"/>
              </a:rPr>
              <a:t>Resultant</a:t>
            </a:r>
            <a:r>
              <a:rPr lang="en-US" sz="2800" u="sng" dirty="0">
                <a:latin typeface="Comic Sans MS"/>
                <a:ea typeface="Times New Roman"/>
              </a:rPr>
              <a:t> (</a:t>
            </a:r>
            <a:r>
              <a:rPr lang="en-US" sz="2800" u="sng" dirty="0">
                <a:solidFill>
                  <a:srgbClr val="FF33CC"/>
                </a:solidFill>
                <a:latin typeface="Comic Sans MS"/>
                <a:ea typeface="Times New Roman"/>
              </a:rPr>
              <a:t>sum</a:t>
            </a:r>
            <a:r>
              <a:rPr lang="en-US" sz="2800" u="sng" dirty="0">
                <a:latin typeface="Comic Sans MS"/>
                <a:ea typeface="Times New Roman"/>
              </a:rPr>
              <a:t>) of Two Vectors</a:t>
            </a:r>
            <a:r>
              <a:rPr lang="en-US" sz="2800" dirty="0">
                <a:latin typeface="Comic Sans MS"/>
                <a:ea typeface="Times New Roman"/>
              </a:rPr>
              <a:t> --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2290" name="Picture 2" descr="http://www.kshitij-iitjee.com/Study/Physics/Part1/Chapter3/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149856" cy="202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ebphysics.iupui.edu/JITTworkshop/152Basics/vectors/gif/vecpic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2908055" cy="248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14800" y="42258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400" dirty="0" smtClean="0">
                <a:latin typeface="Comic Sans MS"/>
                <a:ea typeface="Times New Roman"/>
              </a:rPr>
              <a:t>                  --- drawn from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ea typeface="Times New Roman"/>
              </a:rPr>
              <a:t>initial </a:t>
            </a:r>
            <a:r>
              <a:rPr lang="en-US" sz="2400" dirty="0" smtClean="0">
                <a:latin typeface="Comic Sans MS"/>
                <a:ea typeface="Times New Roman"/>
              </a:rPr>
              <a:t>point of first vector to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ea typeface="Times New Roman"/>
              </a:rPr>
              <a:t>terminal </a:t>
            </a:r>
            <a:r>
              <a:rPr lang="en-US" sz="2400" dirty="0" smtClean="0">
                <a:latin typeface="Comic Sans MS"/>
                <a:ea typeface="Times New Roman"/>
              </a:rPr>
              <a:t>point of second vector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90600" y="1828800"/>
            <a:ext cx="2590800" cy="1447800"/>
          </a:xfrm>
          <a:prstGeom prst="straightConnector1">
            <a:avLst/>
          </a:prstGeom>
          <a:ln w="5715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492627" y="1828800"/>
            <a:ext cx="2584573" cy="2064960"/>
          </a:xfrm>
          <a:prstGeom prst="straightConnector1">
            <a:avLst/>
          </a:prstGeom>
          <a:ln w="5715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56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Image result for blank grap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82469"/>
            <a:ext cx="2930424" cy="27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age result for blank grap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63732"/>
            <a:ext cx="2930424" cy="27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0178" y="152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Use the vectors at the right to draw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resultant vectors</a:t>
            </a:r>
            <a:r>
              <a:rPr lang="en-US" sz="2400" dirty="0">
                <a:latin typeface="Comic Sans MS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7003"/>
            <a:ext cx="1485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1122186" y="43434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60411" y="3581400"/>
            <a:ext cx="457200" cy="76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122186" y="3581400"/>
            <a:ext cx="1495425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627" y="5423953"/>
            <a:ext cx="15621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Arrow Connector 20"/>
          <p:cNvCxnSpPr/>
          <p:nvPr/>
        </p:nvCxnSpPr>
        <p:spPr>
          <a:xfrm flipV="1">
            <a:off x="5676900" y="5152636"/>
            <a:ext cx="419100" cy="7535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19800" y="5152636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688876" y="5152636"/>
            <a:ext cx="1369149" cy="77456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4735" y="5363324"/>
            <a:ext cx="2412876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 you notice about these vectors?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601867"/>
            <a:ext cx="3564801" cy="207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Image result for blank grap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63933"/>
            <a:ext cx="2930424" cy="27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Image result for blank grap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63" y="2339933"/>
            <a:ext cx="2930424" cy="27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Image result for blank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85800"/>
            <a:ext cx="3257550" cy="307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0178" y="152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Use the vectors at the right to draw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resultant vectors</a:t>
            </a:r>
            <a:r>
              <a:rPr lang="en-US" sz="2400" dirty="0">
                <a:latin typeface="Comic Sans MS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43600" y="1066800"/>
            <a:ext cx="457200" cy="76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90844"/>
              </p:ext>
            </p:extLst>
          </p:nvPr>
        </p:nvGraphicFramePr>
        <p:xfrm>
          <a:off x="5676900" y="1037834"/>
          <a:ext cx="533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" name="Equation" r:id="rId4" imgW="152280" imgH="164880" progId="Equation.3">
                  <p:embed/>
                </p:oleObj>
              </mc:Choice>
              <mc:Fallback>
                <p:oleObj name="Equation" r:id="rId4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76900" y="1037834"/>
                        <a:ext cx="5334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91375" y="14478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547414"/>
              </p:ext>
            </p:extLst>
          </p:nvPr>
        </p:nvGraphicFramePr>
        <p:xfrm>
          <a:off x="7418388" y="863600"/>
          <a:ext cx="4445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9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18388" y="863600"/>
                        <a:ext cx="4445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553200" y="1828800"/>
            <a:ext cx="457200" cy="239183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06862"/>
              </p:ext>
            </p:extLst>
          </p:nvPr>
        </p:nvGraphicFramePr>
        <p:xfrm>
          <a:off x="6788150" y="1527175"/>
          <a:ext cx="44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0" name="Equation" r:id="rId8" imgW="126720" imgH="152280" progId="Equation.3">
                  <p:embed/>
                </p:oleObj>
              </mc:Choice>
              <mc:Fallback>
                <p:oleObj name="Equation" r:id="rId8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8150" y="1527175"/>
                        <a:ext cx="444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1828800" y="33528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373374" y="3335555"/>
            <a:ext cx="429714" cy="77924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26944" y="3386907"/>
            <a:ext cx="562066" cy="7451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644198" y="4709336"/>
            <a:ext cx="680402" cy="143495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676900" y="4876800"/>
            <a:ext cx="1046112" cy="126749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3" y="1167973"/>
            <a:ext cx="13525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403" y="5668044"/>
            <a:ext cx="14763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6250643" y="4708044"/>
            <a:ext cx="472369" cy="233354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50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Image result for blank grap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53" y="2590800"/>
            <a:ext cx="3632883" cy="342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Image result for blank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85800"/>
            <a:ext cx="3257550" cy="307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0178" y="152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Use the vectors at the right to draw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resultant vectors</a:t>
            </a:r>
            <a:r>
              <a:rPr lang="en-US" sz="2400" dirty="0">
                <a:latin typeface="Comic Sans MS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43600" y="1066800"/>
            <a:ext cx="457200" cy="76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90844"/>
              </p:ext>
            </p:extLst>
          </p:nvPr>
        </p:nvGraphicFramePr>
        <p:xfrm>
          <a:off x="5676900" y="1037834"/>
          <a:ext cx="533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6" name="Equation" r:id="rId4" imgW="152280" imgH="164880" progId="Equation.3">
                  <p:embed/>
                </p:oleObj>
              </mc:Choice>
              <mc:Fallback>
                <p:oleObj name="Equation" r:id="rId4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76900" y="1037834"/>
                        <a:ext cx="5334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91375" y="14478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547414"/>
              </p:ext>
            </p:extLst>
          </p:nvPr>
        </p:nvGraphicFramePr>
        <p:xfrm>
          <a:off x="7418388" y="863600"/>
          <a:ext cx="4445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7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18388" y="863600"/>
                        <a:ext cx="4445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553200" y="1828800"/>
            <a:ext cx="457200" cy="239183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06862"/>
              </p:ext>
            </p:extLst>
          </p:nvPr>
        </p:nvGraphicFramePr>
        <p:xfrm>
          <a:off x="6788150" y="1527175"/>
          <a:ext cx="44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8" name="Equation" r:id="rId8" imgW="126720" imgH="152280" progId="Equation.3">
                  <p:embed/>
                </p:oleObj>
              </mc:Choice>
              <mc:Fallback>
                <p:oleObj name="Equation" r:id="rId8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8150" y="1527175"/>
                        <a:ext cx="444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2346141" y="4304992"/>
            <a:ext cx="1159059" cy="6925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61860" y="3200092"/>
            <a:ext cx="492773" cy="89818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88005" y="4047717"/>
            <a:ext cx="1558782" cy="236077"/>
          </a:xfrm>
          <a:prstGeom prst="straightConnector1">
            <a:avLst/>
          </a:prstGeom>
          <a:ln w="38100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9" y="1050925"/>
            <a:ext cx="17240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/>
          <p:nvPr/>
        </p:nvCxnSpPr>
        <p:spPr>
          <a:xfrm>
            <a:off x="1888005" y="4065360"/>
            <a:ext cx="458136" cy="316009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054633" y="3200092"/>
            <a:ext cx="1536167" cy="242721"/>
          </a:xfrm>
          <a:prstGeom prst="straightConnector1">
            <a:avLst/>
          </a:prstGeom>
          <a:ln w="57150">
            <a:solidFill>
              <a:srgbClr val="66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4" name="Straight Arrow Connector 17413"/>
          <p:cNvCxnSpPr/>
          <p:nvPr/>
        </p:nvCxnSpPr>
        <p:spPr>
          <a:xfrm flipV="1">
            <a:off x="583303" y="3460456"/>
            <a:ext cx="2007497" cy="6255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402032" y="4047717"/>
            <a:ext cx="492773" cy="89818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402032" y="4320395"/>
            <a:ext cx="2007497" cy="6255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38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8693" y="152400"/>
            <a:ext cx="746760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Precalculus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#8: Extended Trigonometry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solidFill>
                  <a:srgbClr val="6D075E"/>
                </a:solidFill>
                <a:effectLst/>
                <a:latin typeface="Comic Sans MS"/>
                <a:ea typeface="Times New Roman"/>
                <a:cs typeface="Times New Roman"/>
              </a:rPr>
              <a:t>        Lesson 5: Sketching Vectors and  </a:t>
            </a:r>
          </a:p>
          <a:p>
            <a:r>
              <a:rPr lang="en-US" sz="2800" dirty="0">
                <a:solidFill>
                  <a:srgbClr val="6D075E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6D075E"/>
                </a:solidFill>
                <a:latin typeface="Comic Sans MS"/>
                <a:ea typeface="Times New Roman"/>
                <a:cs typeface="Times New Roman"/>
              </a:rPr>
              <a:t>                 </a:t>
            </a:r>
            <a:r>
              <a:rPr lang="en-US" sz="2800" dirty="0" smtClean="0">
                <a:solidFill>
                  <a:srgbClr val="6D075E"/>
                </a:solidFill>
                <a:effectLst/>
                <a:latin typeface="Comic Sans MS"/>
                <a:ea typeface="Times New Roman"/>
                <a:cs typeface="Times New Roman"/>
              </a:rPr>
              <a:t>Operations on Vectors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35793" y="3352800"/>
            <a:ext cx="81534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 smtClean="0">
                <a:solidFill>
                  <a:srgbClr val="6D075E"/>
                </a:solidFill>
                <a:effectLst/>
                <a:latin typeface="Comic Sans MS"/>
                <a:ea typeface="Times New Roman"/>
              </a:rPr>
              <a:t> 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What are </a:t>
            </a:r>
            <a:r>
              <a:rPr lang="en-US" sz="2800" dirty="0" smtClean="0">
                <a:solidFill>
                  <a:srgbClr val="E36C0A"/>
                </a:solidFill>
                <a:effectLst/>
                <a:latin typeface="Comic Sans MS"/>
                <a:ea typeface="Times New Roman"/>
              </a:rPr>
              <a:t>vectors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and how are they represented in the real world?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81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Image result for blank graph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7" y="2185248"/>
            <a:ext cx="3632883" cy="342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Image result for blank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685800"/>
            <a:ext cx="3257550" cy="307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0178" y="1524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Use the vectors at the right to draw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resultant vectors</a:t>
            </a:r>
            <a:r>
              <a:rPr lang="en-US" sz="2400" dirty="0">
                <a:latin typeface="Comic Sans MS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43600" y="1066800"/>
            <a:ext cx="457200" cy="76200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90844"/>
              </p:ext>
            </p:extLst>
          </p:nvPr>
        </p:nvGraphicFramePr>
        <p:xfrm>
          <a:off x="5676900" y="1037834"/>
          <a:ext cx="533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8" name="Equation" r:id="rId4" imgW="152280" imgH="164880" progId="Equation.3">
                  <p:embed/>
                </p:oleObj>
              </mc:Choice>
              <mc:Fallback>
                <p:oleObj name="Equation" r:id="rId4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76900" y="1037834"/>
                        <a:ext cx="5334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91375" y="1447800"/>
            <a:ext cx="1038225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547414"/>
              </p:ext>
            </p:extLst>
          </p:nvPr>
        </p:nvGraphicFramePr>
        <p:xfrm>
          <a:off x="7418388" y="863600"/>
          <a:ext cx="4445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9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18388" y="863600"/>
                        <a:ext cx="4445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553200" y="1828800"/>
            <a:ext cx="457200" cy="239183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06862"/>
              </p:ext>
            </p:extLst>
          </p:nvPr>
        </p:nvGraphicFramePr>
        <p:xfrm>
          <a:off x="6788150" y="1527175"/>
          <a:ext cx="44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0" name="Equation" r:id="rId8" imgW="126720" imgH="152280" progId="Equation.3">
                  <p:embed/>
                </p:oleObj>
              </mc:Choice>
              <mc:Fallback>
                <p:oleObj name="Equation" r:id="rId8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88150" y="1527175"/>
                        <a:ext cx="444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70947" y="4956485"/>
            <a:ext cx="2272253" cy="0"/>
          </a:xfrm>
          <a:prstGeom prst="straightConnector1">
            <a:avLst/>
          </a:prstGeom>
          <a:ln w="38100">
            <a:solidFill>
              <a:srgbClr val="FF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70947" y="2417025"/>
            <a:ext cx="1304402" cy="25394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4" name="Straight Arrow Connector 17413"/>
          <p:cNvCxnSpPr/>
          <p:nvPr/>
        </p:nvCxnSpPr>
        <p:spPr>
          <a:xfrm>
            <a:off x="1775349" y="2384065"/>
            <a:ext cx="967851" cy="257241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01" y="1334696"/>
            <a:ext cx="15240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35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</a:rPr>
              <a:t>Practice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</a:rPr>
              <a:t>Worksheet #1:  Sketching Vectors</a:t>
            </a:r>
          </a:p>
          <a:p>
            <a:endParaRPr lang="en-US" sz="3200" dirty="0" smtClean="0">
              <a:solidFill>
                <a:srgbClr val="0000FF"/>
              </a:solidFill>
              <a:latin typeface="Comic Sans MS"/>
              <a:ea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4" y="3124200"/>
            <a:ext cx="87439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4786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</a:rPr>
              <a:t>PART I: </a:t>
            </a:r>
            <a:r>
              <a:rPr lang="en-US" sz="2800" dirty="0" smtClean="0">
                <a:solidFill>
                  <a:srgbClr val="FF6600"/>
                </a:solidFill>
                <a:effectLst/>
                <a:latin typeface="Comic Sans MS"/>
                <a:ea typeface="Times New Roman"/>
              </a:rPr>
              <a:t>Geometric Vectors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2771" y="828020"/>
            <a:ext cx="136447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009900"/>
                </a:solidFill>
                <a:effectLst/>
                <a:latin typeface="Comic Sans MS"/>
                <a:ea typeface="Times New Roman"/>
                <a:cs typeface="Sabon-Bold"/>
              </a:rPr>
              <a:t>Scalar</a:t>
            </a:r>
            <a:r>
              <a:rPr lang="en-US" sz="2800" u="sng" dirty="0" smtClean="0">
                <a:effectLst/>
                <a:latin typeface="Comic Sans MS"/>
                <a:ea typeface="Times New Roman"/>
                <a:cs typeface="Sabon-Bold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02771" y="82802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  <a:cs typeface="Sabon-Roman"/>
              </a:rPr>
              <a:t>             --- quantity that describes 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  <a:cs typeface="Sabon-Roman"/>
              </a:rPr>
              <a:t>magnitude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effectLst/>
                <a:latin typeface="Comic Sans MS"/>
                <a:ea typeface="Times New Roman"/>
                <a:cs typeface="Sabon-Roman"/>
              </a:rPr>
              <a:t>or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Comic Sans MS"/>
                <a:ea typeface="Times New Roman"/>
                <a:cs typeface="Sabon-Roman"/>
              </a:rPr>
              <a:t>size</a:t>
            </a:r>
            <a:r>
              <a:rPr lang="en-US" sz="2800" dirty="0" smtClean="0">
                <a:effectLst/>
                <a:latin typeface="Comic Sans MS"/>
                <a:ea typeface="Times New Roman"/>
                <a:cs typeface="Sabon-Roman"/>
              </a:rPr>
              <a:t> only (with or without units). It does not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effectLst/>
                <a:latin typeface="Comic Sans MS"/>
                <a:ea typeface="Times New Roman"/>
                <a:cs typeface="Sabon-Roman"/>
              </a:rPr>
              <a:t>include </a:t>
            </a:r>
            <a:r>
              <a:rPr lang="en-US" sz="2800" dirty="0" smtClean="0">
                <a:solidFill>
                  <a:srgbClr val="C0504D"/>
                </a:solidFill>
                <a:effectLst/>
                <a:latin typeface="Comic Sans MS"/>
                <a:ea typeface="Times New Roman"/>
                <a:cs typeface="Sabon-Roman"/>
              </a:rPr>
              <a:t>direction</a:t>
            </a:r>
            <a:r>
              <a:rPr lang="en-US" sz="2800" dirty="0" smtClean="0">
                <a:effectLst/>
                <a:latin typeface="Comic Sans MS"/>
                <a:ea typeface="Times New Roman"/>
                <a:cs typeface="Sabon-Roman"/>
              </a:rPr>
              <a:t>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6551" y="2213015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Comic Sans MS"/>
                <a:ea typeface="Times New Roman"/>
              </a:rPr>
              <a:t>Ex.	</a:t>
            </a:r>
            <a:r>
              <a:rPr lang="en-US" sz="2400" dirty="0" smtClean="0">
                <a:solidFill>
                  <a:srgbClr val="FF33CC"/>
                </a:solidFill>
                <a:effectLst/>
                <a:latin typeface="Comic Sans MS"/>
                <a:ea typeface="Times New Roman"/>
              </a:rPr>
              <a:t>temperature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, </a:t>
            </a:r>
            <a:r>
              <a:rPr lang="en-US" sz="2400" dirty="0" smtClean="0">
                <a:solidFill>
                  <a:srgbClr val="800000"/>
                </a:solidFill>
                <a:effectLst/>
                <a:latin typeface="Comic Sans MS"/>
                <a:ea typeface="Times New Roman"/>
              </a:rPr>
              <a:t>area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distance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, </a:t>
            </a:r>
            <a:r>
              <a:rPr lang="en-US" sz="2400" dirty="0" smtClean="0">
                <a:solidFill>
                  <a:srgbClr val="9900CC"/>
                </a:solidFill>
                <a:effectLst/>
                <a:latin typeface="Comic Sans MS"/>
                <a:ea typeface="Times New Roman"/>
              </a:rPr>
              <a:t>speed,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 </a:t>
            </a:r>
            <a:r>
              <a:rPr lang="en-US" sz="2400" dirty="0" smtClean="0">
                <a:solidFill>
                  <a:srgbClr val="CC0000"/>
                </a:solidFill>
                <a:effectLst/>
                <a:latin typeface="Comic Sans MS"/>
                <a:ea typeface="Times New Roman"/>
              </a:rPr>
              <a:t>mass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542" y="2895600"/>
            <a:ext cx="133241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Vector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66551" y="28956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2000"/>
              <a:tabLst>
                <a:tab pos="2286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             ---</a:t>
            </a:r>
            <a:r>
              <a:rPr lang="en-US" sz="28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a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Comic Sans MS"/>
                <a:ea typeface="Times New Roman"/>
              </a:rPr>
              <a:t>directed line segment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with an </a:t>
            </a:r>
            <a:r>
              <a:rPr lang="en-US" sz="2800" dirty="0" smtClean="0">
                <a:solidFill>
                  <a:srgbClr val="4F6228"/>
                </a:solidFill>
                <a:effectLst/>
                <a:latin typeface="Comic Sans MS"/>
                <a:ea typeface="Times New Roman"/>
              </a:rPr>
              <a:t>arrow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head at the end indicating a </a:t>
            </a:r>
            <a:r>
              <a:rPr lang="en-US" sz="2800" dirty="0" smtClean="0">
                <a:solidFill>
                  <a:srgbClr val="002060"/>
                </a:solidFill>
                <a:effectLst/>
                <a:latin typeface="Comic Sans MS"/>
                <a:ea typeface="Times New Roman"/>
              </a:rPr>
              <a:t>direction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4542" y="3962400"/>
            <a:ext cx="5355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Ex.	</a:t>
            </a:r>
            <a:r>
              <a:rPr lang="en-US" sz="24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  <a:cs typeface="Times New Roman"/>
              </a:rPr>
              <a:t>Displacement</a:t>
            </a:r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Force</a:t>
            </a:r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660033"/>
                </a:solidFill>
                <a:effectLst/>
                <a:latin typeface="Comic Sans MS"/>
                <a:ea typeface="Times New Roman"/>
                <a:cs typeface="Times New Roman"/>
              </a:rPr>
              <a:t>Velocity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78" y="4953000"/>
            <a:ext cx="26955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06" y="4436918"/>
            <a:ext cx="27432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711" y="3962400"/>
            <a:ext cx="2743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41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4063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Magnitude of a Vector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86200" y="460176"/>
            <a:ext cx="4642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--- </a:t>
            </a:r>
            <a:r>
              <a:rPr lang="en-US" sz="28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length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; notation </a:t>
            </a:r>
            <a:r>
              <a:rPr lang="en-US" sz="28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</a:rPr>
              <a:t>| v |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3707"/>
            <a:ext cx="2947321" cy="122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400" y="4332515"/>
            <a:ext cx="3430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Equivalent Vectors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548743" y="4332515"/>
            <a:ext cx="5702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--- </a:t>
            </a:r>
            <a:r>
              <a:rPr lang="en-US" sz="2800" dirty="0" smtClean="0">
                <a:effectLst/>
                <a:highlight>
                  <a:srgbClr val="FF00FF"/>
                </a:highlight>
                <a:latin typeface="Comic Sans MS"/>
                <a:ea typeface="Times New Roman"/>
                <a:cs typeface="Times New Roman"/>
              </a:rPr>
              <a:t>same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Comic Sans MS"/>
                <a:ea typeface="Times New Roman"/>
                <a:cs typeface="Times New Roman"/>
              </a:rPr>
              <a:t>magnitude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and </a:t>
            </a:r>
            <a:r>
              <a:rPr lang="en-US" sz="2800" dirty="0" smtClean="0">
                <a:solidFill>
                  <a:srgbClr val="006600"/>
                </a:solidFill>
                <a:effectLst/>
                <a:latin typeface="Comic Sans MS"/>
                <a:ea typeface="Times New Roman"/>
                <a:cs typeface="Times New Roman"/>
              </a:rPr>
              <a:t>direction</a:t>
            </a:r>
            <a:endParaRPr lang="en-US" sz="2800" dirty="0">
              <a:solidFill>
                <a:srgbClr val="0066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28" y="5151211"/>
            <a:ext cx="2581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71" y="5151211"/>
            <a:ext cx="2581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353383"/>
              </p:ext>
            </p:extLst>
          </p:nvPr>
        </p:nvGraphicFramePr>
        <p:xfrm>
          <a:off x="4502150" y="3384550"/>
          <a:ext cx="139700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Equation" r:id="rId6" imgW="139680" imgH="88560" progId="Equation.3">
                  <p:embed/>
                </p:oleObj>
              </mc:Choice>
              <mc:Fallback>
                <p:oleObj name="Equation" r:id="rId6" imgW="139680" imgH="88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2150" y="3384550"/>
                        <a:ext cx="139700" cy="8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7" descr="http://www.ducksters.com/science/physics/vector_basic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94" y="1411913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715000"/>
            <a:ext cx="20764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48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8443"/>
            <a:ext cx="3225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Opposite Vectors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394371"/>
            <a:ext cx="601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2000"/>
              <a:tabLst>
                <a:tab pos="2286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--- </a:t>
            </a:r>
            <a:r>
              <a:rPr lang="en-US" sz="2800" dirty="0" smtClean="0">
                <a:solidFill>
                  <a:srgbClr val="17365D"/>
                </a:solidFill>
                <a:effectLst/>
                <a:latin typeface="Comic Sans MS"/>
                <a:ea typeface="Times New Roman"/>
              </a:rPr>
              <a:t>same magnitude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,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effectLst/>
                <a:latin typeface="Times New Roman"/>
                <a:ea typeface="Times New Roman"/>
              </a:rPr>
              <a:t>      </a:t>
            </a:r>
            <a:r>
              <a:rPr lang="en-US" sz="2800" dirty="0" smtClean="0">
                <a:solidFill>
                  <a:srgbClr val="E36C0A"/>
                </a:solidFill>
                <a:effectLst/>
                <a:latin typeface="Comic Sans MS"/>
                <a:ea typeface="Times New Roman"/>
                <a:cs typeface="Times New Roman"/>
              </a:rPr>
              <a:t>opposite direction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</a:p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     from initial point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3861"/>
            <a:ext cx="1426029" cy="357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3793789"/>
            <a:ext cx="3751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003366"/>
                </a:solidFill>
                <a:effectLst/>
                <a:latin typeface="Comic Sans MS"/>
                <a:ea typeface="Times New Roman"/>
                <a:cs typeface="Times New Roman"/>
              </a:rPr>
              <a:t>Scalar Multiplication</a:t>
            </a:r>
            <a:r>
              <a:rPr lang="en-US" sz="2800" dirty="0" smtClean="0">
                <a:solidFill>
                  <a:srgbClr val="003366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48100" y="381303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2000"/>
              <a:tabLst>
                <a:tab pos="2286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---</a:t>
            </a:r>
            <a:r>
              <a:rPr lang="en-US" sz="2800" dirty="0" smtClean="0">
                <a:solidFill>
                  <a:srgbClr val="003366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alters the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magnitude</a:t>
            </a:r>
            <a:r>
              <a:rPr lang="en-US" sz="2800" dirty="0" smtClean="0">
                <a:solidFill>
                  <a:srgbClr val="548DD4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and</a:t>
            </a:r>
            <a:r>
              <a:rPr lang="en-US" sz="2800" dirty="0" smtClean="0">
                <a:solidFill>
                  <a:srgbClr val="548DD4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(possibly) direction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691742"/>
            <a:ext cx="1711779" cy="208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1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5453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Comic Sans MS"/>
                <a:ea typeface="Times New Roman"/>
              </a:rPr>
              <a:t>Ex.     Using the diagram to the right </a:t>
            </a:r>
          </a:p>
          <a:p>
            <a:r>
              <a:rPr lang="en-US" sz="2400" dirty="0">
                <a:latin typeface="Comic Sans MS"/>
                <a:ea typeface="Times New Roman"/>
              </a:rPr>
              <a:t> </a:t>
            </a:r>
            <a:r>
              <a:rPr lang="en-US" sz="2400" dirty="0" smtClean="0">
                <a:latin typeface="Comic Sans MS"/>
                <a:ea typeface="Times New Roman"/>
              </a:rPr>
              <a:t>         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to create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8477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114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2" descr="Image result for blank grap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213653"/>
            <a:ext cx="28765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9438" y="51144"/>
            <a:ext cx="3378316" cy="347991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552336" y="1724025"/>
            <a:ext cx="1613148" cy="101557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Image result for blank grap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76700"/>
            <a:ext cx="28765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blank grap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78" y="4111587"/>
            <a:ext cx="28765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1066800" y="4800600"/>
            <a:ext cx="1480798" cy="37602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7602" y="3388233"/>
            <a:ext cx="1009650" cy="6477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7391400" y="5022000"/>
            <a:ext cx="152400" cy="157377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6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43615"/>
            <a:ext cx="5096267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Compass Bearing of </a:t>
            </a:r>
            <a:r>
              <a:rPr lang="en-US" sz="2800" u="sng" dirty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a Vector</a:t>
            </a:r>
            <a:r>
              <a:rPr lang="en-US" sz="2800" u="sng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257800" y="74337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</a:pPr>
            <a:r>
              <a:rPr lang="en-US" sz="2800" dirty="0" smtClean="0">
                <a:latin typeface="Comic Sans MS"/>
                <a:ea typeface="Times New Roman"/>
              </a:rPr>
              <a:t>--- 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angle measures </a:t>
            </a:r>
            <a:endParaRPr lang="en-US" sz="2800" dirty="0" smtClean="0">
              <a:solidFill>
                <a:srgbClr val="000000"/>
              </a:solidFill>
              <a:latin typeface="Comic Sans MS"/>
              <a:ea typeface="Times New Roman"/>
              <a:cs typeface="Helvetica"/>
            </a:endParaRPr>
          </a:p>
          <a:p>
            <a:pPr marR="0" lvl="0">
              <a:lnSpc>
                <a:spcPct val="150000"/>
              </a:lnSpc>
            </a:pPr>
            <a:r>
              <a:rPr lang="en-US" sz="2800" b="1" u="sng" dirty="0" smtClean="0">
                <a:solidFill>
                  <a:srgbClr val="FF0000"/>
                </a:solidFill>
                <a:latin typeface="Comic Sans MS"/>
                <a:ea typeface="Times New Roman"/>
                <a:cs typeface="Helvetica"/>
              </a:rPr>
              <a:t>east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or 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/>
                <a:ea typeface="Times New Roman"/>
                <a:cs typeface="Helvetica"/>
              </a:rPr>
              <a:t>west</a:t>
            </a:r>
            <a:r>
              <a:rPr lang="en-US" sz="2800" b="1" dirty="0" smtClean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of 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the </a:t>
            </a:r>
            <a:endParaRPr lang="en-US" sz="2800" dirty="0" smtClean="0">
              <a:solidFill>
                <a:srgbClr val="000000"/>
              </a:solidFill>
              <a:latin typeface="Comic Sans MS"/>
              <a:ea typeface="Times New Roman"/>
              <a:cs typeface="Helvetica"/>
            </a:endParaRPr>
          </a:p>
          <a:p>
            <a:pPr marR="0" lvl="0">
              <a:lnSpc>
                <a:spcPct val="150000"/>
              </a:lnSpc>
            </a:pPr>
            <a:r>
              <a:rPr lang="en-US" sz="2800" b="1" u="sng" dirty="0" smtClean="0">
                <a:solidFill>
                  <a:srgbClr val="0000FF"/>
                </a:solidFill>
                <a:latin typeface="Comic Sans MS"/>
                <a:ea typeface="Times New Roman"/>
                <a:cs typeface="Helvetica"/>
              </a:rPr>
              <a:t>north-south </a:t>
            </a:r>
            <a:r>
              <a:rPr lang="en-US" sz="2800" b="1" u="sng" dirty="0">
                <a:solidFill>
                  <a:srgbClr val="0000FF"/>
                </a:solidFill>
                <a:latin typeface="Comic Sans MS"/>
                <a:ea typeface="Times New Roman"/>
                <a:cs typeface="Helvetica"/>
              </a:rPr>
              <a:t>line</a:t>
            </a:r>
            <a:r>
              <a:rPr lang="en-US" sz="2800" dirty="0">
                <a:solidFill>
                  <a:srgbClr val="000000"/>
                </a:solidFill>
                <a:latin typeface="Comic Sans MS"/>
                <a:ea typeface="Times New Roman"/>
                <a:cs typeface="Helvetica"/>
              </a:rPr>
              <a:t>.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3316" name="Picture 4" descr="https://upload.wikimedia.org/wikipedia/commons/thumb/f/f8/Compass_Rose_English_North.svg/237px-Compass_Rose_English_North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96" y="1447800"/>
            <a:ext cx="5053013" cy="505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2895600" y="990600"/>
            <a:ext cx="0" cy="556260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rved Down Arrow 4"/>
          <p:cNvSpPr/>
          <p:nvPr/>
        </p:nvSpPr>
        <p:spPr>
          <a:xfrm rot="12873523">
            <a:off x="398834" y="4711080"/>
            <a:ext cx="1920573" cy="1143000"/>
          </a:xfrm>
          <a:prstGeom prst="curvedDownArrow">
            <a:avLst>
              <a:gd name="adj1" fmla="val 25000"/>
              <a:gd name="adj2" fmla="val 50000"/>
              <a:gd name="adj3" fmla="val 337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rot="1930741">
            <a:off x="3457182" y="1919073"/>
            <a:ext cx="1920573" cy="11430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rot="17723816">
            <a:off x="3348870" y="4825380"/>
            <a:ext cx="2057400" cy="9144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 rot="7752163">
            <a:off x="472357" y="2123405"/>
            <a:ext cx="2057400" cy="91440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5" grpId="0" animBg="1"/>
      <p:bldP spid="8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43615"/>
            <a:ext cx="681789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True Bearing or Heading of </a:t>
            </a:r>
            <a:r>
              <a:rPr lang="en-US" sz="2800" b="1" u="sng" dirty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a </a:t>
            </a:r>
            <a:r>
              <a:rPr lang="en-US" sz="2800" b="1" u="sng" dirty="0" smtClean="0">
                <a:solidFill>
                  <a:srgbClr val="FF00FF"/>
                </a:solidFill>
                <a:latin typeface="Comic Sans MS"/>
                <a:ea typeface="Times New Roman"/>
                <a:cs typeface="Times New Roman"/>
              </a:rPr>
              <a:t>Vector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372129" y="74337"/>
            <a:ext cx="6771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                                      </a:t>
            </a:r>
            <a:r>
              <a:rPr lang="en-US" sz="2800" dirty="0" smtClean="0">
                <a:solidFill>
                  <a:srgbClr val="FF33CC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33CC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---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angle </a:t>
            </a:r>
            <a:endParaRPr lang="en-US" sz="28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measured 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clockwise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from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due </a:t>
            </a:r>
            <a:r>
              <a:rPr lang="en-US" sz="2800" b="1" u="sng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north</a:t>
            </a:r>
            <a:endParaRPr lang="en-US" sz="2800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362" name="Picture 2" descr="Image result for true bea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48" y="1834376"/>
            <a:ext cx="4124325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rved Down Arrow 3"/>
          <p:cNvSpPr/>
          <p:nvPr/>
        </p:nvSpPr>
        <p:spPr>
          <a:xfrm rot="6262299">
            <a:off x="3616432" y="3347539"/>
            <a:ext cx="3632754" cy="226232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3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017" y="327481"/>
            <a:ext cx="4031197" cy="38591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5522" y="397488"/>
            <a:ext cx="4795373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compass bearing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would be given as </a:t>
            </a:r>
            <a:r>
              <a:rPr lang="en-US" sz="2800" dirty="0" smtClean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N30°W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3167" y="2172797"/>
            <a:ext cx="4572000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true bearing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would be given as </a:t>
            </a:r>
            <a:r>
              <a:rPr lang="en-US" sz="2800" dirty="0" smtClean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330</a:t>
            </a:r>
            <a:r>
              <a:rPr lang="en-US" sz="2800" dirty="0">
                <a:highlight>
                  <a:srgbClr val="FF00FF"/>
                </a:highlight>
                <a:latin typeface="Comic Sans MS" panose="030F0702030302020204" pitchFamily="66" charset="0"/>
                <a:ea typeface="Times New Roman" panose="02020603050405020304" pitchFamily="18" charset="0"/>
              </a:rPr>
              <a:t>°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Curved Right Arrow 1"/>
          <p:cNvSpPr/>
          <p:nvPr/>
        </p:nvSpPr>
        <p:spPr>
          <a:xfrm rot="3107687">
            <a:off x="6202436" y="348976"/>
            <a:ext cx="533400" cy="810561"/>
          </a:xfrm>
          <a:prstGeom prst="curvedRightArrow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 rot="1881383">
            <a:off x="6217479" y="1010844"/>
            <a:ext cx="1143000" cy="2983510"/>
          </a:xfrm>
          <a:prstGeom prst="curvedLeftArrow">
            <a:avLst/>
          </a:prstGeom>
          <a:solidFill>
            <a:srgbClr val="FF33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10304818">
            <a:off x="5104870" y="886692"/>
            <a:ext cx="1143000" cy="2689552"/>
          </a:xfrm>
          <a:prstGeom prst="curvedLeftArrow">
            <a:avLst/>
          </a:prstGeom>
          <a:solidFill>
            <a:srgbClr val="FF33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01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 animBg="1"/>
      <p:bldP spid="2" grpId="1" animBg="1"/>
      <p:bldP spid="3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519</Words>
  <Application>Microsoft Office PowerPoint</Application>
  <PresentationFormat>On-screen Show (4:3)</PresentationFormat>
  <Paragraphs>91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Algerian</vt:lpstr>
      <vt:lpstr>Arial</vt:lpstr>
      <vt:lpstr>Calibri</vt:lpstr>
      <vt:lpstr>Comic Sans MS</vt:lpstr>
      <vt:lpstr>Helvetica</vt:lpstr>
      <vt:lpstr>Sabon-Bold</vt:lpstr>
      <vt:lpstr>Sabon-Roman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temp</cp:lastModifiedBy>
  <cp:revision>191</cp:revision>
  <dcterms:created xsi:type="dcterms:W3CDTF">2014-12-01T13:57:04Z</dcterms:created>
  <dcterms:modified xsi:type="dcterms:W3CDTF">2018-05-03T12:21:36Z</dcterms:modified>
</cp:coreProperties>
</file>