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8" r:id="rId19"/>
    <p:sldId id="279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illon" initials="o" lastIdx="1" clrIdx="0">
    <p:extLst>
      <p:ext uri="{19B8F6BF-5375-455C-9EA6-DF929625EA0E}">
        <p15:presenceInfo xmlns:p15="http://schemas.microsoft.com/office/powerpoint/2012/main" userId="S-1-5-21-1784001110-1342179734-300454415-84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006600"/>
    <a:srgbClr val="6600CC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5" autoAdjust="0"/>
    <p:restoredTop sz="94660"/>
  </p:normalViewPr>
  <p:slideViewPr>
    <p:cSldViewPr>
      <p:cViewPr varScale="1">
        <p:scale>
          <a:sx n="63" d="100"/>
          <a:sy n="63" d="100"/>
        </p:scale>
        <p:origin x="8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6T09:46:16.15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5D88F-B771-43EF-AE74-44F0ED6CB0B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2C5C-D65C-4735-8A7C-6F249918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52C5C-D65C-4735-8A7C-6F24991897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4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0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4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9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2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4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1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7B92-74C9-4674-8776-6C7EEBCB0C6E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9.bin"/><Relationship Id="rId26" Type="http://schemas.openxmlformats.org/officeDocument/2006/relationships/image" Target="../media/image35.wmf"/><Relationship Id="rId3" Type="http://schemas.openxmlformats.org/officeDocument/2006/relationships/image" Target="../media/image36.emf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32.wmf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oleObject" Target="../embeddings/oleObject11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37.png"/><Relationship Id="rId27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46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15.jpe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56.png"/><Relationship Id="rId5" Type="http://schemas.openxmlformats.org/officeDocument/2006/relationships/image" Target="../media/image52.wmf"/><Relationship Id="rId10" Type="http://schemas.openxmlformats.org/officeDocument/2006/relationships/image" Target="../media/image55.png"/><Relationship Id="rId4" Type="http://schemas.openxmlformats.org/officeDocument/2006/relationships/oleObject" Target="../embeddings/oleObject22.bin"/><Relationship Id="rId9" Type="http://schemas.openxmlformats.org/officeDocument/2006/relationships/image" Target="../media/image5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15.jpe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52.wmf"/><Relationship Id="rId10" Type="http://schemas.openxmlformats.org/officeDocument/2006/relationships/image" Target="../media/image57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5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15.jpe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52.wmf"/><Relationship Id="rId10" Type="http://schemas.openxmlformats.org/officeDocument/2006/relationships/image" Target="../media/image58.png"/><Relationship Id="rId4" Type="http://schemas.openxmlformats.org/officeDocument/2006/relationships/oleObject" Target="../embeddings/oleObject28.bin"/><Relationship Id="rId9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8693" y="152400"/>
            <a:ext cx="74676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Precalculus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#8: Extended Trigonometry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6D075E"/>
                </a:solidFill>
                <a:effectLst/>
                <a:latin typeface="Comic Sans MS"/>
                <a:ea typeface="Times New Roman"/>
                <a:cs typeface="Times New Roman"/>
              </a:rPr>
              <a:t>        Lesson 5: Sketching Vectors and  </a:t>
            </a:r>
          </a:p>
          <a:p>
            <a:r>
              <a:rPr lang="en-US" sz="2800" dirty="0">
                <a:solidFill>
                  <a:srgbClr val="6D075E"/>
                </a:solidFill>
                <a:latin typeface="Comic Sans MS"/>
                <a:ea typeface="Times New Roman"/>
                <a:cs typeface="Times New Roman"/>
              </a:rPr>
              <a:t>                  </a:t>
            </a:r>
            <a:r>
              <a:rPr lang="en-US" sz="2800" dirty="0">
                <a:solidFill>
                  <a:srgbClr val="6D075E"/>
                </a:solidFill>
                <a:effectLst/>
                <a:latin typeface="Comic Sans MS"/>
                <a:ea typeface="Times New Roman"/>
                <a:cs typeface="Times New Roman"/>
              </a:rPr>
              <a:t>Operations on Vectors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5300" y="2209800"/>
            <a:ext cx="8153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>
                <a:solidFill>
                  <a:srgbClr val="6D075E"/>
                </a:solidFill>
                <a:effectLst/>
                <a:latin typeface="Comic Sans MS"/>
                <a:ea typeface="Times New Roman"/>
              </a:rPr>
              <a:t>  </a:t>
            </a:r>
            <a:r>
              <a:rPr lang="en-US" sz="2800" dirty="0">
                <a:effectLst/>
                <a:latin typeface="Comic Sans MS"/>
                <a:ea typeface="Times New Roman"/>
              </a:rPr>
              <a:t>What are </a:t>
            </a:r>
            <a:r>
              <a:rPr lang="en-US" sz="2800" dirty="0">
                <a:solidFill>
                  <a:srgbClr val="E36C0A"/>
                </a:solidFill>
                <a:effectLst/>
                <a:latin typeface="Comic Sans MS"/>
                <a:ea typeface="Times New Roman"/>
              </a:rPr>
              <a:t>vectors</a:t>
            </a:r>
            <a:r>
              <a:rPr lang="en-US" sz="2800" dirty="0">
                <a:effectLst/>
                <a:latin typeface="Comic Sans MS"/>
                <a:ea typeface="Times New Roman"/>
              </a:rPr>
              <a:t> and how are they represented in the real world?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815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99" y="2394543"/>
            <a:ext cx="4843082" cy="33830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Write down the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compass bearings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of the points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B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C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and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in the diagram, using: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02469"/>
            <a:ext cx="3581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38249" y="3272135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ighlight>
                  <a:srgbClr val="FF00FF"/>
                </a:highlight>
                <a:latin typeface="Comic Sans MS"/>
                <a:ea typeface="Times New Roman"/>
              </a:rPr>
              <a:t>N40°E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70309" y="3810000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ighlight>
                  <a:srgbClr val="FF00FF"/>
                </a:highlight>
                <a:latin typeface="Comic Sans MS"/>
                <a:ea typeface="Times New Roman"/>
              </a:rPr>
              <a:t>S20°E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275420" y="4419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ighlight>
                  <a:srgbClr val="FF00FF"/>
                </a:highlight>
                <a:latin typeface="Comic Sans MS"/>
                <a:ea typeface="Times New Roman"/>
              </a:rPr>
              <a:t>S55°W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307480" y="5029200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ighlight>
                  <a:srgbClr val="FF00FF"/>
                </a:highlight>
                <a:latin typeface="Comic Sans MS"/>
                <a:ea typeface="Times New Roman"/>
              </a:rPr>
              <a:t>N52°W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08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 Sketch a vector having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a)	</a:t>
            </a:r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bearing S20</a:t>
            </a:r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  <a:sym typeface="Symbol"/>
              </a:rPr>
              <a:t>E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88032"/>
            <a:ext cx="3617912" cy="323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840083" y="2282455"/>
            <a:ext cx="246517" cy="990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2257" y="2838542"/>
            <a:ext cx="3041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b)	</a:t>
            </a:r>
            <a:r>
              <a:rPr lang="en-US" sz="2400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heading 300</a:t>
            </a:r>
            <a:r>
              <a:rPr lang="en-US" sz="2400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sz="2400" b="1" dirty="0">
              <a:solidFill>
                <a:srgbClr val="0066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91200" y="1752600"/>
            <a:ext cx="1048884" cy="5298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2257" y="3946001"/>
            <a:ext cx="3217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c)	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wind from 45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  <a:sym typeface="Symbol"/>
              </a:rPr>
              <a:t></a:t>
            </a:r>
            <a:endParaRPr lang="en-US" sz="2400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865858" y="2282455"/>
            <a:ext cx="919796" cy="990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85654" y="934531"/>
            <a:ext cx="1219200" cy="13716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6723856" y="3009900"/>
            <a:ext cx="381000" cy="228600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1335" y="3238500"/>
            <a:ext cx="59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20</a:t>
            </a:r>
            <a:r>
              <a:rPr lang="en-US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dirty="0"/>
          </a:p>
        </p:txBody>
      </p:sp>
      <p:sp>
        <p:nvSpPr>
          <p:cNvPr id="10" name="Circular Arrow 9"/>
          <p:cNvSpPr/>
          <p:nvPr/>
        </p:nvSpPr>
        <p:spPr>
          <a:xfrm rot="8155325">
            <a:off x="5794657" y="726131"/>
            <a:ext cx="1524000" cy="2209800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2292" y="1924962"/>
            <a:ext cx="74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300</a:t>
            </a:r>
            <a:r>
              <a:rPr lang="en-US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8097675">
            <a:off x="7017178" y="1022566"/>
            <a:ext cx="287632" cy="6253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0941" y="864162"/>
            <a:ext cx="59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45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Circular Arrow 19"/>
          <p:cNvSpPr/>
          <p:nvPr/>
        </p:nvSpPr>
        <p:spPr>
          <a:xfrm rot="7116201">
            <a:off x="5639855" y="590199"/>
            <a:ext cx="2168003" cy="303885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4" grpId="0" animBg="1"/>
      <p:bldP spid="4" grpId="1" animBg="1"/>
      <p:bldP spid="6" grpId="0"/>
      <p:bldP spid="6" grpId="1"/>
      <p:bldP spid="10" grpId="0" animBg="1"/>
      <p:bldP spid="10" grpId="1" animBg="1"/>
      <p:bldP spid="16" grpId="0"/>
      <p:bldP spid="16" grpId="1"/>
      <p:bldP spid="11" grpId="0" animBg="1"/>
      <p:bldP spid="11" grpId="1" animBg="1"/>
      <p:bldP spid="19" grpId="0"/>
      <p:bldP spid="19" grpId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  A ship leaves port on a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bearing of 28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</a:rPr>
              <a:t>and travels </a:t>
            </a:r>
          </a:p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8.2 mi</a:t>
            </a:r>
            <a:r>
              <a:rPr lang="en-US" sz="2400" dirty="0">
                <a:latin typeface="Comic Sans MS"/>
                <a:ea typeface="Times New Roman"/>
              </a:rPr>
              <a:t>.  The ship then turns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due east </a:t>
            </a:r>
            <a:r>
              <a:rPr lang="en-US" sz="2400" dirty="0">
                <a:latin typeface="Comic Sans MS"/>
                <a:ea typeface="Times New Roman"/>
              </a:rPr>
              <a:t>and travels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4.3 mi</a:t>
            </a:r>
            <a:r>
              <a:rPr lang="en-US" sz="2400" dirty="0">
                <a:latin typeface="Comic Sans MS"/>
                <a:ea typeface="Times New Roman"/>
              </a:rPr>
              <a:t>. 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How far is the ship from port</a:t>
            </a:r>
            <a:r>
              <a:rPr lang="en-US" sz="2400" dirty="0">
                <a:latin typeface="Comic Sans MS"/>
                <a:ea typeface="Times New Roman"/>
              </a:rPr>
              <a:t>? 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</a:rPr>
              <a:t>What is its bearing from port</a:t>
            </a:r>
            <a:r>
              <a:rPr lang="en-US" sz="2400" dirty="0">
                <a:latin typeface="Comic Sans MS"/>
                <a:ea typeface="Times New Roman"/>
              </a:rPr>
              <a:t>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211" y="1905000"/>
            <a:ext cx="3927475" cy="350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39652"/>
              </p:ext>
            </p:extLst>
          </p:nvPr>
        </p:nvGraphicFramePr>
        <p:xfrm>
          <a:off x="304800" y="2286000"/>
          <a:ext cx="150222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3" name="Equation" r:id="rId4" imgW="583920" imgH="177480" progId="Equation.3">
                  <p:embed/>
                </p:oleObj>
              </mc:Choice>
              <mc:Fallback>
                <p:oleObj name="Equation" r:id="rId4" imgW="583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286000"/>
                        <a:ext cx="1502229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6705"/>
              </p:ext>
            </p:extLst>
          </p:nvPr>
        </p:nvGraphicFramePr>
        <p:xfrm>
          <a:off x="2759075" y="2301875"/>
          <a:ext cx="1468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4" name="Equation" r:id="rId6" imgW="571320" imgH="164880" progId="Equation.3">
                  <p:embed/>
                </p:oleObj>
              </mc:Choice>
              <mc:Fallback>
                <p:oleObj name="Equation" r:id="rId6" imgW="57132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2301875"/>
                        <a:ext cx="146843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562600" y="2400427"/>
            <a:ext cx="2809648" cy="24001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45337"/>
              </p:ext>
            </p:extLst>
          </p:nvPr>
        </p:nvGraphicFramePr>
        <p:xfrm>
          <a:off x="1828800" y="2209800"/>
          <a:ext cx="78014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5" name="Equation" r:id="rId8" imgW="253800" imgH="177480" progId="Equation.3">
                  <p:embed/>
                </p:oleObj>
              </mc:Choice>
              <mc:Fallback>
                <p:oleObj name="Equation" r:id="rId8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8800" y="2209800"/>
                        <a:ext cx="780143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90491"/>
              </p:ext>
            </p:extLst>
          </p:nvPr>
        </p:nvGraphicFramePr>
        <p:xfrm>
          <a:off x="4199731" y="2209800"/>
          <a:ext cx="973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6" name="Equation" r:id="rId10" imgW="317160" imgH="177480" progId="Equation.3">
                  <p:embed/>
                </p:oleObj>
              </mc:Choice>
              <mc:Fallback>
                <p:oleObj name="Equation" r:id="rId10" imgW="3171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731" y="2209800"/>
                        <a:ext cx="973137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2971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Now use </a:t>
            </a:r>
            <a:r>
              <a:rPr lang="en-US" sz="2400" b="1" dirty="0">
                <a:solidFill>
                  <a:srgbClr val="7030A0"/>
                </a:solidFill>
              </a:rPr>
              <a:t>Law of Cosines </a:t>
            </a:r>
            <a:r>
              <a:rPr lang="en-US" sz="2400" dirty="0">
                <a:solidFill>
                  <a:srgbClr val="FF0000"/>
                </a:solidFill>
              </a:rPr>
              <a:t>to solve for distance.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673808"/>
              </p:ext>
            </p:extLst>
          </p:nvPr>
        </p:nvGraphicFramePr>
        <p:xfrm>
          <a:off x="293914" y="3886200"/>
          <a:ext cx="5037437" cy="54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7" name="Equation" r:id="rId12" imgW="2603160" imgH="279360" progId="Equation.3">
                  <p:embed/>
                </p:oleObj>
              </mc:Choice>
              <mc:Fallback>
                <p:oleObj name="Equation" r:id="rId12" imgW="260316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3914" y="3886200"/>
                        <a:ext cx="5037437" cy="54060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40756"/>
              </p:ext>
            </p:extLst>
          </p:nvPr>
        </p:nvGraphicFramePr>
        <p:xfrm>
          <a:off x="231774" y="4529137"/>
          <a:ext cx="3883026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8" name="Equation" r:id="rId14" imgW="2006280" imgH="279360" progId="Equation.3">
                  <p:embed/>
                </p:oleObj>
              </mc:Choice>
              <mc:Fallback>
                <p:oleObj name="Equation" r:id="rId14" imgW="200628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4" y="4529137"/>
                        <a:ext cx="3883026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1526"/>
              </p:ext>
            </p:extLst>
          </p:nvPr>
        </p:nvGraphicFramePr>
        <p:xfrm>
          <a:off x="293914" y="5117900"/>
          <a:ext cx="3540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9" name="Equation" r:id="rId16" imgW="1828800" imgH="279360" progId="Equation.3">
                  <p:embed/>
                </p:oleObj>
              </mc:Choice>
              <mc:Fallback>
                <p:oleObj name="Equation" r:id="rId16" imgW="182880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14" y="5117900"/>
                        <a:ext cx="3540125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5715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Continue using </a:t>
            </a:r>
            <a:r>
              <a:rPr lang="en-US" sz="2400" b="1" dirty="0">
                <a:solidFill>
                  <a:srgbClr val="7030A0"/>
                </a:solidFill>
              </a:rPr>
              <a:t>Law of Cosines </a:t>
            </a:r>
            <a:r>
              <a:rPr lang="en-US" sz="2400" dirty="0">
                <a:solidFill>
                  <a:srgbClr val="FF0000"/>
                </a:solidFill>
              </a:rPr>
              <a:t>to solve for bearing.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72645"/>
              </p:ext>
            </p:extLst>
          </p:nvPr>
        </p:nvGraphicFramePr>
        <p:xfrm>
          <a:off x="4194059" y="5745510"/>
          <a:ext cx="46878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0" name="Equation" r:id="rId18" imgW="2349360" imgH="228600" progId="Equation.DSMT4">
                  <p:embed/>
                </p:oleObj>
              </mc:Choice>
              <mc:Fallback>
                <p:oleObj name="Equation" r:id="rId18" imgW="234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94059" y="5745510"/>
                        <a:ext cx="4687887" cy="4556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12971" y="4114800"/>
            <a:ext cx="411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Z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490690"/>
              </p:ext>
            </p:extLst>
          </p:nvPr>
        </p:nvGraphicFramePr>
        <p:xfrm>
          <a:off x="4267200" y="6376348"/>
          <a:ext cx="1405663" cy="33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1" name="Equation" r:id="rId20" imgW="736560" imgH="177480" progId="Equation.3">
                  <p:embed/>
                </p:oleObj>
              </mc:Choice>
              <mc:Fallback>
                <p:oleObj name="Equation" r:id="rId20" imgW="736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67200" y="6376348"/>
                        <a:ext cx="1405663" cy="3392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55343" y="6215644"/>
            <a:ext cx="320304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Bearing of 28</a:t>
            </a:r>
            <a:r>
              <a:rPr lang="en-US" b="1" dirty="0">
                <a:sym typeface="Symbol"/>
              </a:rPr>
              <a:t></a:t>
            </a:r>
            <a:r>
              <a:rPr lang="en-US" b="1" dirty="0"/>
              <a:t> + 20.4</a:t>
            </a:r>
            <a:r>
              <a:rPr lang="en-US" b="1" dirty="0">
                <a:sym typeface="Symbol"/>
              </a:rPr>
              <a:t>= </a:t>
            </a:r>
            <a:r>
              <a:rPr lang="en-US" sz="2800" b="1" dirty="0">
                <a:solidFill>
                  <a:srgbClr val="FF33CC"/>
                </a:solidFill>
                <a:sym typeface="Symbol"/>
              </a:rPr>
              <a:t>48.4</a:t>
            </a:r>
            <a:r>
              <a:rPr lang="en-US" sz="2800" b="1" dirty="0">
                <a:solidFill>
                  <a:srgbClr val="FF33C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5477669" y="2255714"/>
            <a:ext cx="381000" cy="371475"/>
          </a:xfrm>
          <a:prstGeom prst="rect">
            <a:avLst/>
          </a:prstGeom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9985"/>
              </p:ext>
            </p:extLst>
          </p:nvPr>
        </p:nvGraphicFramePr>
        <p:xfrm>
          <a:off x="6265296" y="2331520"/>
          <a:ext cx="432371" cy="302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2" name="Equation" r:id="rId23" imgW="253800" imgH="177480" progId="Equation.3">
                  <p:embed/>
                </p:oleObj>
              </mc:Choice>
              <mc:Fallback>
                <p:oleObj name="Equation" r:id="rId23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65296" y="2331520"/>
                        <a:ext cx="432371" cy="3026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124878"/>
              </p:ext>
            </p:extLst>
          </p:nvPr>
        </p:nvGraphicFramePr>
        <p:xfrm>
          <a:off x="6898601" y="2359997"/>
          <a:ext cx="547072" cy="307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3" name="Equation" r:id="rId24" imgW="317160" imgH="177480" progId="Equation.3">
                  <p:embed/>
                </p:oleObj>
              </mc:Choice>
              <mc:Fallback>
                <p:oleObj name="Equation" r:id="rId24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601" y="2359997"/>
                        <a:ext cx="547072" cy="3070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62572"/>
              </p:ext>
            </p:extLst>
          </p:nvPr>
        </p:nvGraphicFramePr>
        <p:xfrm>
          <a:off x="7356868" y="3334659"/>
          <a:ext cx="739320" cy="6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4" name="Equation" r:id="rId25" imgW="291960" imgH="253800" progId="Equation.3">
                  <p:embed/>
                </p:oleObj>
              </mc:Choice>
              <mc:Fallback>
                <p:oleObj name="Equation" r:id="rId25" imgW="2919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356868" y="3334659"/>
                        <a:ext cx="739320" cy="6428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urved Down Arrow 14"/>
          <p:cNvSpPr/>
          <p:nvPr/>
        </p:nvSpPr>
        <p:spPr>
          <a:xfrm rot="1759982">
            <a:off x="5591139" y="3434805"/>
            <a:ext cx="1118142" cy="393897"/>
          </a:xfrm>
          <a:prstGeom prst="curved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54665" y="3043773"/>
            <a:ext cx="8643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33CC"/>
                </a:solidFill>
                <a:sym typeface="Symbol"/>
              </a:rPr>
              <a:t>48.4</a:t>
            </a:r>
            <a:r>
              <a:rPr lang="en-US" sz="2200" b="1" dirty="0">
                <a:solidFill>
                  <a:srgbClr val="FF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33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20" grpId="0" animBg="1"/>
      <p:bldP spid="15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3049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Airspeed of a Plane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28800" y="453358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                  --- speed relative to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air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" y="2480318"/>
            <a:ext cx="3656528" cy="381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1188848"/>
            <a:ext cx="361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Groundspeed of a Plane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86200" y="1219823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--- speed relative to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ground;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a result of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wind direction </a:t>
            </a:r>
            <a:r>
              <a:rPr lang="en-US" sz="2400" dirty="0">
                <a:latin typeface="Comic Sans MS"/>
                <a:ea typeface="Times New Roman"/>
              </a:rPr>
              <a:t>and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wind</a:t>
            </a:r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speed</a:t>
            </a:r>
            <a:r>
              <a:rPr lang="en-US" sz="2400" dirty="0">
                <a:latin typeface="Comic Sans MS"/>
                <a:ea typeface="Times New Roman"/>
              </a:rPr>
              <a:t> acting on plane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943636" y="4076700"/>
            <a:ext cx="1752600" cy="1524000"/>
          </a:xfrm>
          <a:prstGeom prst="straightConnector1">
            <a:avLst/>
          </a:prstGeom>
          <a:ln w="5715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66214" y="3390900"/>
            <a:ext cx="838200" cy="220980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42514" y="3393722"/>
            <a:ext cx="8763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9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 An airplane with an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air speed of 192 mph </a:t>
            </a:r>
            <a:r>
              <a:rPr lang="en-US" sz="2400" dirty="0">
                <a:latin typeface="Comic Sans MS"/>
                <a:ea typeface="Times New Roman"/>
              </a:rPr>
              <a:t>is flying on a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heading of 121°.  </a:t>
            </a:r>
            <a:r>
              <a:rPr lang="en-US" sz="2400" dirty="0">
                <a:latin typeface="Comic Sans MS"/>
                <a:ea typeface="Times New Roman"/>
              </a:rPr>
              <a:t>A north wind is blowing at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</a:rPr>
              <a:t>15.9 mph</a:t>
            </a:r>
            <a:r>
              <a:rPr lang="en-US" sz="2400" dirty="0">
                <a:latin typeface="Comic Sans MS"/>
                <a:ea typeface="Times New Roman"/>
              </a:rPr>
              <a:t>.  Find the groundspeed and the actual bearing of the plane.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2786063" cy="306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95234"/>
              </p:ext>
            </p:extLst>
          </p:nvPr>
        </p:nvGraphicFramePr>
        <p:xfrm>
          <a:off x="320675" y="2514600"/>
          <a:ext cx="51593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5" name="Equation" r:id="rId4" imgW="2666880" imgH="279360" progId="Equation.3">
                  <p:embed/>
                </p:oleObj>
              </mc:Choice>
              <mc:Fallback>
                <p:oleObj name="Equation" r:id="rId4" imgW="266688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514600"/>
                        <a:ext cx="5159375" cy="541338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85284"/>
              </p:ext>
            </p:extLst>
          </p:nvPr>
        </p:nvGraphicFramePr>
        <p:xfrm>
          <a:off x="457200" y="3349590"/>
          <a:ext cx="15478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6" name="Equation" r:id="rId6" imgW="799920" imgH="279360" progId="Equation.3">
                  <p:embed/>
                </p:oleObj>
              </mc:Choice>
              <mc:Fallback>
                <p:oleObj name="Equation" r:id="rId6" imgW="79992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49590"/>
                        <a:ext cx="1547812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183443"/>
              </p:ext>
            </p:extLst>
          </p:nvPr>
        </p:nvGraphicFramePr>
        <p:xfrm>
          <a:off x="226029" y="4288725"/>
          <a:ext cx="5254021" cy="49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7" name="Equation" r:id="rId8" imgW="2400120" imgH="228600" progId="Equation.DSMT4">
                  <p:embed/>
                </p:oleObj>
              </mc:Choice>
              <mc:Fallback>
                <p:oleObj name="Equation" r:id="rId8" imgW="240012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29" y="4288725"/>
                        <a:ext cx="5254021" cy="4998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876305"/>
              </p:ext>
            </p:extLst>
          </p:nvPr>
        </p:nvGraphicFramePr>
        <p:xfrm>
          <a:off x="320675" y="5093421"/>
          <a:ext cx="1551898" cy="44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8" name="Equation" r:id="rId10" imgW="622080" imgH="177480" progId="Equation.3">
                  <p:embed/>
                </p:oleObj>
              </mc:Choice>
              <mc:Fallback>
                <p:oleObj name="Equation" r:id="rId10" imgW="6220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5093421"/>
                        <a:ext cx="1551898" cy="4419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88406" y="5339457"/>
            <a:ext cx="27432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Bearing of 121</a:t>
            </a:r>
            <a:r>
              <a:rPr lang="en-US" b="1" dirty="0">
                <a:sym typeface="Symbol"/>
              </a:rPr>
              <a:t></a:t>
            </a:r>
            <a:r>
              <a:rPr lang="en-US" b="1" dirty="0"/>
              <a:t> + 3.89</a:t>
            </a:r>
            <a:r>
              <a:rPr lang="en-US" b="1" dirty="0">
                <a:sym typeface="Symbol"/>
              </a:rPr>
              <a:t>=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             </a:t>
            </a:r>
            <a:r>
              <a:rPr lang="en-US" sz="2800" b="1" dirty="0">
                <a:solidFill>
                  <a:srgbClr val="FF33CC"/>
                </a:solidFill>
                <a:sym typeface="Symbol"/>
              </a:rPr>
              <a:t>124.89</a:t>
            </a:r>
            <a:r>
              <a:rPr lang="en-US" sz="2800" b="1" dirty="0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11" name="Curved Down Arrow 10"/>
          <p:cNvSpPr/>
          <p:nvPr/>
        </p:nvSpPr>
        <p:spPr>
          <a:xfrm rot="3332099">
            <a:off x="6020636" y="3277744"/>
            <a:ext cx="1554029" cy="708572"/>
          </a:xfrm>
          <a:prstGeom prst="curved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010400" y="4238236"/>
            <a:ext cx="381864" cy="23491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095662" y="3096934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CC"/>
                </a:solidFill>
                <a:sym typeface="Symbol"/>
              </a:rPr>
              <a:t>124.89</a:t>
            </a:r>
            <a:r>
              <a:rPr lang="en-US" b="1" dirty="0">
                <a:solidFill>
                  <a:srgbClr val="FF33CC"/>
                </a:solidFill>
                <a:latin typeface="Comic Sans MS" panose="030F0702030302020204" pitchFamily="66" charset="0"/>
                <a:sym typeface="Symbol"/>
              </a:rPr>
              <a:t>°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39837"/>
              </p:ext>
            </p:extLst>
          </p:nvPr>
        </p:nvGraphicFramePr>
        <p:xfrm>
          <a:off x="2318785" y="3269665"/>
          <a:ext cx="2727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9" name="Equation" r:id="rId12" imgW="1409400" imgH="279360" progId="Equation.3">
                  <p:embed/>
                </p:oleObj>
              </mc:Choice>
              <mc:Fallback>
                <p:oleObj name="Equation" r:id="rId12" imgW="1409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785" y="3269665"/>
                        <a:ext cx="2727325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065836" y="2667000"/>
            <a:ext cx="0" cy="26724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77200" y="3581400"/>
            <a:ext cx="0" cy="26724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3600" y="3733800"/>
            <a:ext cx="2438400" cy="13954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rved Down Arrow 21"/>
          <p:cNvSpPr/>
          <p:nvPr/>
        </p:nvSpPr>
        <p:spPr>
          <a:xfrm rot="2990858">
            <a:off x="6050141" y="3591294"/>
            <a:ext cx="509808" cy="2261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5070431">
            <a:off x="7501539" y="4988175"/>
            <a:ext cx="620476" cy="27755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085645"/>
              </p:ext>
            </p:extLst>
          </p:nvPr>
        </p:nvGraphicFramePr>
        <p:xfrm>
          <a:off x="7161335" y="5126952"/>
          <a:ext cx="522987" cy="271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0" name="Equation" r:id="rId14" imgW="317160" imgH="164880" progId="Equation.3">
                  <p:embed/>
                </p:oleObj>
              </mc:Choice>
              <mc:Fallback>
                <p:oleObj name="Equation" r:id="rId14" imgW="317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335" y="5126952"/>
                        <a:ext cx="522987" cy="27107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681787" y="5535339"/>
            <a:ext cx="80327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WHY? 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50917" y="5995566"/>
            <a:ext cx="232171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Alt Interior  Angles are Congruent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711348"/>
              </p:ext>
            </p:extLst>
          </p:nvPr>
        </p:nvGraphicFramePr>
        <p:xfrm>
          <a:off x="5786437" y="4357439"/>
          <a:ext cx="11064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1" name="Equation" r:id="rId16" imgW="571320" imgH="203040" progId="Equation.3">
                  <p:embed/>
                </p:oleObj>
              </mc:Choice>
              <mc:Fallback>
                <p:oleObj name="Equation" r:id="rId16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7" y="4357439"/>
                        <a:ext cx="1106488" cy="3937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772191"/>
              </p:ext>
            </p:extLst>
          </p:nvPr>
        </p:nvGraphicFramePr>
        <p:xfrm>
          <a:off x="7423150" y="4005262"/>
          <a:ext cx="11874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2" name="Equation" r:id="rId18" imgW="622080" imgH="177480" progId="Equation.3">
                  <p:embed/>
                </p:oleObj>
              </mc:Choice>
              <mc:Fallback>
                <p:oleObj name="Equation" r:id="rId18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150" y="4005262"/>
                        <a:ext cx="1187450" cy="338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6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5" grpId="0"/>
      <p:bldP spid="22" grpId="0" animBg="1"/>
      <p:bldP spid="25" grpId="0" animBg="1"/>
      <p:bldP spid="27" grpId="0" animBg="1"/>
      <p:bldP spid="27" grpId="1" animBg="1"/>
      <p:bldP spid="28" grpId="0" animBg="1"/>
      <p:bldP spid="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9" y="391803"/>
            <a:ext cx="6234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000"/>
              <a:buFont typeface="Symbol"/>
              <a:buChar char=""/>
              <a:tabLst>
                <a:tab pos="228600" algn="l"/>
              </a:tabLst>
            </a:pPr>
            <a:r>
              <a:rPr lang="en-US" sz="2800" u="sng" dirty="0">
                <a:highlight>
                  <a:srgbClr val="FFFF00"/>
                </a:highlight>
                <a:latin typeface="Comic Sans MS"/>
                <a:ea typeface="Times New Roman"/>
              </a:rPr>
              <a:t>Resultant</a:t>
            </a:r>
            <a:r>
              <a:rPr lang="en-US" sz="2800" u="sng" dirty="0">
                <a:latin typeface="Comic Sans MS"/>
                <a:ea typeface="Times New Roman"/>
              </a:rPr>
              <a:t> (</a:t>
            </a:r>
            <a:r>
              <a:rPr lang="en-US" sz="2800" u="sng" dirty="0">
                <a:solidFill>
                  <a:srgbClr val="FF33CC"/>
                </a:solidFill>
                <a:latin typeface="Comic Sans MS"/>
                <a:ea typeface="Times New Roman"/>
              </a:rPr>
              <a:t>sum</a:t>
            </a:r>
            <a:r>
              <a:rPr lang="en-US" sz="2800" u="sng" dirty="0">
                <a:latin typeface="Comic Sans MS"/>
                <a:ea typeface="Times New Roman"/>
              </a:rPr>
              <a:t>) of Two Vectors</a:t>
            </a:r>
            <a:r>
              <a:rPr lang="en-US" sz="2800" dirty="0">
                <a:latin typeface="Comic Sans MS"/>
                <a:ea typeface="Times New Roman"/>
              </a:rPr>
              <a:t> --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 descr="http://www.kshitij-iitjee.com/Study/Physics/Part1/Chapter3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49856" cy="202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ebphysics.iupui.edu/JITTworkshop/152Basics/vectors/gif/vecpic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2908055" cy="248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14800" y="42258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                  --- drawn from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initial </a:t>
            </a:r>
            <a:r>
              <a:rPr lang="en-US" sz="2400" dirty="0">
                <a:latin typeface="Comic Sans MS"/>
                <a:ea typeface="Times New Roman"/>
              </a:rPr>
              <a:t>point of first vector to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terminal </a:t>
            </a:r>
            <a:r>
              <a:rPr lang="en-US" sz="2400" dirty="0">
                <a:latin typeface="Comic Sans MS"/>
                <a:ea typeface="Times New Roman"/>
              </a:rPr>
              <a:t>point of second vector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1828800"/>
            <a:ext cx="2590800" cy="1447800"/>
          </a:xfrm>
          <a:prstGeom prst="straightConnector1">
            <a:avLst/>
          </a:prstGeom>
          <a:ln w="5715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92627" y="1828800"/>
            <a:ext cx="2584573" cy="2064960"/>
          </a:xfrm>
          <a:prstGeom prst="straightConnector1">
            <a:avLst/>
          </a:prstGeom>
          <a:ln w="5715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6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Image result for blank grap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82469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blank grap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63732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7003"/>
            <a:ext cx="1485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1122186" y="43434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60411" y="35814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122186" y="3581400"/>
            <a:ext cx="1495425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627" y="5423953"/>
            <a:ext cx="1562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 flipV="1">
            <a:off x="5676900" y="5152636"/>
            <a:ext cx="419100" cy="7535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19800" y="5152636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88876" y="5152636"/>
            <a:ext cx="1369149" cy="7745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735" y="5363324"/>
            <a:ext cx="241287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 you notice about these vectors?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601867"/>
            <a:ext cx="3564801" cy="207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185 L 0.00625 -0.00185 C -0.00052 -0.00255 -0.00712 -0.00255 -0.01389 -0.00347 C -0.01528 -0.0037 -0.01684 -0.00463 -0.01823 -0.00486 C -0.02049 -0.00556 -0.02274 -0.00579 -0.025 -0.00648 C -0.02604 -0.00671 -0.02708 -0.00741 -0.0283 -0.00787 C -0.02969 -0.00856 -0.03125 -0.0088 -0.03264 -0.00949 C -0.04063 -0.01643 -0.03004 -0.00764 -0.04375 -0.01528 C -0.04583 -0.01643 -0.0474 -0.01852 -0.04931 -0.01968 C -0.05122 -0.02083 -0.05556 -0.02199 -0.05712 -0.02268 C -0.06215 -0.02454 -0.0592 -0.02407 -0.06493 -0.02569 C -0.06719 -0.02639 -0.06945 -0.02639 -0.07153 -0.02708 C -0.07379 -0.02801 -0.07604 -0.0294 -0.0783 -0.03009 C -0.07969 -0.03056 -0.08125 -0.03079 -0.08264 -0.03171 C -0.0842 -0.03241 -0.08559 -0.0338 -0.08715 -0.03449 C -0.08993 -0.03611 -0.09219 -0.03565 -0.09497 -0.0375 C -0.09618 -0.03843 -0.09705 -0.04005 -0.09827 -0.04051 C -0.10156 -0.04167 -0.10486 -0.04143 -0.10833 -0.0419 C -0.11441 -0.04398 -0.11632 -0.04468 -0.12379 -0.04653 C -0.12708 -0.04722 -0.1316 -0.04792 -0.1349 -0.04931 C -0.13681 -0.05023 -0.13854 -0.05139 -0.14045 -0.05231 C -0.14358 -0.05393 -0.14479 -0.05417 -0.14827 -0.05532 C -0.15017 -0.05671 -0.15191 -0.05856 -0.15382 -0.05972 C -0.15486 -0.06042 -0.15608 -0.06088 -0.15712 -0.06134 C -0.15868 -0.06181 -0.16007 -0.06227 -0.16163 -0.06273 C -0.16337 -0.06319 -0.16528 -0.06366 -0.16719 -0.06412 C -0.16945 -0.06505 -0.17153 -0.06643 -0.17379 -0.06713 C -0.18767 -0.07176 -0.17049 -0.06597 -0.1816 -0.07014 C -0.18299 -0.07083 -0.18455 -0.07106 -0.18594 -0.07153 C -0.18715 -0.07199 -0.1882 -0.07268 -0.18941 -0.07315 C -0.19306 -0.07431 -0.1967 -0.075 -0.20052 -0.07616 L -0.20608 -0.07755 C -0.2099 -0.08009 -0.21389 -0.08356 -0.21823 -0.08495 C -0.22014 -0.08565 -0.22205 -0.08565 -0.22379 -0.08657 C -0.2257 -0.08727 -0.22743 -0.08866 -0.22934 -0.08935 C -0.23073 -0.09005 -0.23229 -0.09028 -0.23386 -0.09097 C -0.2349 -0.09143 -0.23594 -0.0919 -0.23715 -0.09236 C -0.23872 -0.09306 -0.24636 -0.09514 -0.24931 -0.09676 C -0.2599 -0.10278 -0.2474 -0.0963 -0.25816 -0.10417 C -0.2599 -0.10556 -0.26181 -0.10648 -0.26372 -0.10718 C -0.26806 -0.10903 -0.26788 -0.1081 -0.27153 -0.11018 C -0.27309 -0.11111 -0.27448 -0.11227 -0.27604 -0.11319 C -0.27708 -0.11366 -0.2783 -0.11389 -0.27934 -0.11458 C -0.28229 -0.11643 -0.2849 -0.11968 -0.2882 -0.1206 C -0.29132 -0.1213 -0.29514 -0.12222 -0.29827 -0.12361 C -0.30052 -0.12454 -0.30261 -0.12569 -0.30486 -0.12639 C -0.31111 -0.12847 -0.30781 -0.12755 -0.31493 -0.1294 C -0.31667 -0.13102 -0.3184 -0.1331 -0.32049 -0.1338 C -0.32327 -0.13518 -0.32639 -0.13472 -0.32934 -0.13542 C -0.33125 -0.13588 -0.33299 -0.13634 -0.3349 -0.13681 C -0.33629 -0.13727 -0.33785 -0.13773 -0.33924 -0.13843 C -0.34184 -0.13935 -0.34445 -0.14051 -0.34705 -0.1412 C -0.35 -0.14213 -0.35295 -0.14236 -0.3559 -0.14282 C -0.35747 -0.14375 -0.35886 -0.14514 -0.36042 -0.14583 C -0.37691 -0.15231 -0.35938 -0.14329 -0.37153 -0.14861 C -0.37344 -0.14954 -0.37535 -0.15023 -0.37708 -0.15162 C -0.37917 -0.15324 -0.38056 -0.15625 -0.38264 -0.15764 C -0.38472 -0.1588 -0.38715 -0.15856 -0.38924 -0.15903 C -0.3908 -0.16065 -0.39219 -0.16227 -0.39375 -0.16366 C -0.39479 -0.16435 -0.39601 -0.16435 -0.39705 -0.16505 C -0.39861 -0.16597 -0.4 -0.16713 -0.40156 -0.16806 C -0.40781 -0.17153 -0.40174 -0.16713 -0.40938 -0.17106 C -0.41094 -0.17176 -0.41215 -0.17315 -0.41372 -0.17384 C -0.41476 -0.17454 -0.41597 -0.175 -0.41702 -0.17546 C -0.41858 -0.17685 -0.41979 -0.1787 -0.42153 -0.17986 C -0.42361 -0.18125 -0.42604 -0.18194 -0.42813 -0.18287 C -0.42934 -0.18333 -0.43056 -0.18356 -0.4316 -0.18426 C -0.43767 -0.18843 -0.43438 -0.18681 -0.44149 -0.18866 C -0.44306 -0.18981 -0.44445 -0.19097 -0.44601 -0.19167 C -0.4474 -0.19236 -0.44896 -0.19236 -0.45035 -0.19329 C -0.45156 -0.19398 -0.45261 -0.19537 -0.45382 -0.19606 C -0.45538 -0.19722 -0.46007 -0.19861 -0.46146 -0.19907 C -0.47101 -0.20764 -0.45903 -0.19745 -0.46823 -0.20347 C -0.46945 -0.2044 -0.47031 -0.20579 -0.47153 -0.20648 C -0.47257 -0.20718 -0.47379 -0.20741 -0.47483 -0.2081 C -0.47604 -0.2088 -0.47691 -0.21018 -0.47813 -0.21088 C -0.48038 -0.21227 -0.48281 -0.21227 -0.4849 -0.21389 L -0.49149 -0.21991 C -0.49184 -0.2213 -0.49167 -0.22338 -0.49271 -0.22431 C -0.49427 -0.22569 -0.49809 -0.22569 -0.49809 -0.22569 " pathEditMode="relative" ptsTypes="AAAAAAAAAAAAAAAAAAAAAAAAAAAAAAAAAAAAAAAAAAAAAAAAAAAAAAAAAAAAAAAAAAAAAAAAAAAAAAAA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63933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63" y="2339933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Image result for blank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3257550" cy="30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3600" y="10668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0844"/>
              </p:ext>
            </p:extLst>
          </p:nvPr>
        </p:nvGraphicFramePr>
        <p:xfrm>
          <a:off x="5676900" y="1037834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7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6900" y="1037834"/>
                        <a:ext cx="5334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91375" y="1447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47414"/>
              </p:ext>
            </p:extLst>
          </p:nvPr>
        </p:nvGraphicFramePr>
        <p:xfrm>
          <a:off x="7418388" y="863600"/>
          <a:ext cx="444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8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8388" y="863600"/>
                        <a:ext cx="4445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828800"/>
            <a:ext cx="457200" cy="239183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06862"/>
              </p:ext>
            </p:extLst>
          </p:nvPr>
        </p:nvGraphicFramePr>
        <p:xfrm>
          <a:off x="6788150" y="1527175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9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150" y="1527175"/>
                        <a:ext cx="44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1828800" y="3352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73374" y="3335555"/>
            <a:ext cx="429714" cy="77924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6944" y="3386907"/>
            <a:ext cx="562066" cy="7451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644198" y="4709336"/>
            <a:ext cx="680402" cy="143495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76900" y="4876800"/>
            <a:ext cx="1046112" cy="12674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3" y="1167973"/>
            <a:ext cx="1352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403" y="5668044"/>
            <a:ext cx="1476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6250643" y="4708044"/>
            <a:ext cx="472369" cy="233354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53" y="2590800"/>
            <a:ext cx="3632883" cy="342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Image result for blank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3257550" cy="30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3600" y="10668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0844"/>
              </p:ext>
            </p:extLst>
          </p:nvPr>
        </p:nvGraphicFramePr>
        <p:xfrm>
          <a:off x="5676900" y="1037834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5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6900" y="1037834"/>
                        <a:ext cx="5334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91375" y="1447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47414"/>
              </p:ext>
            </p:extLst>
          </p:nvPr>
        </p:nvGraphicFramePr>
        <p:xfrm>
          <a:off x="7418388" y="863600"/>
          <a:ext cx="444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6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8388" y="863600"/>
                        <a:ext cx="4445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828800"/>
            <a:ext cx="457200" cy="239183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06862"/>
              </p:ext>
            </p:extLst>
          </p:nvPr>
        </p:nvGraphicFramePr>
        <p:xfrm>
          <a:off x="6788150" y="1527175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7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150" y="1527175"/>
                        <a:ext cx="44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2346141" y="4304992"/>
            <a:ext cx="1159059" cy="6925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61860" y="3200092"/>
            <a:ext cx="492773" cy="89818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88005" y="4047717"/>
            <a:ext cx="1558782" cy="236077"/>
          </a:xfrm>
          <a:prstGeom prst="straightConnector1">
            <a:avLst/>
          </a:prstGeom>
          <a:ln w="3810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9" y="1050925"/>
            <a:ext cx="17240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/>
          <p:nvPr/>
        </p:nvCxnSpPr>
        <p:spPr>
          <a:xfrm>
            <a:off x="1888005" y="4065360"/>
            <a:ext cx="458136" cy="316009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054633" y="3200092"/>
            <a:ext cx="1536167" cy="242721"/>
          </a:xfrm>
          <a:prstGeom prst="straightConnector1">
            <a:avLst/>
          </a:prstGeom>
          <a:ln w="5715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4" name="Straight Arrow Connector 17413"/>
          <p:cNvCxnSpPr/>
          <p:nvPr/>
        </p:nvCxnSpPr>
        <p:spPr>
          <a:xfrm flipV="1">
            <a:off x="583303" y="3460456"/>
            <a:ext cx="2007497" cy="6255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402032" y="4047717"/>
            <a:ext cx="492773" cy="89818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402032" y="4320395"/>
            <a:ext cx="2007497" cy="6255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7" y="2185248"/>
            <a:ext cx="3632883" cy="342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Image result for blank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3257550" cy="30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3600" y="10668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0844"/>
              </p:ext>
            </p:extLst>
          </p:nvPr>
        </p:nvGraphicFramePr>
        <p:xfrm>
          <a:off x="5676900" y="1037834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7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6900" y="1037834"/>
                        <a:ext cx="5334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91375" y="1447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47414"/>
              </p:ext>
            </p:extLst>
          </p:nvPr>
        </p:nvGraphicFramePr>
        <p:xfrm>
          <a:off x="7418388" y="863600"/>
          <a:ext cx="444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8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8388" y="863600"/>
                        <a:ext cx="4445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828800"/>
            <a:ext cx="457200" cy="239183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06862"/>
              </p:ext>
            </p:extLst>
          </p:nvPr>
        </p:nvGraphicFramePr>
        <p:xfrm>
          <a:off x="6788150" y="1527175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9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150" y="1527175"/>
                        <a:ext cx="44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70947" y="4956485"/>
            <a:ext cx="2272253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70947" y="2417025"/>
            <a:ext cx="1304402" cy="25394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4" name="Straight Arrow Connector 17413"/>
          <p:cNvCxnSpPr/>
          <p:nvPr/>
        </p:nvCxnSpPr>
        <p:spPr>
          <a:xfrm>
            <a:off x="1775349" y="2384065"/>
            <a:ext cx="967851" cy="25724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01" y="1334696"/>
            <a:ext cx="152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35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4786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</a:rPr>
              <a:t>PART I: </a:t>
            </a:r>
            <a:r>
              <a:rPr lang="en-US" sz="2800" dirty="0">
                <a:solidFill>
                  <a:srgbClr val="FF6600"/>
                </a:solidFill>
                <a:effectLst/>
                <a:latin typeface="Comic Sans MS"/>
                <a:ea typeface="Times New Roman"/>
              </a:rPr>
              <a:t>Geometric Vectors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2771" y="828020"/>
            <a:ext cx="136447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009900"/>
                </a:solidFill>
                <a:effectLst/>
                <a:latin typeface="Comic Sans MS"/>
                <a:ea typeface="Times New Roman"/>
                <a:cs typeface="Sabon-Bold"/>
              </a:rPr>
              <a:t>Scalar</a:t>
            </a:r>
            <a:r>
              <a:rPr lang="en-US" sz="2800" u="sng" dirty="0">
                <a:effectLst/>
                <a:latin typeface="Comic Sans MS"/>
                <a:ea typeface="Times New Roman"/>
                <a:cs typeface="Sabon-Bold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02771" y="82802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  <a:cs typeface="Sabon-Roman"/>
              </a:rPr>
              <a:t>             --- quantity that describes </a:t>
            </a:r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Sabon-Roman"/>
              </a:rPr>
              <a:t>magnitude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effectLst/>
                <a:latin typeface="Comic Sans MS"/>
                <a:ea typeface="Times New Roman"/>
                <a:cs typeface="Sabon-Roman"/>
              </a:rPr>
              <a:t>or </a:t>
            </a:r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  <a:cs typeface="Sabon-Roman"/>
              </a:rPr>
              <a:t>size</a:t>
            </a:r>
            <a:r>
              <a:rPr lang="en-US" sz="2800" dirty="0">
                <a:effectLst/>
                <a:latin typeface="Comic Sans MS"/>
                <a:ea typeface="Times New Roman"/>
                <a:cs typeface="Sabon-Roman"/>
              </a:rPr>
              <a:t> only (with or without units). It does not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effectLst/>
                <a:latin typeface="Comic Sans MS"/>
                <a:ea typeface="Times New Roman"/>
                <a:cs typeface="Sabon-Roman"/>
              </a:rPr>
              <a:t>include </a:t>
            </a:r>
            <a:r>
              <a:rPr lang="en-US" sz="2800" dirty="0">
                <a:solidFill>
                  <a:srgbClr val="C0504D"/>
                </a:solidFill>
                <a:effectLst/>
                <a:latin typeface="Comic Sans MS"/>
                <a:ea typeface="Times New Roman"/>
                <a:cs typeface="Sabon-Roman"/>
              </a:rPr>
              <a:t>direction</a:t>
            </a:r>
            <a:r>
              <a:rPr lang="en-US" sz="2800" dirty="0">
                <a:effectLst/>
                <a:latin typeface="Comic Sans MS"/>
                <a:ea typeface="Times New Roman"/>
                <a:cs typeface="Sabon-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6551" y="221301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Ex.	</a:t>
            </a:r>
            <a:r>
              <a:rPr lang="en-US" sz="2400" dirty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temperature</a:t>
            </a:r>
            <a:r>
              <a:rPr lang="en-US" sz="2400" dirty="0">
                <a:effectLst/>
                <a:latin typeface="Comic Sans MS"/>
                <a:ea typeface="Times New Roman"/>
              </a:rPr>
              <a:t>, </a:t>
            </a:r>
            <a:r>
              <a:rPr lang="en-US" sz="2400" dirty="0">
                <a:solidFill>
                  <a:srgbClr val="800000"/>
                </a:solidFill>
                <a:effectLst/>
                <a:latin typeface="Comic Sans MS"/>
                <a:ea typeface="Times New Roman"/>
              </a:rPr>
              <a:t>area</a:t>
            </a:r>
            <a:r>
              <a:rPr lang="en-US" sz="2400" dirty="0">
                <a:effectLst/>
                <a:latin typeface="Comic Sans MS"/>
                <a:ea typeface="Times New Roman"/>
              </a:rPr>
              <a:t>, </a:t>
            </a:r>
            <a:r>
              <a:rPr lang="en-US" sz="24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distance</a:t>
            </a:r>
            <a:r>
              <a:rPr lang="en-US" sz="2400" dirty="0">
                <a:effectLst/>
                <a:latin typeface="Comic Sans MS"/>
                <a:ea typeface="Times New Roman"/>
              </a:rPr>
              <a:t>, </a:t>
            </a:r>
            <a:r>
              <a:rPr lang="en-US" sz="2400" dirty="0">
                <a:solidFill>
                  <a:srgbClr val="9900CC"/>
                </a:solidFill>
                <a:effectLst/>
                <a:latin typeface="Comic Sans MS"/>
                <a:ea typeface="Times New Roman"/>
              </a:rPr>
              <a:t>speed,</a:t>
            </a:r>
            <a:r>
              <a:rPr lang="en-US" sz="2400" dirty="0">
                <a:effectLst/>
                <a:latin typeface="Comic Sans MS"/>
                <a:ea typeface="Times New Roman"/>
              </a:rPr>
              <a:t> </a:t>
            </a:r>
            <a:r>
              <a:rPr lang="en-US" sz="2400" dirty="0">
                <a:solidFill>
                  <a:srgbClr val="CC0000"/>
                </a:solidFill>
                <a:effectLst/>
                <a:latin typeface="Comic Sans MS"/>
                <a:ea typeface="Times New Roman"/>
              </a:rPr>
              <a:t>mass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542" y="2895600"/>
            <a:ext cx="133241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Vector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66551" y="2895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2000"/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             ---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dirty="0">
                <a:effectLst/>
                <a:latin typeface="Comic Sans MS"/>
                <a:ea typeface="Times New Roman"/>
              </a:rPr>
              <a:t>a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effectLst/>
                <a:latin typeface="Comic Sans MS"/>
                <a:ea typeface="Times New Roman"/>
              </a:rPr>
              <a:t>directed line segment </a:t>
            </a:r>
            <a:r>
              <a:rPr lang="en-US" sz="2800" dirty="0">
                <a:effectLst/>
                <a:latin typeface="Comic Sans MS"/>
                <a:ea typeface="Times New Roman"/>
              </a:rPr>
              <a:t>with an </a:t>
            </a:r>
            <a:r>
              <a:rPr lang="en-US" sz="2800" dirty="0">
                <a:solidFill>
                  <a:srgbClr val="4F6228"/>
                </a:solidFill>
                <a:effectLst/>
                <a:latin typeface="Comic Sans MS"/>
                <a:ea typeface="Times New Roman"/>
              </a:rPr>
              <a:t>arrow</a:t>
            </a:r>
            <a:r>
              <a:rPr lang="en-US" sz="2800" dirty="0">
                <a:effectLst/>
                <a:latin typeface="Comic Sans MS"/>
                <a:ea typeface="Times New Roman"/>
              </a:rPr>
              <a:t> head at the end indicating a 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/>
                <a:ea typeface="Times New Roman"/>
              </a:rPr>
              <a:t>direction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542" y="3962400"/>
            <a:ext cx="5355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Ex.	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Displacement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Force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>
                <a:solidFill>
                  <a:srgbClr val="660033"/>
                </a:solidFill>
                <a:effectLst/>
                <a:latin typeface="Comic Sans MS"/>
                <a:ea typeface="Times New Roman"/>
                <a:cs typeface="Times New Roman"/>
              </a:rPr>
              <a:t>Velocity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78" y="4953000"/>
            <a:ext cx="26955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06" y="4436918"/>
            <a:ext cx="27432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711" y="3962400"/>
            <a:ext cx="2743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41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Practice Worksheet #1:  Sketching Vectors</a:t>
            </a:r>
          </a:p>
          <a:p>
            <a:endParaRPr lang="en-US" sz="3200" dirty="0">
              <a:solidFill>
                <a:srgbClr val="0000FF"/>
              </a:solidFill>
              <a:latin typeface="Comic Sans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74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4063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Magnitude of a Vector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86200" y="460176"/>
            <a:ext cx="464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--- </a:t>
            </a:r>
            <a:r>
              <a:rPr lang="en-US" sz="28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length</a:t>
            </a:r>
            <a:r>
              <a:rPr lang="en-US" sz="2800" dirty="0">
                <a:effectLst/>
                <a:latin typeface="Comic Sans MS"/>
                <a:ea typeface="Times New Roman"/>
              </a:rPr>
              <a:t>; notation </a:t>
            </a:r>
            <a:r>
              <a:rPr lang="en-US" sz="2800" dirty="0">
                <a:effectLst/>
                <a:highlight>
                  <a:srgbClr val="FFFF00"/>
                </a:highlight>
                <a:latin typeface="Comic Sans MS"/>
                <a:ea typeface="Times New Roman"/>
              </a:rPr>
              <a:t>| v |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3707"/>
            <a:ext cx="2947321" cy="122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400" y="4332515"/>
            <a:ext cx="3430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Equivalent Vectors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548743" y="4332515"/>
            <a:ext cx="5702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--- </a:t>
            </a:r>
            <a:r>
              <a:rPr lang="en-US" sz="2800" dirty="0">
                <a:effectLst/>
                <a:highlight>
                  <a:srgbClr val="FF00FF"/>
                </a:highlight>
                <a:latin typeface="Comic Sans MS"/>
                <a:ea typeface="Times New Roman"/>
                <a:cs typeface="Times New Roman"/>
              </a:rPr>
              <a:t>same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  <a:cs typeface="Times New Roman"/>
              </a:rPr>
              <a:t>magnitude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and </a:t>
            </a:r>
            <a:r>
              <a:rPr lang="en-US" sz="2800" dirty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direction</a:t>
            </a:r>
            <a:endParaRPr lang="en-US" sz="2800" dirty="0">
              <a:solidFill>
                <a:srgbClr val="0066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28" y="5151211"/>
            <a:ext cx="2581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71" y="5151211"/>
            <a:ext cx="2581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353383"/>
              </p:ext>
            </p:extLst>
          </p:nvPr>
        </p:nvGraphicFramePr>
        <p:xfrm>
          <a:off x="4502150" y="3384550"/>
          <a:ext cx="1397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6" imgW="139680" imgH="88560" progId="Equation.3">
                  <p:embed/>
                </p:oleObj>
              </mc:Choice>
              <mc:Fallback>
                <p:oleObj name="Equation" r:id="rId6" imgW="139680" imgH="88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2150" y="3384550"/>
                        <a:ext cx="139700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 descr="http://www.ducksters.com/science/physics/vector_basic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94" y="1411913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15000"/>
            <a:ext cx="2076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8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8443"/>
            <a:ext cx="3225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Opposite Vectors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94371"/>
            <a:ext cx="601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2000"/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--- </a:t>
            </a:r>
            <a:r>
              <a:rPr lang="en-US" sz="2800" dirty="0">
                <a:solidFill>
                  <a:srgbClr val="17365D"/>
                </a:solidFill>
                <a:effectLst/>
                <a:latin typeface="Comic Sans MS"/>
                <a:ea typeface="Times New Roman"/>
              </a:rPr>
              <a:t>same magnitude</a:t>
            </a:r>
            <a:r>
              <a:rPr lang="en-US" sz="2800" dirty="0">
                <a:effectLst/>
                <a:latin typeface="Comic Sans MS"/>
                <a:ea typeface="Times New Roman"/>
              </a:rPr>
              <a:t>,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effectLst/>
                <a:latin typeface="Times New Roman"/>
                <a:ea typeface="Times New Roman"/>
              </a:rPr>
              <a:t>      </a:t>
            </a:r>
            <a:r>
              <a:rPr lang="en-US" sz="2800" dirty="0">
                <a:solidFill>
                  <a:srgbClr val="E36C0A"/>
                </a:solidFill>
                <a:effectLst/>
                <a:latin typeface="Comic Sans MS"/>
                <a:ea typeface="Times New Roman"/>
                <a:cs typeface="Times New Roman"/>
              </a:rPr>
              <a:t>opposite direction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</a:p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     from initial point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861"/>
            <a:ext cx="1426029" cy="357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3793789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003366"/>
                </a:solidFill>
                <a:effectLst/>
                <a:latin typeface="Comic Sans MS"/>
                <a:ea typeface="Times New Roman"/>
                <a:cs typeface="Times New Roman"/>
              </a:rPr>
              <a:t>Scalar Multiplication</a:t>
            </a:r>
            <a:r>
              <a:rPr lang="en-US" sz="2800" dirty="0">
                <a:solidFill>
                  <a:srgbClr val="003366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48100" y="38130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2000"/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---</a:t>
            </a:r>
            <a:r>
              <a:rPr lang="en-US" sz="2800" dirty="0">
                <a:solidFill>
                  <a:srgbClr val="003366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 dirty="0">
                <a:effectLst/>
                <a:latin typeface="Comic Sans MS"/>
                <a:ea typeface="Times New Roman"/>
              </a:rPr>
              <a:t>alters the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magnitude</a:t>
            </a:r>
            <a:r>
              <a:rPr lang="en-US" sz="2800" dirty="0">
                <a:solidFill>
                  <a:srgbClr val="548DD4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and</a:t>
            </a:r>
            <a:r>
              <a:rPr lang="en-US" sz="2800" dirty="0">
                <a:solidFill>
                  <a:srgbClr val="548DD4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(possibly) direction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91742"/>
            <a:ext cx="1711779" cy="208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5453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Ex.     Using the diagram to the right </a:t>
            </a:r>
          </a:p>
          <a:p>
            <a:r>
              <a:rPr lang="en-US" sz="2400" dirty="0">
                <a:latin typeface="Comic Sans MS"/>
                <a:ea typeface="Times New Roman"/>
              </a:rPr>
              <a:t>          </a:t>
            </a:r>
            <a:r>
              <a:rPr lang="en-US" sz="2400" dirty="0">
                <a:effectLst/>
                <a:latin typeface="Comic Sans MS"/>
                <a:ea typeface="Times New Roman"/>
              </a:rPr>
              <a:t>to create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477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114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 descr="Image result for blank grap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213653"/>
            <a:ext cx="2876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9438" y="51144"/>
            <a:ext cx="3378316" cy="347991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552336" y="1724025"/>
            <a:ext cx="1613148" cy="101557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Image result for blank grap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76700"/>
            <a:ext cx="2876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blank grap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8" y="4111587"/>
            <a:ext cx="2876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1066800" y="4800600"/>
            <a:ext cx="1480798" cy="376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7602" y="3388233"/>
            <a:ext cx="1009650" cy="6477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7391400" y="5022000"/>
            <a:ext cx="152400" cy="157377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43615"/>
            <a:ext cx="5096267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Compass Bearing of a Vector</a:t>
            </a:r>
            <a:r>
              <a:rPr lang="en-US" sz="2800" u="sng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257800" y="74337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</a:pPr>
            <a:r>
              <a:rPr lang="en-US" sz="2800" dirty="0">
                <a:latin typeface="Comic Sans MS"/>
                <a:ea typeface="Times New Roman"/>
              </a:rPr>
              <a:t>---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angle measures </a:t>
            </a:r>
          </a:p>
          <a:p>
            <a:pPr marR="0" lvl="0">
              <a:lnSpc>
                <a:spcPct val="150000"/>
              </a:lnSpc>
            </a:pPr>
            <a:r>
              <a:rPr lang="en-US" sz="2800" b="1" u="sng" dirty="0">
                <a:solidFill>
                  <a:srgbClr val="FF0000"/>
                </a:solidFill>
                <a:latin typeface="Comic Sans MS"/>
                <a:ea typeface="Times New Roman"/>
                <a:cs typeface="Helvetica"/>
              </a:rPr>
              <a:t>east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 or </a:t>
            </a:r>
            <a:r>
              <a:rPr lang="en-US" sz="2800" b="1" u="sng" dirty="0">
                <a:solidFill>
                  <a:srgbClr val="FF0000"/>
                </a:solidFill>
                <a:latin typeface="Comic Sans MS"/>
                <a:ea typeface="Times New Roman"/>
                <a:cs typeface="Helvetica"/>
              </a:rPr>
              <a:t>west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of the </a:t>
            </a:r>
          </a:p>
          <a:p>
            <a:pPr marR="0" lvl="0">
              <a:lnSpc>
                <a:spcPct val="150000"/>
              </a:lnSpc>
            </a:pPr>
            <a:r>
              <a:rPr lang="en-US" sz="2800" b="1" u="sng" dirty="0">
                <a:solidFill>
                  <a:srgbClr val="0000FF"/>
                </a:solidFill>
                <a:latin typeface="Comic Sans MS"/>
                <a:ea typeface="Times New Roman"/>
                <a:cs typeface="Helvetica"/>
              </a:rPr>
              <a:t>north-south line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.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6" name="Picture 4" descr="https://upload.wikimedia.org/wikipedia/commons/thumb/f/f8/Compass_Rose_English_North.svg/237px-Compass_Rose_English_North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96" y="1447800"/>
            <a:ext cx="5053013" cy="505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895600" y="990600"/>
            <a:ext cx="0" cy="55626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rved Down Arrow 4"/>
          <p:cNvSpPr/>
          <p:nvPr/>
        </p:nvSpPr>
        <p:spPr>
          <a:xfrm rot="12873523">
            <a:off x="398834" y="4711080"/>
            <a:ext cx="1920573" cy="1143000"/>
          </a:xfrm>
          <a:prstGeom prst="curvedDownArrow">
            <a:avLst>
              <a:gd name="adj1" fmla="val 25000"/>
              <a:gd name="adj2" fmla="val 50000"/>
              <a:gd name="adj3" fmla="val 337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930741">
            <a:off x="3457182" y="1919073"/>
            <a:ext cx="1920573" cy="11430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17723816">
            <a:off x="3348870" y="4825380"/>
            <a:ext cx="2057400" cy="914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7752163">
            <a:off x="472357" y="2123405"/>
            <a:ext cx="2057400" cy="914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5" grpId="0" animBg="1"/>
      <p:bldP spid="8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3615"/>
            <a:ext cx="681789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True Bearing or Heading of a Vector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372129" y="74337"/>
            <a:ext cx="6771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                      </a:t>
            </a:r>
            <a:r>
              <a:rPr lang="en-US" sz="2800" dirty="0">
                <a:solidFill>
                  <a:srgbClr val="FF33CC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--- angle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measured </a:t>
            </a:r>
            <a:r>
              <a:rPr lang="en-US" sz="2800" b="1" u="sng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clockwise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from due </a:t>
            </a:r>
            <a:r>
              <a:rPr lang="en-US" sz="2800" b="1" u="sng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north</a:t>
            </a:r>
            <a:endParaRPr lang="en-US" sz="28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2" name="Picture 2" descr="Image result for true bea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48" y="1834376"/>
            <a:ext cx="412432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Down Arrow 3"/>
          <p:cNvSpPr/>
          <p:nvPr/>
        </p:nvSpPr>
        <p:spPr>
          <a:xfrm rot="6262299">
            <a:off x="3616432" y="3347539"/>
            <a:ext cx="3632754" cy="226232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3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017" y="327481"/>
            <a:ext cx="4031197" cy="38591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5522" y="397488"/>
            <a:ext cx="479537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compass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 be given as </a:t>
            </a:r>
            <a:r>
              <a:rPr lang="en-US" sz="2800" dirty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N30°W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167" y="2172797"/>
            <a:ext cx="4572000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true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 be given as </a:t>
            </a:r>
            <a:r>
              <a:rPr lang="en-US" sz="2800" dirty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330°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urved Right Arrow 1"/>
          <p:cNvSpPr/>
          <p:nvPr/>
        </p:nvSpPr>
        <p:spPr>
          <a:xfrm rot="3107687">
            <a:off x="6202436" y="348976"/>
            <a:ext cx="533400" cy="810561"/>
          </a:xfrm>
          <a:prstGeom prst="curved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1881383">
            <a:off x="6217479" y="1010844"/>
            <a:ext cx="1143000" cy="2983510"/>
          </a:xfrm>
          <a:prstGeom prst="curvedLeftArrow">
            <a:avLst/>
          </a:prstGeom>
          <a:solidFill>
            <a:srgbClr val="FF33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0304818">
            <a:off x="5104870" y="886692"/>
            <a:ext cx="1143000" cy="2689552"/>
          </a:xfrm>
          <a:prstGeom prst="curvedLeftArrow">
            <a:avLst/>
          </a:prstGeom>
          <a:solidFill>
            <a:srgbClr val="FF33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2" grpId="1" animBg="1"/>
      <p:bldP spid="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	Write down the bearing notations for the given vector in the diagram.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021956"/>
            <a:ext cx="4010025" cy="3159762"/>
          </a:xfrm>
          <a:prstGeom prst="rect">
            <a:avLst/>
          </a:prstGeom>
        </p:spPr>
      </p:pic>
      <p:pic>
        <p:nvPicPr>
          <p:cNvPr id="14340" name="Picture 4" descr="Image result for curved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990600" cy="140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0800" y="316345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FF"/>
                </a:solidFill>
                <a:latin typeface="Algerian" panose="04020705040A02060702" pitchFamily="82" charset="0"/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1567428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compass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</a:t>
            </a:r>
          </a:p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be given as </a:t>
            </a:r>
            <a:r>
              <a:rPr lang="en-US" sz="2800" dirty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S50°W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04800" y="330455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true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 be given as </a:t>
            </a:r>
            <a:r>
              <a:rPr lang="en-US" sz="2800" dirty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230°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urved Left Arrow 1"/>
          <p:cNvSpPr/>
          <p:nvPr/>
        </p:nvSpPr>
        <p:spPr>
          <a:xfrm rot="1268435">
            <a:off x="6590814" y="1451849"/>
            <a:ext cx="914400" cy="3077517"/>
          </a:xfrm>
          <a:prstGeom prst="curvedLeft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5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565</Words>
  <Application>Microsoft Office PowerPoint</Application>
  <PresentationFormat>On-screen Show (4:3)</PresentationFormat>
  <Paragraphs>86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Algerian</vt:lpstr>
      <vt:lpstr>Arial</vt:lpstr>
      <vt:lpstr>Calibri</vt:lpstr>
      <vt:lpstr>Comic Sans MS</vt:lpstr>
      <vt:lpstr>Helvetica</vt:lpstr>
      <vt:lpstr>Sabon-Bold</vt:lpstr>
      <vt:lpstr>Sabon-Roman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203</cp:revision>
  <dcterms:created xsi:type="dcterms:W3CDTF">2014-12-01T13:57:04Z</dcterms:created>
  <dcterms:modified xsi:type="dcterms:W3CDTF">2020-05-11T15:14:03Z</dcterms:modified>
</cp:coreProperties>
</file>