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33CC"/>
    <a:srgbClr val="006600"/>
    <a:srgbClr val="CCCCFF"/>
    <a:srgbClr val="99FF99"/>
    <a:srgbClr val="FF0066"/>
    <a:srgbClr val="FF3399"/>
    <a:srgbClr val="FF66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69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4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86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68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7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6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29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12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82364-D535-4590-B98F-9DB520853B65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B4080-CDB4-4FA1-8E12-D0AADFCA3C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2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png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png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png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png"/><Relationship Id="rId10" Type="http://schemas.openxmlformats.org/officeDocument/2006/relationships/image" Target="../media/image28.png"/><Relationship Id="rId4" Type="http://schemas.openxmlformats.org/officeDocument/2006/relationships/image" Target="../media/image25.wmf"/><Relationship Id="rId9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png"/><Relationship Id="rId5" Type="http://schemas.openxmlformats.org/officeDocument/2006/relationships/image" Target="../media/image18.png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2.jpe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png"/><Relationship Id="rId5" Type="http://schemas.openxmlformats.org/officeDocument/2006/relationships/image" Target="../media/image10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8.png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AA4353-CB06-4F91-A278-1409C7EDDE83}"/>
              </a:ext>
            </a:extLst>
          </p:cNvPr>
          <p:cNvSpPr txBox="1"/>
          <p:nvPr/>
        </p:nvSpPr>
        <p:spPr>
          <a:xfrm>
            <a:off x="1905000" y="325762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Day 53 Mar 25 Agenda: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</a:rPr>
              <a:t>DG 23 --- 10 minutes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FF"/>
                </a:solidFill>
              </a:rPr>
              <a:t>Complete notes on U6 L4</a:t>
            </a:r>
            <a:r>
              <a:rPr lang="en-US" sz="32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22EAD4-410B-4D38-B27A-5D9CAC0B5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267200"/>
            <a:ext cx="9144000" cy="172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98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0" y="573089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 5.    y = -4cos (</a:t>
            </a:r>
            <a:r>
              <a:rPr lang="en-US" sz="2400" dirty="0">
                <a:latin typeface="Comic Sans MS"/>
                <a:ea typeface="Times New Roman"/>
                <a:sym typeface="Symbol"/>
              </a:rPr>
              <a:t></a:t>
            </a:r>
            <a:r>
              <a:rPr lang="en-US" sz="2400" dirty="0">
                <a:latin typeface="Comic Sans MS"/>
                <a:ea typeface="Times New Roman"/>
              </a:rPr>
              <a:t>x)   |A| = ____  B = ______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b="1" dirty="0">
                <a:solidFill>
                  <a:srgbClr val="CC0000"/>
                </a:solidFill>
                <a:latin typeface="Comic Sans MS"/>
                <a:ea typeface="Times New Roman"/>
              </a:rPr>
              <a:t> 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153" name="Picture 9" descr="graph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51" y="3355145"/>
            <a:ext cx="59423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52400" y="1796343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What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mic Sans MS"/>
                <a:ea typeface="Times New Roman"/>
              </a:rPr>
              <a:t>intervals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 should you use on the x-axis?</a:t>
            </a:r>
            <a:endParaRPr lang="en-US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462684"/>
            <a:ext cx="533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04724" y="450089"/>
            <a:ext cx="1600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π</a:t>
            </a:r>
            <a:r>
              <a:rPr lang="en-US" sz="2800" dirty="0">
                <a:solidFill>
                  <a:srgbClr val="FF0000"/>
                </a:solidFill>
              </a:rPr>
              <a:t> radians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47911" y="4768334"/>
            <a:ext cx="541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   -3            -2            -1                            1              2             3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9045" y="3539811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 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25705" y="5638800"/>
            <a:ext cx="5105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 -4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67500" y="1790438"/>
            <a:ext cx="2359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Decimal Radians </a:t>
            </a:r>
          </a:p>
        </p:txBody>
      </p:sp>
      <p:sp>
        <p:nvSpPr>
          <p:cNvPr id="14" name="Oval 13"/>
          <p:cNvSpPr/>
          <p:nvPr/>
        </p:nvSpPr>
        <p:spPr>
          <a:xfrm>
            <a:off x="4495344" y="5747638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096000" y="5747637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3630882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838700" y="4689017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15000" y="4698339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15100" y="4705309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896100" y="3630324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39555" y="4698338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695700" y="3658503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258013" y="4698337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2894688" y="5725555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481902" y="4705309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057400" y="3648649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41464" y="4705309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313204" y="4689016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288010"/>
              </p:ext>
            </p:extLst>
          </p:nvPr>
        </p:nvGraphicFramePr>
        <p:xfrm>
          <a:off x="5791200" y="1191368"/>
          <a:ext cx="12858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name="Equation" r:id="rId4" imgW="482400" imgH="177480" progId="Equation.3">
                  <p:embed/>
                </p:oleObj>
              </mc:Choice>
              <mc:Fallback>
                <p:oleObj name="Equation" r:id="rId4" imgW="482400" imgH="177480" progId="Equation.3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91200" y="1191368"/>
                        <a:ext cx="1285875" cy="4746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455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8" grpId="0" animBg="1"/>
      <p:bldP spid="16" grpId="0"/>
      <p:bldP spid="17" grpId="0"/>
      <p:bldP spid="21" grpId="0"/>
      <p:bldP spid="2" grpId="0"/>
      <p:bldP spid="14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763000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000" dirty="0">
                <a:latin typeface="Comic Sans MS"/>
                <a:ea typeface="Times New Roman"/>
              </a:rPr>
              <a:t>y = </a:t>
            </a:r>
            <a:r>
              <a:rPr lang="en-US" sz="3000" b="1" dirty="0" err="1">
                <a:solidFill>
                  <a:srgbClr val="FF0000"/>
                </a:solidFill>
                <a:latin typeface="Comic Sans MS"/>
                <a:ea typeface="Times New Roman"/>
              </a:rPr>
              <a:t>A</a:t>
            </a:r>
            <a:r>
              <a:rPr lang="en-US" sz="3000" dirty="0" err="1">
                <a:latin typeface="Comic Sans MS"/>
                <a:ea typeface="Times New Roman"/>
              </a:rPr>
              <a:t>sin</a:t>
            </a:r>
            <a:r>
              <a:rPr lang="en-US" sz="3000" dirty="0">
                <a:latin typeface="Comic Sans MS"/>
                <a:ea typeface="Times New Roman"/>
              </a:rPr>
              <a:t> [</a:t>
            </a:r>
            <a:r>
              <a:rPr lang="en-US" sz="3000" b="1" dirty="0">
                <a:solidFill>
                  <a:srgbClr val="008000"/>
                </a:solidFill>
                <a:latin typeface="Comic Sans MS"/>
                <a:ea typeface="Times New Roman"/>
              </a:rPr>
              <a:t>B</a:t>
            </a:r>
            <a:r>
              <a:rPr lang="en-US" sz="3000" dirty="0">
                <a:latin typeface="Comic Sans MS"/>
                <a:ea typeface="Times New Roman"/>
              </a:rPr>
              <a:t>(x – </a:t>
            </a:r>
            <a:r>
              <a:rPr lang="en-US" sz="3000" b="1" dirty="0">
                <a:solidFill>
                  <a:srgbClr val="FF6600"/>
                </a:solidFill>
                <a:latin typeface="Comic Sans MS"/>
                <a:ea typeface="Times New Roman"/>
              </a:rPr>
              <a:t>C</a:t>
            </a:r>
            <a:r>
              <a:rPr lang="en-US" sz="3000" dirty="0">
                <a:latin typeface="Comic Sans MS"/>
                <a:ea typeface="Times New Roman"/>
              </a:rPr>
              <a:t>)] + </a:t>
            </a:r>
            <a:r>
              <a:rPr lang="en-US" sz="3000" b="1" dirty="0">
                <a:solidFill>
                  <a:srgbClr val="6600FF"/>
                </a:solidFill>
                <a:latin typeface="Comic Sans MS"/>
                <a:ea typeface="Times New Roman"/>
              </a:rPr>
              <a:t>D</a:t>
            </a:r>
            <a:r>
              <a:rPr lang="en-US" sz="3000" dirty="0">
                <a:latin typeface="Comic Sans MS"/>
                <a:ea typeface="Times New Roman"/>
              </a:rPr>
              <a:t>      y = </a:t>
            </a:r>
            <a:r>
              <a:rPr lang="en-US" sz="3000" b="1" dirty="0" err="1">
                <a:solidFill>
                  <a:srgbClr val="FF0000"/>
                </a:solidFill>
                <a:latin typeface="Comic Sans MS"/>
                <a:ea typeface="Times New Roman"/>
              </a:rPr>
              <a:t>A</a:t>
            </a:r>
            <a:r>
              <a:rPr lang="en-US" sz="3000" dirty="0" err="1">
                <a:latin typeface="Comic Sans MS"/>
                <a:ea typeface="Times New Roman"/>
              </a:rPr>
              <a:t>cos</a:t>
            </a:r>
            <a:r>
              <a:rPr lang="en-US" sz="3000" dirty="0">
                <a:latin typeface="Comic Sans MS"/>
                <a:ea typeface="Times New Roman"/>
              </a:rPr>
              <a:t> [</a:t>
            </a:r>
            <a:r>
              <a:rPr lang="en-US" sz="3000" b="1" dirty="0">
                <a:solidFill>
                  <a:srgbClr val="008000"/>
                </a:solidFill>
                <a:latin typeface="Comic Sans MS"/>
                <a:ea typeface="Times New Roman"/>
              </a:rPr>
              <a:t>B</a:t>
            </a:r>
            <a:r>
              <a:rPr lang="en-US" sz="3000" dirty="0">
                <a:latin typeface="Comic Sans MS"/>
                <a:ea typeface="Times New Roman"/>
              </a:rPr>
              <a:t>(x – </a:t>
            </a:r>
            <a:r>
              <a:rPr lang="en-US" sz="3000" b="1" dirty="0">
                <a:solidFill>
                  <a:srgbClr val="FF6600"/>
                </a:solidFill>
                <a:latin typeface="Comic Sans MS"/>
                <a:ea typeface="Times New Roman"/>
              </a:rPr>
              <a:t>C</a:t>
            </a:r>
            <a:r>
              <a:rPr lang="en-US" sz="3000" dirty="0">
                <a:latin typeface="Comic Sans MS"/>
                <a:ea typeface="Times New Roman"/>
              </a:rPr>
              <a:t>)] + </a:t>
            </a:r>
            <a:r>
              <a:rPr lang="en-US" sz="3000" b="1" dirty="0">
                <a:solidFill>
                  <a:srgbClr val="6600FF"/>
                </a:solidFill>
                <a:latin typeface="Comic Sans MS"/>
                <a:ea typeface="Times New Roman"/>
              </a:rPr>
              <a:t>D</a:t>
            </a:r>
            <a:endParaRPr lang="en-US" sz="3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596992"/>
            <a:ext cx="4963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6600"/>
                </a:solidFill>
                <a:latin typeface="Comic Sans MS"/>
                <a:ea typeface="Times New Roman"/>
                <a:cs typeface="Tahoma"/>
              </a:rPr>
              <a:t>Phase Shift</a:t>
            </a:r>
            <a:r>
              <a:rPr lang="en-US" sz="2800" b="1" dirty="0">
                <a:latin typeface="Comic Sans MS"/>
                <a:ea typeface="Times New Roman"/>
                <a:cs typeface="Tahoma"/>
              </a:rPr>
              <a:t> </a:t>
            </a:r>
            <a:r>
              <a:rPr lang="en-US" sz="2800" b="1" dirty="0">
                <a:solidFill>
                  <a:srgbClr val="E36C0A"/>
                </a:solidFill>
                <a:latin typeface="Comic Sans MS"/>
                <a:ea typeface="Times New Roman"/>
                <a:cs typeface="Tahoma"/>
              </a:rPr>
              <a:t>(horizontal)</a:t>
            </a:r>
            <a:r>
              <a:rPr lang="en-US" sz="2800" b="1" dirty="0">
                <a:latin typeface="Comic Sans MS"/>
                <a:ea typeface="Times New Roman"/>
                <a:cs typeface="Tahoma"/>
              </a:rPr>
              <a:t> </a:t>
            </a:r>
            <a:endParaRPr lang="en-US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4876800" y="1609624"/>
            <a:ext cx="3863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/>
                <a:ea typeface="Times New Roman"/>
                <a:cs typeface="Tahoma"/>
              </a:rPr>
              <a:t>---  represented by  </a:t>
            </a:r>
            <a:r>
              <a:rPr lang="en-US" sz="2800" b="1" dirty="0">
                <a:solidFill>
                  <a:srgbClr val="FF6600"/>
                </a:solidFill>
                <a:latin typeface="Comic Sans MS"/>
                <a:ea typeface="Times New Roman"/>
                <a:cs typeface="Tahoma"/>
              </a:rPr>
              <a:t>C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04800" y="2819400"/>
            <a:ext cx="3012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6600FF"/>
                </a:solidFill>
                <a:latin typeface="Comic Sans MS"/>
                <a:ea typeface="Times New Roman"/>
                <a:cs typeface="Tahoma"/>
              </a:rPr>
              <a:t>Vertical Shift</a:t>
            </a:r>
            <a:r>
              <a:rPr lang="en-US" sz="2800" dirty="0">
                <a:latin typeface="Comic Sans MS"/>
                <a:ea typeface="Times New Roman"/>
                <a:cs typeface="Tahoma"/>
              </a:rPr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314598" y="2832032"/>
            <a:ext cx="3685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Comic Sans MS"/>
                <a:ea typeface="Times New Roman"/>
                <a:cs typeface="Tahoma"/>
              </a:rPr>
              <a:t>--- represented by </a:t>
            </a:r>
            <a:r>
              <a:rPr lang="en-US" sz="2800" b="1" dirty="0">
                <a:solidFill>
                  <a:srgbClr val="6600FF"/>
                </a:solidFill>
                <a:latin typeface="Comic Sans MS"/>
                <a:ea typeface="Times New Roman"/>
                <a:cs typeface="Tahoma"/>
              </a:rPr>
              <a:t>D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81354" y="4041808"/>
            <a:ext cx="8763000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Comic Sans MS"/>
                <a:ea typeface="Times New Roman"/>
              </a:rPr>
              <a:t>Based on your knowledge of transformations, answer these questions about each of the following equations. Then graph.</a:t>
            </a:r>
            <a:endParaRPr lang="en-US" sz="3200" dirty="0">
              <a:solidFill>
                <a:srgbClr val="7030A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2372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6326107"/>
              </p:ext>
            </p:extLst>
          </p:nvPr>
        </p:nvGraphicFramePr>
        <p:xfrm>
          <a:off x="348940" y="457200"/>
          <a:ext cx="3173932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Equation" r:id="rId3" imgW="1180800" imgH="431640" progId="Equation.3">
                  <p:embed/>
                </p:oleObj>
              </mc:Choice>
              <mc:Fallback>
                <p:oleObj name="Equation" r:id="rId3" imgW="11808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940" y="457200"/>
                        <a:ext cx="3173932" cy="1160462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3385846"/>
            <a:ext cx="5027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How is this graph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transformed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19788" y="3401585"/>
            <a:ext cx="144966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Shift right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888152"/>
            <a:ext cx="4862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What happens to the 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x-value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89623" y="3907689"/>
            <a:ext cx="144966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Add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/4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3824" y="4609065"/>
            <a:ext cx="4163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What about the </a:t>
            </a:r>
            <a:r>
              <a:rPr lang="en-US" sz="2400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</a:rPr>
              <a:t>y-value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7143" y="4643504"/>
            <a:ext cx="155602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1186" y="5802969"/>
            <a:ext cx="5314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Has the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maximum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value changed 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17269" y="5691305"/>
            <a:ext cx="63742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37217" y="6289536"/>
            <a:ext cx="5282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Has the 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minimum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value changed?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40191" y="6305275"/>
            <a:ext cx="63742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</a:t>
            </a:r>
          </a:p>
        </p:txBody>
      </p:sp>
      <p:pic>
        <p:nvPicPr>
          <p:cNvPr id="717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368511"/>
            <a:ext cx="4657725" cy="313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6819467" y="1927405"/>
            <a:ext cx="114733" cy="12999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53733" y="170677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38032" y="19439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43903" y="2227263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81751" y="2176683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59784" y="1973152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02091" y="170677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779531" y="1973152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99235" y="1935772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471998" y="2175597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 rot="20697646">
            <a:off x="6940768" y="2127061"/>
            <a:ext cx="495733" cy="18875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257439" y="4046589"/>
            <a:ext cx="188656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Why here?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990600"/>
            <a:ext cx="4024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1</a:t>
            </a:r>
          </a:p>
          <a:p>
            <a:pPr>
              <a:lnSpc>
                <a:spcPct val="150000"/>
              </a:lnSpc>
            </a:pPr>
            <a:endParaRPr lang="en-US" sz="1200" b="1" dirty="0">
              <a:solidFill>
                <a:srgbClr val="0000FF"/>
              </a:solidFill>
            </a:endParaRPr>
          </a:p>
          <a:p>
            <a:r>
              <a:rPr lang="en-US" sz="1300" b="1" dirty="0">
                <a:solidFill>
                  <a:srgbClr val="0000FF"/>
                </a:solidFill>
              </a:rPr>
              <a:t>-1</a:t>
            </a:r>
          </a:p>
          <a:p>
            <a:r>
              <a:rPr lang="en-US" sz="1300" b="1" dirty="0">
                <a:solidFill>
                  <a:srgbClr val="0000FF"/>
                </a:solidFill>
              </a:rPr>
              <a:t>-2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-3</a:t>
            </a:r>
          </a:p>
          <a:p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5547" y="5167404"/>
            <a:ext cx="4078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Has the </a:t>
            </a:r>
            <a:r>
              <a:rPr lang="en-US" sz="2400" dirty="0">
                <a:solidFill>
                  <a:srgbClr val="FF33CC"/>
                </a:solidFill>
                <a:latin typeface="Comic Sans MS"/>
                <a:ea typeface="Times New Roman"/>
                <a:cs typeface="Times New Roman"/>
              </a:rPr>
              <a:t>period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changed?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588593" y="5130071"/>
            <a:ext cx="155602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</p:spTree>
    <p:extLst>
      <p:ext uri="{BB962C8B-B14F-4D97-AF65-F5344CB8AC3E}">
        <p14:creationId xmlns:p14="http://schemas.microsoft.com/office/powerpoint/2010/main" val="261967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1" grpId="0"/>
      <p:bldP spid="12" grpId="0" animBg="1"/>
      <p:bldP spid="13" grpId="0"/>
      <p:bldP spid="14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5" grpId="0" animBg="1"/>
      <p:bldP spid="15" grpId="1" animBg="1"/>
      <p:bldP spid="25" grpId="0" animBg="1"/>
      <p:bldP spid="25" grpId="1" animBg="1"/>
      <p:bldP spid="26" grpId="0"/>
      <p:bldP spid="27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91732"/>
              </p:ext>
            </p:extLst>
          </p:nvPr>
        </p:nvGraphicFramePr>
        <p:xfrm>
          <a:off x="533400" y="914400"/>
          <a:ext cx="321299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4" name="Equation" r:id="rId3" imgW="1193760" imgH="215640" progId="Equation.3">
                  <p:embed/>
                </p:oleObj>
              </mc:Choice>
              <mc:Fallback>
                <p:oleObj name="Equation" r:id="rId3" imgW="1193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914400"/>
                        <a:ext cx="3212995" cy="581025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3385846"/>
            <a:ext cx="5027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How is this graph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transformed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08338" y="3385845"/>
            <a:ext cx="327846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Reflected and shifted up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888152"/>
            <a:ext cx="4862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What happens to the 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x-value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89622" y="3907689"/>
            <a:ext cx="1615977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8" name="Rectangle 7"/>
          <p:cNvSpPr/>
          <p:nvPr/>
        </p:nvSpPr>
        <p:spPr>
          <a:xfrm>
            <a:off x="413824" y="4609065"/>
            <a:ext cx="4163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What about the </a:t>
            </a:r>
            <a:r>
              <a:rPr lang="en-US" sz="2400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</a:rPr>
              <a:t>y-value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14806" y="4565668"/>
            <a:ext cx="287659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Negated then add 2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3078" y="5670330"/>
            <a:ext cx="5314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Has the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maximum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value changed 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92669" y="5670329"/>
            <a:ext cx="63742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yes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3078" y="6230028"/>
            <a:ext cx="5282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Has the 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minimum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value changed?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3870" y="6230027"/>
            <a:ext cx="63742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yes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819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10886"/>
            <a:ext cx="4645099" cy="312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4343400" y="1143000"/>
            <a:ext cx="4191000" cy="0"/>
          </a:xfrm>
          <a:prstGeom prst="line">
            <a:avLst/>
          </a:prstGeom>
          <a:ln w="5715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438900" y="110158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934200" y="1365485"/>
            <a:ext cx="76200" cy="103332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410450" y="110158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924800" y="853837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426811" y="110158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61328" y="853837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67350" y="1119405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000913" y="1342661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476706" y="1091334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276847" y="660257"/>
            <a:ext cx="4024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1</a:t>
            </a:r>
          </a:p>
          <a:p>
            <a:pPr>
              <a:lnSpc>
                <a:spcPct val="150000"/>
              </a:lnSpc>
            </a:pPr>
            <a:endParaRPr lang="en-US" sz="1200" b="1" dirty="0">
              <a:solidFill>
                <a:srgbClr val="0000FF"/>
              </a:solidFill>
            </a:endParaRPr>
          </a:p>
          <a:p>
            <a:r>
              <a:rPr lang="en-US" sz="1300" b="1" dirty="0">
                <a:solidFill>
                  <a:srgbClr val="0000FF"/>
                </a:solidFill>
              </a:rPr>
              <a:t>-1</a:t>
            </a:r>
          </a:p>
          <a:p>
            <a:r>
              <a:rPr lang="en-US" sz="1300" b="1" dirty="0">
                <a:solidFill>
                  <a:srgbClr val="0000FF"/>
                </a:solidFill>
              </a:rPr>
              <a:t>-2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-3</a:t>
            </a:r>
          </a:p>
          <a:p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25" name="Up Arrow 24"/>
          <p:cNvSpPr/>
          <p:nvPr/>
        </p:nvSpPr>
        <p:spPr>
          <a:xfrm rot="20697646">
            <a:off x="7054168" y="1477984"/>
            <a:ext cx="495733" cy="18875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667057" y="2665156"/>
            <a:ext cx="2515485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Why decrease?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25547" y="5167404"/>
            <a:ext cx="4078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Has the </a:t>
            </a:r>
            <a:r>
              <a:rPr lang="en-US" sz="2400" dirty="0">
                <a:solidFill>
                  <a:srgbClr val="FF33CC"/>
                </a:solidFill>
                <a:latin typeface="Comic Sans MS"/>
                <a:ea typeface="Times New Roman"/>
                <a:cs typeface="Times New Roman"/>
              </a:rPr>
              <a:t>period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changed?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588593" y="5130071"/>
            <a:ext cx="1556026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</p:spTree>
    <p:extLst>
      <p:ext uri="{BB962C8B-B14F-4D97-AF65-F5344CB8AC3E}">
        <p14:creationId xmlns:p14="http://schemas.microsoft.com/office/powerpoint/2010/main" val="80359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 animBg="1"/>
      <p:bldP spid="25" grpId="1" animBg="1"/>
      <p:bldP spid="26" grpId="0" animBg="1"/>
      <p:bldP spid="26" grpId="1" animBg="1"/>
      <p:bldP spid="27" grpId="0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46407"/>
              </p:ext>
            </p:extLst>
          </p:nvPr>
        </p:nvGraphicFramePr>
        <p:xfrm>
          <a:off x="198646" y="180940"/>
          <a:ext cx="3824288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7" name="Equation" r:id="rId3" imgW="1485720" imgH="431640" progId="Equation.3">
                  <p:embed/>
                </p:oleObj>
              </mc:Choice>
              <mc:Fallback>
                <p:oleObj name="Equation" r:id="rId3" imgW="14857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646" y="180940"/>
                        <a:ext cx="3824288" cy="1109662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3164833"/>
            <a:ext cx="5027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How is this graph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transformed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57353" y="3157081"/>
            <a:ext cx="4284785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Vert</a:t>
            </a:r>
            <a:r>
              <a:rPr lang="en-US" sz="2400" dirty="0">
                <a:solidFill>
                  <a:srgbClr val="FF0000"/>
                </a:solidFill>
              </a:rPr>
              <a:t> Stretch, shift left, shift down</a:t>
            </a:r>
          </a:p>
        </p:txBody>
      </p:sp>
      <p:sp>
        <p:nvSpPr>
          <p:cNvPr id="6" name="Rectangle 5"/>
          <p:cNvSpPr/>
          <p:nvPr/>
        </p:nvSpPr>
        <p:spPr>
          <a:xfrm>
            <a:off x="122522" y="3833429"/>
            <a:ext cx="4862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What happens to the 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x-value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89622" y="3907689"/>
            <a:ext cx="237797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Decrease by  </a:t>
            </a:r>
            <a:r>
              <a:rPr lang="el-GR" sz="2400" dirty="0">
                <a:solidFill>
                  <a:srgbClr val="FF0000"/>
                </a:solidFill>
              </a:rPr>
              <a:t>π</a:t>
            </a:r>
            <a:r>
              <a:rPr lang="en-US" sz="2400" dirty="0">
                <a:solidFill>
                  <a:srgbClr val="FF0000"/>
                </a:solidFill>
              </a:rPr>
              <a:t>/2</a:t>
            </a:r>
          </a:p>
        </p:txBody>
      </p:sp>
      <p:sp>
        <p:nvSpPr>
          <p:cNvPr id="8" name="Rectangle 7"/>
          <p:cNvSpPr/>
          <p:nvPr/>
        </p:nvSpPr>
        <p:spPr>
          <a:xfrm>
            <a:off x="140107" y="4573803"/>
            <a:ext cx="4163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What about the </a:t>
            </a:r>
            <a:r>
              <a:rPr lang="en-US" sz="2400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</a:rPr>
              <a:t>y-value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14806" y="4643504"/>
            <a:ext cx="4248194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Doubled, decreased by 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5925" y="5687886"/>
            <a:ext cx="5314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Has the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maximum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value changed 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6170" y="5729095"/>
            <a:ext cx="63742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yes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1207" y="6297618"/>
            <a:ext cx="5282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Has the 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minimum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value changed?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306171" y="6297618"/>
            <a:ext cx="63742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yes 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638" y="21770"/>
            <a:ext cx="4832746" cy="325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 14"/>
          <p:cNvSpPr/>
          <p:nvPr/>
        </p:nvSpPr>
        <p:spPr>
          <a:xfrm>
            <a:off x="5943600" y="14206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77000" y="19812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10400" y="24112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467600" y="19540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001000" y="14206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410200" y="19540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953000" y="24112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54102" y="1929534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251080" y="735771"/>
            <a:ext cx="4024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1</a:t>
            </a:r>
          </a:p>
          <a:p>
            <a:pPr>
              <a:lnSpc>
                <a:spcPct val="150000"/>
              </a:lnSpc>
            </a:pPr>
            <a:endParaRPr lang="en-US" sz="1200" b="1" dirty="0">
              <a:solidFill>
                <a:srgbClr val="0000FF"/>
              </a:solidFill>
            </a:endParaRPr>
          </a:p>
          <a:p>
            <a:r>
              <a:rPr lang="en-US" sz="1300" b="1" dirty="0">
                <a:solidFill>
                  <a:srgbClr val="0000FF"/>
                </a:solidFill>
              </a:rPr>
              <a:t>-1</a:t>
            </a:r>
          </a:p>
          <a:p>
            <a:r>
              <a:rPr lang="en-US" sz="1300" b="1" dirty="0">
                <a:solidFill>
                  <a:srgbClr val="0000FF"/>
                </a:solidFill>
              </a:rPr>
              <a:t>-2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00FF"/>
                </a:solidFill>
              </a:rPr>
              <a:t>-3</a:t>
            </a:r>
          </a:p>
          <a:p>
            <a:endParaRPr lang="en-US" sz="1200" b="1" dirty="0">
              <a:solidFill>
                <a:srgbClr val="0000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585" y="5152187"/>
            <a:ext cx="40783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Has the </a:t>
            </a:r>
            <a:r>
              <a:rPr lang="en-US" sz="2400" dirty="0">
                <a:solidFill>
                  <a:srgbClr val="FF33CC"/>
                </a:solidFill>
                <a:latin typeface="Comic Sans MS"/>
                <a:ea typeface="Times New Roman"/>
                <a:cs typeface="Times New Roman"/>
              </a:rPr>
              <a:t>period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changed?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347321" y="5196770"/>
            <a:ext cx="159627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change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314091" y="1981200"/>
            <a:ext cx="4296509" cy="0"/>
          </a:xfrm>
          <a:prstGeom prst="line">
            <a:avLst/>
          </a:prstGeom>
          <a:ln w="38100"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48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1" grpId="0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651965"/>
              </p:ext>
            </p:extLst>
          </p:nvPr>
        </p:nvGraphicFramePr>
        <p:xfrm>
          <a:off x="156505" y="74812"/>
          <a:ext cx="24828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6" name="Equation" r:id="rId3" imgW="965160" imgH="215640" progId="Equation.3">
                  <p:embed/>
                </p:oleObj>
              </mc:Choice>
              <mc:Fallback>
                <p:oleObj name="Equation" r:id="rId3" imgW="9651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505" y="74812"/>
                        <a:ext cx="2482850" cy="555625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3385846"/>
            <a:ext cx="5027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How is this graph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transformed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408338" y="3385845"/>
            <a:ext cx="3278462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Horizontal Shrink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3888152"/>
            <a:ext cx="4862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What happens to the 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x-value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89622" y="3907689"/>
            <a:ext cx="3444778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Multiplied by 1/3</a:t>
            </a:r>
          </a:p>
        </p:txBody>
      </p:sp>
      <p:sp>
        <p:nvSpPr>
          <p:cNvPr id="8" name="Rectangle 7"/>
          <p:cNvSpPr/>
          <p:nvPr/>
        </p:nvSpPr>
        <p:spPr>
          <a:xfrm>
            <a:off x="413824" y="4609065"/>
            <a:ext cx="4163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What about the </a:t>
            </a:r>
            <a:r>
              <a:rPr lang="en-US" sz="2400" dirty="0">
                <a:solidFill>
                  <a:srgbClr val="006600"/>
                </a:solidFill>
                <a:latin typeface="Comic Sans MS"/>
                <a:ea typeface="Times New Roman"/>
                <a:cs typeface="Times New Roman"/>
              </a:rPr>
              <a:t>y-value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14806" y="4643504"/>
            <a:ext cx="2016367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8940" y="5345274"/>
            <a:ext cx="5314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Has the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maximum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value changed 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55873" y="5380218"/>
            <a:ext cx="63742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000" y="6024265"/>
            <a:ext cx="5282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omic Sans MS"/>
                <a:ea typeface="Times New Roman"/>
                <a:cs typeface="Times New Roman"/>
              </a:rPr>
              <a:t>Has the </a:t>
            </a:r>
            <a:r>
              <a:rPr lang="en-US" sz="2400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minimum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value changed? 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495740" y="5999196"/>
            <a:ext cx="63742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 </a:t>
            </a:r>
          </a:p>
        </p:txBody>
      </p:sp>
      <p:pic>
        <p:nvPicPr>
          <p:cNvPr id="10242" name="Picture 2" descr="graph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886"/>
            <a:ext cx="5181600" cy="315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333751"/>
              </p:ext>
            </p:extLst>
          </p:nvPr>
        </p:nvGraphicFramePr>
        <p:xfrm>
          <a:off x="2121790" y="645225"/>
          <a:ext cx="1181293" cy="1900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7" name="Equation" r:id="rId6" imgW="647640" imgH="1041120" progId="Equation.3">
                  <p:embed/>
                </p:oleObj>
              </mc:Choice>
              <mc:Fallback>
                <p:oleObj name="Equation" r:id="rId6" imgW="647640" imgH="1041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21790" y="645225"/>
                        <a:ext cx="1181293" cy="19009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7960" y="2554848"/>
            <a:ext cx="3368581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 critical points are at: 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    </a:t>
            </a:r>
            <a:r>
              <a:rPr lang="en-US" sz="2400" b="1" dirty="0">
                <a:solidFill>
                  <a:srgbClr val="FF33CC"/>
                </a:solidFill>
              </a:rPr>
              <a:t>0</a:t>
            </a:r>
            <a:r>
              <a:rPr lang="en-US" sz="2400" b="1" dirty="0">
                <a:solidFill>
                  <a:srgbClr val="FF33CC"/>
                </a:solidFill>
                <a:sym typeface="Symbol"/>
              </a:rPr>
              <a:t></a:t>
            </a:r>
            <a:r>
              <a:rPr lang="en-US" sz="2400" b="1" dirty="0">
                <a:solidFill>
                  <a:srgbClr val="FF33CC"/>
                </a:solidFill>
              </a:rPr>
              <a:t>,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>
                <a:solidFill>
                  <a:srgbClr val="FF33CC"/>
                </a:solidFill>
              </a:rPr>
              <a:t>30</a:t>
            </a:r>
            <a:r>
              <a:rPr lang="en-US" sz="2400" b="1" dirty="0">
                <a:solidFill>
                  <a:srgbClr val="FF33CC"/>
                </a:solidFill>
                <a:sym typeface="Symbol"/>
              </a:rPr>
              <a:t>, 60, 90, 120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31173" y="1589204"/>
            <a:ext cx="25366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30</a:t>
            </a:r>
            <a:r>
              <a:rPr lang="en-US" sz="1400" b="1" dirty="0">
                <a:solidFill>
                  <a:srgbClr val="C00000"/>
                </a:solidFill>
                <a:sym typeface="Symbol"/>
              </a:rPr>
              <a:t>   6</a:t>
            </a:r>
            <a:r>
              <a:rPr lang="en-US" sz="1400" b="1" dirty="0">
                <a:solidFill>
                  <a:srgbClr val="C00000"/>
                </a:solidFill>
              </a:rPr>
              <a:t>0</a:t>
            </a:r>
            <a:r>
              <a:rPr lang="en-US" sz="1400" b="1" dirty="0">
                <a:solidFill>
                  <a:srgbClr val="C00000"/>
                </a:solidFill>
                <a:sym typeface="Symbol"/>
              </a:rPr>
              <a:t>   9</a:t>
            </a:r>
            <a:r>
              <a:rPr lang="en-US" sz="1400" b="1" dirty="0">
                <a:solidFill>
                  <a:srgbClr val="C00000"/>
                </a:solidFill>
              </a:rPr>
              <a:t>0</a:t>
            </a:r>
            <a:r>
              <a:rPr lang="en-US" sz="1400" b="1" dirty="0">
                <a:solidFill>
                  <a:srgbClr val="C00000"/>
                </a:solidFill>
                <a:sym typeface="Symbol"/>
              </a:rPr>
              <a:t>  12</a:t>
            </a:r>
            <a:r>
              <a:rPr lang="en-US" sz="1400" b="1" dirty="0">
                <a:solidFill>
                  <a:srgbClr val="C00000"/>
                </a:solidFill>
              </a:rPr>
              <a:t>0</a:t>
            </a:r>
            <a:r>
              <a:rPr lang="en-US" sz="1400" b="1" dirty="0">
                <a:solidFill>
                  <a:srgbClr val="C00000"/>
                </a:solidFill>
                <a:sym typeface="Symbol"/>
              </a:rPr>
              <a:t> 15</a:t>
            </a:r>
            <a:r>
              <a:rPr lang="en-US" sz="1400" b="1" dirty="0">
                <a:solidFill>
                  <a:srgbClr val="C00000"/>
                </a:solidFill>
              </a:rPr>
              <a:t>0</a:t>
            </a:r>
            <a:r>
              <a:rPr lang="en-US" sz="1400" b="1" dirty="0">
                <a:solidFill>
                  <a:srgbClr val="C00000"/>
                </a:solidFill>
                <a:sym typeface="Symbol"/>
              </a:rPr>
              <a:t> 18</a:t>
            </a:r>
            <a:r>
              <a:rPr lang="en-US" sz="1400" b="1" dirty="0">
                <a:solidFill>
                  <a:srgbClr val="C00000"/>
                </a:solidFill>
              </a:rPr>
              <a:t>0</a:t>
            </a:r>
            <a:r>
              <a:rPr lang="en-US" sz="1400" b="1" dirty="0">
                <a:solidFill>
                  <a:srgbClr val="C00000"/>
                </a:solidFill>
                <a:sym typeface="Symbol"/>
              </a:rPr>
              <a:t>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41955" y="1589204"/>
            <a:ext cx="2458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  <a:sym typeface="Symbol"/>
              </a:rPr>
              <a:t>-180-15</a:t>
            </a:r>
            <a:r>
              <a:rPr lang="en-US" sz="1400" b="1" dirty="0">
                <a:solidFill>
                  <a:srgbClr val="C00000"/>
                </a:solidFill>
              </a:rPr>
              <a:t>0</a:t>
            </a:r>
            <a:r>
              <a:rPr lang="en-US" sz="1400" b="1" dirty="0">
                <a:solidFill>
                  <a:srgbClr val="C00000"/>
                </a:solidFill>
                <a:sym typeface="Symbol"/>
              </a:rPr>
              <a:t> -12</a:t>
            </a:r>
            <a:r>
              <a:rPr lang="en-US" sz="1400" b="1" dirty="0">
                <a:solidFill>
                  <a:srgbClr val="C00000"/>
                </a:solidFill>
              </a:rPr>
              <a:t>0</a:t>
            </a:r>
            <a:r>
              <a:rPr lang="en-US" sz="1400" b="1" dirty="0">
                <a:solidFill>
                  <a:srgbClr val="C00000"/>
                </a:solidFill>
                <a:sym typeface="Symbol"/>
              </a:rPr>
              <a:t>-9</a:t>
            </a:r>
            <a:r>
              <a:rPr lang="en-US" sz="1400" b="1" dirty="0">
                <a:solidFill>
                  <a:srgbClr val="C00000"/>
                </a:solidFill>
              </a:rPr>
              <a:t>0</a:t>
            </a:r>
            <a:r>
              <a:rPr lang="en-US" sz="1400" b="1" dirty="0">
                <a:solidFill>
                  <a:srgbClr val="C00000"/>
                </a:solidFill>
                <a:sym typeface="Symbol"/>
              </a:rPr>
              <a:t>-6</a:t>
            </a:r>
            <a:r>
              <a:rPr lang="en-US" sz="1400" b="1" dirty="0">
                <a:solidFill>
                  <a:srgbClr val="C00000"/>
                </a:solidFill>
              </a:rPr>
              <a:t>0</a:t>
            </a:r>
            <a:r>
              <a:rPr lang="en-US" sz="1400" b="1" dirty="0">
                <a:solidFill>
                  <a:srgbClr val="C00000"/>
                </a:solidFill>
                <a:sym typeface="Symbol"/>
              </a:rPr>
              <a:t>-3</a:t>
            </a:r>
            <a:r>
              <a:rPr lang="en-US" sz="1400" b="1" dirty="0">
                <a:solidFill>
                  <a:srgbClr val="C00000"/>
                </a:solidFill>
              </a:rPr>
              <a:t>0</a:t>
            </a:r>
            <a:r>
              <a:rPr lang="en-US" sz="1400" b="1" dirty="0">
                <a:solidFill>
                  <a:srgbClr val="C00000"/>
                </a:solidFill>
                <a:sym typeface="Symbol"/>
              </a:rPr>
              <a:t></a:t>
            </a:r>
            <a:endParaRPr lang="en-US" sz="1400" b="1" dirty="0">
              <a:solidFill>
                <a:srgbClr val="C00000"/>
              </a:solidFill>
            </a:endParaRPr>
          </a:p>
          <a:p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 rot="925616">
            <a:off x="2478968" y="341575"/>
            <a:ext cx="1775604" cy="408555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80140" y="360466"/>
            <a:ext cx="358864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Going </a:t>
            </a:r>
            <a:r>
              <a:rPr lang="en-US" sz="2800" b="1" dirty="0">
                <a:solidFill>
                  <a:srgbClr val="7030A0"/>
                </a:solidFill>
              </a:rPr>
              <a:t>3 times </a:t>
            </a:r>
            <a:r>
              <a:rPr lang="en-US" sz="2800" b="1" dirty="0">
                <a:solidFill>
                  <a:srgbClr val="FF0000"/>
                </a:solidFill>
              </a:rPr>
              <a:t>as fast as Parent Function.</a:t>
            </a:r>
          </a:p>
        </p:txBody>
      </p:sp>
      <p:sp>
        <p:nvSpPr>
          <p:cNvPr id="21" name="Oval 20"/>
          <p:cNvSpPr/>
          <p:nvPr/>
        </p:nvSpPr>
        <p:spPr>
          <a:xfrm>
            <a:off x="6400800" y="12192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05600" y="15240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086600" y="18016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467600" y="15240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772400" y="12192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153400" y="15240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458200" y="18288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839200" y="15240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019800" y="15240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638800" y="18778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334000" y="15240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953000" y="12192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572000" y="15240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267200" y="18288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886200" y="15240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6484" y="814694"/>
            <a:ext cx="1578555" cy="118391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84554" y="744752"/>
            <a:ext cx="1995488" cy="12242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92592" y="598257"/>
            <a:ext cx="1848596" cy="170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  <p:bldP spid="9" grpId="0" animBg="1"/>
      <p:bldP spid="11" grpId="0"/>
      <p:bldP spid="12" grpId="0" animBg="1"/>
      <p:bldP spid="13" grpId="0"/>
      <p:bldP spid="14" grpId="0" animBg="1"/>
      <p:bldP spid="10" grpId="0" animBg="1"/>
      <p:bldP spid="15" grpId="0"/>
      <p:bldP spid="18" grpId="0"/>
      <p:bldP spid="16" grpId="0" animBg="1"/>
      <p:bldP spid="16" grpId="1" animBg="1"/>
      <p:bldP spid="17" grpId="0" animBg="1"/>
      <p:bldP spid="17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857846"/>
              </p:ext>
            </p:extLst>
          </p:nvPr>
        </p:nvGraphicFramePr>
        <p:xfrm>
          <a:off x="1905000" y="228600"/>
          <a:ext cx="40846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6" name="Equation" r:id="rId3" imgW="1587240" imgH="215640" progId="Equation.3">
                  <p:embed/>
                </p:oleObj>
              </mc:Choice>
              <mc:Fallback>
                <p:oleObj name="Equation" r:id="rId3" imgW="15872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228600"/>
                        <a:ext cx="4084638" cy="555625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1219200"/>
            <a:ext cx="33528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Rewrite in the form 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351950"/>
              </p:ext>
            </p:extLst>
          </p:nvPr>
        </p:nvGraphicFramePr>
        <p:xfrm>
          <a:off x="3932238" y="863590"/>
          <a:ext cx="4114800" cy="1234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7" name="Equation" r:id="rId5" imgW="1523880" imgH="457200" progId="Equation.3">
                  <p:embed/>
                </p:oleObj>
              </mc:Choice>
              <mc:Fallback>
                <p:oleObj name="Equation" r:id="rId5" imgW="15238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32238" y="863590"/>
                        <a:ext cx="4114800" cy="123444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31610" y="2156951"/>
            <a:ext cx="625963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|A| = ____   B = ____  C = _____ D = 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216624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2177395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220826"/>
              </p:ext>
            </p:extLst>
          </p:nvPr>
        </p:nvGraphicFramePr>
        <p:xfrm>
          <a:off x="6629400" y="1981200"/>
          <a:ext cx="383398" cy="719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8" name="Equation" r:id="rId7" imgW="164880" imgH="393480" progId="Equation.3">
                  <p:embed/>
                </p:oleObj>
              </mc:Choice>
              <mc:Fallback>
                <p:oleObj name="Equation" r:id="rId7" imgW="164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29400" y="1981200"/>
                        <a:ext cx="383398" cy="71941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183562" y="2166244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3263571"/>
            <a:ext cx="8738840" cy="35394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Amplitude = ___  Reflect across x-axis = ____  NP = _____ </a:t>
            </a:r>
          </a:p>
          <a:p>
            <a:endParaRPr lang="en-US" sz="2800" dirty="0"/>
          </a:p>
          <a:p>
            <a:r>
              <a:rPr lang="en-US" sz="2800" dirty="0"/>
              <a:t>Critical Pts = ________________    </a:t>
            </a:r>
          </a:p>
          <a:p>
            <a:endParaRPr lang="en-US" sz="2800" dirty="0"/>
          </a:p>
          <a:p>
            <a:r>
              <a:rPr lang="en-US" sz="2800" dirty="0"/>
              <a:t>Phase Shift = ______</a:t>
            </a:r>
          </a:p>
          <a:p>
            <a:endParaRPr lang="en-US" sz="2800" dirty="0"/>
          </a:p>
          <a:p>
            <a:r>
              <a:rPr lang="en-US" sz="2800" dirty="0"/>
              <a:t>Vertical Shift = _______</a:t>
            </a:r>
          </a:p>
          <a:p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490" y="323134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58043" y="3238761"/>
            <a:ext cx="663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Yes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461822"/>
              </p:ext>
            </p:extLst>
          </p:nvPr>
        </p:nvGraphicFramePr>
        <p:xfrm>
          <a:off x="7055275" y="3818224"/>
          <a:ext cx="1479125" cy="2729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9" name="Equation" r:id="rId9" imgW="660240" imgH="1218960" progId="Equation.3">
                  <p:embed/>
                </p:oleObj>
              </mc:Choice>
              <mc:Fallback>
                <p:oleObj name="Equation" r:id="rId9" imgW="660240" imgH="1218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55275" y="3818224"/>
                        <a:ext cx="1479125" cy="2729839"/>
                      </a:xfrm>
                      <a:prstGeom prst="rect">
                        <a:avLst/>
                      </a:prstGeom>
                      <a:solidFill>
                        <a:srgbClr val="99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715289" y="3218439"/>
            <a:ext cx="663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π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045595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0" name="Equation" r:id="rId11" imgW="114120" imgH="215640" progId="Equation.3">
                  <p:embed/>
                </p:oleObj>
              </mc:Choice>
              <mc:Fallback>
                <p:oleObj name="Equation" r:id="rId11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489250"/>
              </p:ext>
            </p:extLst>
          </p:nvPr>
        </p:nvGraphicFramePr>
        <p:xfrm>
          <a:off x="2215066" y="3976743"/>
          <a:ext cx="987115" cy="493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1" name="Equation" r:id="rId13" imgW="355320" imgH="177480" progId="Equation.3">
                  <p:embed/>
                </p:oleObj>
              </mc:Choice>
              <mc:Fallback>
                <p:oleObj name="Equation" r:id="rId13" imgW="3553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215066" y="3976743"/>
                        <a:ext cx="987115" cy="493558"/>
                      </a:xfrm>
                      <a:prstGeom prst="rect">
                        <a:avLst/>
                      </a:prstGeom>
                      <a:solidFill>
                        <a:srgbClr val="CC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468416" y="3976743"/>
            <a:ext cx="252122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occur every </a:t>
            </a:r>
            <a:r>
              <a:rPr lang="el-GR" sz="2800" b="1" dirty="0">
                <a:solidFill>
                  <a:srgbClr val="FF0000"/>
                </a:solidFill>
              </a:rPr>
              <a:t>π</a:t>
            </a:r>
            <a:r>
              <a:rPr lang="en-US" sz="2800" b="1" dirty="0">
                <a:solidFill>
                  <a:srgbClr val="FF0000"/>
                </a:solidFill>
              </a:rPr>
              <a:t>/4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775" y="4835131"/>
            <a:ext cx="152322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FF0000"/>
                </a:solidFill>
              </a:rPr>
              <a:t>π</a:t>
            </a:r>
            <a:r>
              <a:rPr lang="en-US" sz="2800" b="1" dirty="0">
                <a:solidFill>
                  <a:srgbClr val="FF0000"/>
                </a:solidFill>
              </a:rPr>
              <a:t>/2 right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374" y="5693519"/>
            <a:ext cx="1599426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1 unit up </a:t>
            </a:r>
          </a:p>
        </p:txBody>
      </p:sp>
    </p:spTree>
    <p:extLst>
      <p:ext uri="{BB962C8B-B14F-4D97-AF65-F5344CB8AC3E}">
        <p14:creationId xmlns:p14="http://schemas.microsoft.com/office/powerpoint/2010/main" val="136444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10" grpId="0"/>
      <p:bldP spid="11" grpId="0" animBg="1"/>
      <p:bldP spid="12" grpId="0"/>
      <p:bldP spid="13" grpId="0"/>
      <p:bldP spid="15" grpId="0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878283"/>
              </p:ext>
            </p:extLst>
          </p:nvPr>
        </p:nvGraphicFramePr>
        <p:xfrm>
          <a:off x="88400" y="152400"/>
          <a:ext cx="40846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0" name="Equation" r:id="rId3" imgW="1587240" imgH="215640" progId="Equation.3">
                  <p:embed/>
                </p:oleObj>
              </mc:Choice>
              <mc:Fallback>
                <p:oleObj name="Equation" r:id="rId3" imgW="1587240" imgH="215640" progId="Equation.3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400" y="152400"/>
                        <a:ext cx="4084638" cy="555625"/>
                      </a:xfrm>
                      <a:prstGeom prst="rect">
                        <a:avLst/>
                      </a:prstGeom>
                      <a:solidFill>
                        <a:srgbClr val="FF99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2" name="Picture 2" descr="graph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456" y="424267"/>
            <a:ext cx="4869301" cy="296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07531" y="5410200"/>
            <a:ext cx="70104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After the shift right </a:t>
            </a:r>
            <a:r>
              <a:rPr lang="en-US" sz="2400" b="1" dirty="0">
                <a:solidFill>
                  <a:srgbClr val="FF33CC"/>
                </a:solidFill>
                <a:sym typeface="Symbol"/>
              </a:rPr>
              <a:t>90</a:t>
            </a:r>
            <a:r>
              <a:rPr lang="en-US" sz="2400" b="1" dirty="0">
                <a:solidFill>
                  <a:srgbClr val="0000FF"/>
                </a:solidFill>
                <a:sym typeface="Symbol"/>
              </a:rPr>
              <a:t>, the</a:t>
            </a:r>
            <a:r>
              <a:rPr lang="en-US" sz="2400" dirty="0">
                <a:solidFill>
                  <a:srgbClr val="0000FF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0000FF"/>
                </a:solidFill>
                <a:sym typeface="Symbol"/>
              </a:rPr>
              <a:t>first</a:t>
            </a:r>
            <a:r>
              <a:rPr lang="en-US" sz="2400" b="1" dirty="0">
                <a:solidFill>
                  <a:srgbClr val="0000FF"/>
                </a:solidFill>
              </a:rPr>
              <a:t> critical points are: </a:t>
            </a:r>
          </a:p>
          <a:p>
            <a:r>
              <a:rPr lang="en-US" sz="2400" b="1" dirty="0">
                <a:solidFill>
                  <a:srgbClr val="FF33CC"/>
                </a:solidFill>
                <a:sym typeface="Symbol"/>
              </a:rPr>
              <a:t>                       135 , 180, 225, 270</a:t>
            </a:r>
            <a:endParaRPr lang="en-US" sz="2400" dirty="0">
              <a:solidFill>
                <a:srgbClr val="FF33CC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839" y="387604"/>
            <a:ext cx="4953161" cy="3333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497120" y="1828800"/>
            <a:ext cx="4592637" cy="0"/>
          </a:xfrm>
          <a:prstGeom prst="line">
            <a:avLst/>
          </a:prstGeom>
          <a:ln w="5715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010400" y="18016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315200" y="23350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543800" y="18016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848600" y="1295400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077200" y="18016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305800" y="23350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610600" y="18016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793438" y="1308903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15100" y="1777134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253069" y="23350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81700" y="18016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741030" y="1301051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486400" y="18016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29038" y="2335068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953000" y="1801313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723968" y="1270867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401927" y="1777134"/>
            <a:ext cx="76200" cy="10333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836460"/>
              </p:ext>
            </p:extLst>
          </p:nvPr>
        </p:nvGraphicFramePr>
        <p:xfrm>
          <a:off x="207531" y="919008"/>
          <a:ext cx="3557319" cy="1067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61" name="Equation" r:id="rId7" imgW="1523880" imgH="457200" progId="Equation.3">
                  <p:embed/>
                </p:oleObj>
              </mc:Choice>
              <mc:Fallback>
                <p:oleObj name="Equation" r:id="rId7" imgW="1523880" imgH="457200" progId="Equation.3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7531" y="919008"/>
                        <a:ext cx="3557319" cy="106719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own Arrow 3"/>
          <p:cNvSpPr/>
          <p:nvPr/>
        </p:nvSpPr>
        <p:spPr>
          <a:xfrm rot="9703696">
            <a:off x="7422663" y="2485576"/>
            <a:ext cx="453887" cy="18243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531934" y="4367279"/>
            <a:ext cx="343231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Why go below x-axis?</a:t>
            </a:r>
          </a:p>
        </p:txBody>
      </p:sp>
    </p:spTree>
    <p:extLst>
      <p:ext uri="{BB962C8B-B14F-4D97-AF65-F5344CB8AC3E}">
        <p14:creationId xmlns:p14="http://schemas.microsoft.com/office/powerpoint/2010/main" val="9597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" grpId="0" animBg="1"/>
      <p:bldP spid="4" grpId="1" animBg="1"/>
      <p:bldP spid="35" grpId="0" animBg="1"/>
      <p:bldP spid="3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534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C0000"/>
                </a:solidFill>
                <a:latin typeface="Comic Sans MS"/>
                <a:ea typeface="Times New Roman"/>
              </a:rPr>
              <a:t>Assignment:</a:t>
            </a:r>
          </a:p>
          <a:p>
            <a:r>
              <a:rPr lang="en-US" sz="2800" b="1" dirty="0">
                <a:solidFill>
                  <a:srgbClr val="CC0000"/>
                </a:solidFill>
                <a:latin typeface="Comic Sans MS"/>
                <a:ea typeface="Times New Roman"/>
              </a:rPr>
              <a:t>  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</a:rPr>
              <a:t>PW #1  Graphing Sine and Cosine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b="1" dirty="0">
                <a:solidFill>
                  <a:srgbClr val="FF6600"/>
                </a:solidFill>
                <a:latin typeface="Comic Sans MS"/>
                <a:ea typeface="Times New Roman"/>
              </a:rPr>
              <a:t>PW #2  Writing Equations of Sine and Cosine</a:t>
            </a:r>
            <a:endParaRPr lang="en-US" sz="2400" dirty="0">
              <a:solidFill>
                <a:srgbClr val="FF6600"/>
              </a:solidFill>
              <a:latin typeface="Times New Roman"/>
              <a:ea typeface="Times New Roman"/>
            </a:endParaRPr>
          </a:p>
          <a:p>
            <a:r>
              <a:rPr lang="en-US" sz="2400" b="1" dirty="0">
                <a:solidFill>
                  <a:srgbClr val="008000"/>
                </a:solidFill>
                <a:latin typeface="Comic Sans MS"/>
                <a:ea typeface="Times New Roman"/>
              </a:rPr>
              <a:t>PW #3  Graphing Sine and Cosine</a:t>
            </a:r>
            <a:endParaRPr lang="en-US" sz="2400" dirty="0">
              <a:solidFill>
                <a:srgbClr val="008000"/>
              </a:solidFill>
              <a:latin typeface="Times New Roman"/>
              <a:ea typeface="Times New Rom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C13835-3049-4F7E-802A-07F26FE35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" y="3886200"/>
            <a:ext cx="9144000" cy="172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289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57200"/>
            <a:ext cx="838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effectLst/>
                <a:latin typeface="Comic Sans MS"/>
                <a:ea typeface="Times New Roman"/>
              </a:rPr>
              <a:t>Accel Precalc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00B050"/>
                </a:solidFill>
                <a:effectLst/>
                <a:latin typeface="Comic Sans MS"/>
                <a:ea typeface="Times New Roman"/>
              </a:rPr>
              <a:t>Unit #6: Graphs and Inverses of Trig Functions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  <a:effectLst/>
                <a:latin typeface="Comic Sans MS"/>
                <a:ea typeface="Times New Roman"/>
              </a:rPr>
              <a:t>         Lesson 4: Transformations of Sine and Cosine Graphs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800" dirty="0">
                <a:effectLst/>
                <a:latin typeface="Comic Sans MS"/>
                <a:ea typeface="Times New Roman"/>
              </a:rPr>
              <a:t> 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629" y="2590800"/>
            <a:ext cx="8098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9900FF"/>
                </a:solidFill>
                <a:latin typeface="Comic Sans MS"/>
                <a:ea typeface="Times New Roman"/>
              </a:rPr>
              <a:t>EQ:</a:t>
            </a:r>
            <a:r>
              <a:rPr lang="en-US" sz="2400" dirty="0">
                <a:latin typeface="Comic Sans MS"/>
                <a:ea typeface="Times New Roman"/>
              </a:rPr>
              <a:t> How do </a:t>
            </a:r>
            <a:r>
              <a:rPr lang="en-US" sz="2400" dirty="0">
                <a:solidFill>
                  <a:srgbClr val="FF0066"/>
                </a:solidFill>
                <a:latin typeface="Comic Sans MS"/>
                <a:ea typeface="Times New Roman"/>
              </a:rPr>
              <a:t>transformations</a:t>
            </a:r>
            <a:r>
              <a:rPr lang="en-US" sz="2400" dirty="0">
                <a:latin typeface="Comic Sans MS"/>
                <a:ea typeface="Times New Roman"/>
              </a:rPr>
              <a:t> change the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graphs</a:t>
            </a:r>
            <a:r>
              <a:rPr lang="en-US" sz="2400" dirty="0">
                <a:latin typeface="Comic Sans MS"/>
                <a:ea typeface="Times New Roman"/>
              </a:rPr>
              <a:t> of sine </a:t>
            </a:r>
          </a:p>
          <a:p>
            <a:r>
              <a:rPr lang="en-US" sz="2400" dirty="0">
                <a:latin typeface="Comic Sans MS"/>
                <a:ea typeface="Times New Roman"/>
              </a:rPr>
              <a:t>and cosine 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524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1319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3366FF"/>
                </a:solidFill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493763" y="381000"/>
            <a:ext cx="61734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highlight>
                  <a:srgbClr val="00FF00"/>
                </a:highlight>
                <a:latin typeface="Comic Sans MS"/>
                <a:ea typeface="Times New Roman"/>
                <a:cs typeface="Times New Roman"/>
              </a:rPr>
              <a:t>Transformations of Graphs of Functions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5205" y="964793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Given </a:t>
            </a:r>
            <a:r>
              <a:rPr lang="en-US" sz="2800" b="1" i="1" dirty="0"/>
              <a:t>y = f(x)      </a:t>
            </a:r>
            <a:r>
              <a:rPr lang="en-US" sz="2800" b="1" dirty="0">
                <a:solidFill>
                  <a:srgbClr val="800000"/>
                </a:solidFill>
              </a:rPr>
              <a:t>transformed function    </a:t>
            </a:r>
          </a:p>
          <a:p>
            <a:r>
              <a:rPr lang="en-US" sz="2800" b="1" i="1" dirty="0">
                <a:solidFill>
                  <a:srgbClr val="800000"/>
                </a:solidFill>
              </a:rPr>
              <a:t>                            </a:t>
            </a:r>
            <a:r>
              <a:rPr lang="en-US" sz="3600" b="1" i="1" dirty="0"/>
              <a:t>y</a:t>
            </a:r>
            <a:r>
              <a:rPr lang="en-US" sz="3600" b="1" dirty="0"/>
              <a:t> = </a:t>
            </a:r>
            <a:r>
              <a:rPr lang="en-US" sz="3600" b="1" dirty="0" err="1">
                <a:solidFill>
                  <a:srgbClr val="FF0000"/>
                </a:solidFill>
              </a:rPr>
              <a:t>a</a:t>
            </a:r>
            <a:r>
              <a:rPr lang="en-US" sz="4400" b="1" i="1" dirty="0" err="1"/>
              <a:t>f</a:t>
            </a:r>
            <a:r>
              <a:rPr lang="en-US" sz="3600" b="1" dirty="0"/>
              <a:t>[</a:t>
            </a:r>
            <a:r>
              <a:rPr lang="en-US" sz="3600" b="1" dirty="0">
                <a:solidFill>
                  <a:srgbClr val="0000FF"/>
                </a:solidFill>
              </a:rPr>
              <a:t>b</a:t>
            </a:r>
            <a:r>
              <a:rPr lang="en-US" sz="3600" b="1" dirty="0"/>
              <a:t>(x - </a:t>
            </a:r>
            <a:r>
              <a:rPr lang="en-US" sz="3600" b="1" dirty="0">
                <a:solidFill>
                  <a:srgbClr val="7030A0"/>
                </a:solidFill>
              </a:rPr>
              <a:t> h</a:t>
            </a:r>
            <a:r>
              <a:rPr lang="en-US" sz="3600" b="1" dirty="0"/>
              <a:t>)] +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k</a:t>
            </a:r>
          </a:p>
          <a:p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	Where: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971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vertical stretch/shrink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733800"/>
            <a:ext cx="5708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b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b="1" dirty="0">
                <a:solidFill>
                  <a:srgbClr val="0000FF"/>
                </a:solidFill>
                <a:sym typeface="Wingdings" panose="05000000000000000000" pitchFamily="2" charset="2"/>
              </a:rPr>
              <a:t>horizontal</a:t>
            </a:r>
            <a:r>
              <a:rPr lang="en-US" sz="28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>
                <a:solidFill>
                  <a:srgbClr val="0000FF"/>
                </a:solidFill>
                <a:sym typeface="Wingdings" panose="05000000000000000000" pitchFamily="2" charset="2"/>
              </a:rPr>
              <a:t>stretch/shrink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4648200"/>
            <a:ext cx="3727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 h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b="1" dirty="0">
                <a:solidFill>
                  <a:srgbClr val="7030A0"/>
                </a:solidFill>
                <a:sym typeface="Wingdings" panose="05000000000000000000" pitchFamily="2" charset="2"/>
              </a:rPr>
              <a:t>horizontal</a:t>
            </a:r>
            <a:r>
              <a:rPr lang="en-US" sz="2800" dirty="0">
                <a:solidFill>
                  <a:srgbClr val="7030A0"/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>
                <a:solidFill>
                  <a:srgbClr val="7030A0"/>
                </a:solidFill>
                <a:sym typeface="Wingdings" panose="05000000000000000000" pitchFamily="2" charset="2"/>
              </a:rPr>
              <a:t>shift   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486400"/>
            <a:ext cx="3727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800" dirty="0"/>
              <a:t> </a:t>
            </a:r>
            <a:r>
              <a:rPr lang="en-US" sz="2800" dirty="0">
                <a:sym typeface="Wingdings" panose="05000000000000000000" pitchFamily="2" charset="2"/>
              </a:rPr>
              <a:t>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vertical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shift   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09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399"/>
            <a:ext cx="9144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/>
              <a:buChar char=""/>
            </a:pPr>
            <a:r>
              <a:rPr lang="en-US" sz="2400" u="sng" dirty="0">
                <a:solidFill>
                  <a:srgbClr val="0000FF"/>
                </a:solidFill>
                <a:latin typeface="Comic Sans MS"/>
                <a:ea typeface="Times New Roman"/>
              </a:rPr>
              <a:t>Standard Form: Transformations of Sine and Cosine Graphs:</a:t>
            </a:r>
            <a:endParaRPr lang="en-US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2895" y="912595"/>
            <a:ext cx="4713150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600" dirty="0">
                <a:latin typeface="Comic Sans MS"/>
                <a:ea typeface="Times New Roman"/>
                <a:cs typeface="Times New Roman"/>
              </a:rPr>
              <a:t>y = </a:t>
            </a:r>
            <a:r>
              <a:rPr lang="en-US" sz="3600" b="1" dirty="0" err="1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3600" dirty="0" err="1">
                <a:latin typeface="Comic Sans MS"/>
                <a:ea typeface="Times New Roman"/>
                <a:cs typeface="Times New Roman"/>
              </a:rPr>
              <a:t>sin</a:t>
            </a:r>
            <a:r>
              <a:rPr lang="en-US" sz="3600" dirty="0">
                <a:latin typeface="Comic Sans MS"/>
                <a:ea typeface="Times New Roman"/>
                <a:cs typeface="Times New Roman"/>
              </a:rPr>
              <a:t>[</a:t>
            </a:r>
            <a:r>
              <a:rPr lang="en-US" sz="3600" b="1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B</a:t>
            </a:r>
            <a:r>
              <a:rPr lang="en-US" sz="3600" b="1" dirty="0">
                <a:latin typeface="Comic Sans MS"/>
                <a:ea typeface="Times New Roman"/>
                <a:cs typeface="Times New Roman"/>
              </a:rPr>
              <a:t>(</a:t>
            </a:r>
            <a:r>
              <a:rPr lang="en-US" sz="3600" dirty="0">
                <a:latin typeface="Comic Sans MS"/>
                <a:ea typeface="Times New Roman"/>
                <a:cs typeface="Times New Roman"/>
              </a:rPr>
              <a:t>x – </a:t>
            </a:r>
            <a:r>
              <a:rPr lang="en-US" sz="3600" b="1" dirty="0">
                <a:solidFill>
                  <a:srgbClr val="FF6600"/>
                </a:solidFill>
                <a:latin typeface="Comic Sans MS"/>
                <a:ea typeface="Times New Roman"/>
                <a:cs typeface="Times New Roman"/>
              </a:rPr>
              <a:t>C</a:t>
            </a:r>
            <a:r>
              <a:rPr lang="en-US" sz="3600" dirty="0">
                <a:latin typeface="Comic Sans MS"/>
                <a:ea typeface="Times New Roman"/>
                <a:cs typeface="Times New Roman"/>
              </a:rPr>
              <a:t>)] + </a:t>
            </a:r>
            <a:r>
              <a:rPr lang="en-US" sz="3600" b="1" dirty="0">
                <a:solidFill>
                  <a:srgbClr val="6600FF"/>
                </a:solidFill>
                <a:latin typeface="Comic Sans MS"/>
                <a:ea typeface="Times New Roman"/>
                <a:cs typeface="Times New Roman"/>
              </a:rPr>
              <a:t>D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360265" y="1785797"/>
            <a:ext cx="4958409" cy="646331"/>
          </a:xfrm>
          <a:prstGeom prst="rect">
            <a:avLst/>
          </a:prstGeom>
          <a:solidFill>
            <a:srgbClr val="CCECFF"/>
          </a:solidFill>
        </p:spPr>
        <p:txBody>
          <a:bodyPr wrap="none">
            <a:spAutoFit/>
          </a:bodyPr>
          <a:lstStyle/>
          <a:p>
            <a:r>
              <a:rPr lang="en-US" sz="3600" dirty="0">
                <a:latin typeface="Comic Sans MS"/>
                <a:ea typeface="Times New Roman"/>
                <a:cs typeface="Times New Roman"/>
              </a:rPr>
              <a:t> y = </a:t>
            </a:r>
            <a:r>
              <a:rPr lang="en-US" sz="3600" b="1" dirty="0" err="1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A</a:t>
            </a:r>
            <a:r>
              <a:rPr lang="en-US" sz="3600" dirty="0" err="1">
                <a:latin typeface="Comic Sans MS"/>
                <a:ea typeface="Times New Roman"/>
                <a:cs typeface="Times New Roman"/>
              </a:rPr>
              <a:t>cos</a:t>
            </a:r>
            <a:r>
              <a:rPr lang="en-US" sz="3600" dirty="0">
                <a:latin typeface="Comic Sans MS"/>
                <a:ea typeface="Times New Roman"/>
                <a:cs typeface="Times New Roman"/>
              </a:rPr>
              <a:t>[</a:t>
            </a:r>
            <a:r>
              <a:rPr lang="en-US" sz="3600" b="1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B</a:t>
            </a:r>
            <a:r>
              <a:rPr lang="en-US" sz="3600" b="1" dirty="0">
                <a:latin typeface="Comic Sans MS"/>
                <a:ea typeface="Times New Roman"/>
                <a:cs typeface="Times New Roman"/>
              </a:rPr>
              <a:t>(</a:t>
            </a:r>
            <a:r>
              <a:rPr lang="en-US" sz="3600" dirty="0">
                <a:latin typeface="Comic Sans MS"/>
                <a:ea typeface="Times New Roman"/>
                <a:cs typeface="Times New Roman"/>
              </a:rPr>
              <a:t>x – </a:t>
            </a:r>
            <a:r>
              <a:rPr lang="en-US" sz="3600" b="1" dirty="0">
                <a:solidFill>
                  <a:srgbClr val="FF6600"/>
                </a:solidFill>
                <a:latin typeface="Comic Sans MS"/>
                <a:ea typeface="Times New Roman"/>
                <a:cs typeface="Times New Roman"/>
              </a:rPr>
              <a:t>C</a:t>
            </a:r>
            <a:r>
              <a:rPr lang="en-US" sz="3600" dirty="0">
                <a:latin typeface="Comic Sans MS"/>
                <a:ea typeface="Times New Roman"/>
                <a:cs typeface="Times New Roman"/>
              </a:rPr>
              <a:t>)] + </a:t>
            </a:r>
            <a:r>
              <a:rPr lang="en-US" sz="3600" b="1" dirty="0">
                <a:solidFill>
                  <a:srgbClr val="6600FF"/>
                </a:solidFill>
                <a:latin typeface="Comic Sans MS"/>
                <a:ea typeface="Times New Roman"/>
                <a:cs typeface="Times New Roman"/>
              </a:rPr>
              <a:t>D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39029" y="2809222"/>
            <a:ext cx="22509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  <a:latin typeface="Comic Sans MS"/>
                <a:ea typeface="Times New Roman"/>
                <a:cs typeface="Tahoma"/>
              </a:rPr>
              <a:t>Amplitude</a:t>
            </a:r>
            <a:r>
              <a:rPr lang="en-US" sz="3200" dirty="0">
                <a:latin typeface="Comic Sans MS"/>
                <a:ea typeface="Times New Roman"/>
                <a:cs typeface="Times New Roman"/>
              </a:rPr>
              <a:t>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981200" y="2865369"/>
            <a:ext cx="745107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>
                <a:latin typeface="Comic Sans MS"/>
                <a:ea typeface="Times New Roman"/>
              </a:rPr>
              <a:t>--- represented by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A</a:t>
            </a:r>
            <a:r>
              <a:rPr lang="en-US" sz="3200" dirty="0">
                <a:latin typeface="Comic Sans MS"/>
                <a:ea typeface="Times New Roman"/>
              </a:rPr>
              <a:t>;  notation | </a:t>
            </a:r>
            <a:r>
              <a:rPr lang="en-US" sz="3200" b="1" dirty="0">
                <a:solidFill>
                  <a:srgbClr val="FF0000"/>
                </a:solidFill>
                <a:latin typeface="Comic Sans MS"/>
                <a:ea typeface="Times New Roman"/>
              </a:rPr>
              <a:t>A </a:t>
            </a:r>
            <a:r>
              <a:rPr lang="en-US" sz="3200" dirty="0">
                <a:latin typeface="Comic Sans MS"/>
                <a:ea typeface="Times New Roman"/>
              </a:rPr>
              <a:t>|;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>
                <a:latin typeface="Comic Sans MS"/>
                <a:ea typeface="Times New Roman"/>
              </a:rPr>
              <a:t>m</a:t>
            </a:r>
            <a:r>
              <a:rPr lang="en-US" sz="3200" dirty="0">
                <a:effectLst/>
                <a:latin typeface="Comic Sans MS"/>
                <a:ea typeface="Times New Roman"/>
              </a:rPr>
              <a:t>easured from the </a:t>
            </a:r>
            <a:r>
              <a:rPr lang="en-US" sz="32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horizontal</a:t>
            </a:r>
            <a:r>
              <a:rPr lang="en-US" sz="3200" dirty="0">
                <a:effectLst/>
                <a:latin typeface="Comic Sans MS"/>
                <a:ea typeface="Times New Roman"/>
              </a:rPr>
              <a:t> line of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3200" dirty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symmetry</a:t>
            </a:r>
            <a:endParaRPr lang="en-US" sz="3200" dirty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369167"/>
            <a:ext cx="8077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3399"/>
                </a:solidFill>
                <a:latin typeface="Comic Sans MS"/>
                <a:ea typeface="Times New Roman"/>
              </a:rPr>
              <a:t>Graphically</a:t>
            </a:r>
            <a:r>
              <a:rPr lang="en-US" sz="2800" dirty="0">
                <a:latin typeface="Comic Sans MS"/>
                <a:ea typeface="Times New Roman"/>
              </a:rPr>
              <a:t>  ---  distance from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horizontal</a:t>
            </a:r>
            <a:r>
              <a:rPr lang="en-US" sz="2800" dirty="0">
                <a:latin typeface="Comic Sans MS"/>
                <a:ea typeface="Times New Roman"/>
              </a:rPr>
              <a:t> line</a:t>
            </a:r>
          </a:p>
          <a:p>
            <a:r>
              <a:rPr lang="en-US" sz="2800" dirty="0">
                <a:latin typeface="Comic Sans MS"/>
                <a:ea typeface="Times New Roman"/>
              </a:rPr>
              <a:t>                          of symmetry to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max</a:t>
            </a:r>
            <a:r>
              <a:rPr lang="en-US" sz="2800" dirty="0">
                <a:latin typeface="Comic Sans MS"/>
                <a:ea typeface="Times New Roman"/>
              </a:rPr>
              <a:t> or </a:t>
            </a:r>
            <a:r>
              <a:rPr lang="en-US" sz="2800" b="1" dirty="0">
                <a:solidFill>
                  <a:srgbClr val="FF0000"/>
                </a:solidFill>
                <a:latin typeface="Comic Sans MS"/>
                <a:ea typeface="Times New Roman"/>
              </a:rPr>
              <a:t>min</a:t>
            </a:r>
            <a:r>
              <a:rPr lang="en-US" sz="2800" dirty="0">
                <a:latin typeface="Comic Sans MS"/>
                <a:ea typeface="Times New Roman"/>
              </a:rPr>
              <a:t> 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432315"/>
            <a:ext cx="6302196" cy="126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18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979" y="990600"/>
            <a:ext cx="39909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693" y="4038600"/>
            <a:ext cx="538221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152400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Find the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amplitude</a:t>
            </a:r>
            <a:r>
              <a:rPr lang="en-US" sz="2400" dirty="0">
                <a:latin typeface="Comic Sans MS"/>
                <a:ea typeface="Times New Roman"/>
              </a:rPr>
              <a:t> both </a:t>
            </a:r>
            <a:r>
              <a:rPr lang="en-US" sz="2400" b="1" dirty="0">
                <a:solidFill>
                  <a:srgbClr val="FF00FF"/>
                </a:solidFill>
                <a:latin typeface="Comic Sans MS"/>
                <a:ea typeface="Times New Roman"/>
              </a:rPr>
              <a:t>graphically</a:t>
            </a:r>
            <a:r>
              <a:rPr lang="en-US" sz="2400" dirty="0">
                <a:latin typeface="Comic Sans MS"/>
                <a:ea typeface="Times New Roman"/>
              </a:rPr>
              <a:t> and </a:t>
            </a:r>
            <a:r>
              <a:rPr lang="en-US" sz="2400" b="1" dirty="0">
                <a:solidFill>
                  <a:srgbClr val="3366FF"/>
                </a:solidFill>
                <a:latin typeface="Comic Sans MS"/>
                <a:ea typeface="Times New Roman"/>
              </a:rPr>
              <a:t>algebraically</a:t>
            </a:r>
            <a:r>
              <a:rPr lang="en-US" sz="2400" dirty="0">
                <a:latin typeface="Comic Sans MS"/>
                <a:ea typeface="Times New Roman"/>
              </a:rPr>
              <a:t>. Then write the function represented by the graph.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974979" y="2438400"/>
            <a:ext cx="4064838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629400" y="1447800"/>
            <a:ext cx="0" cy="990600"/>
          </a:xfrm>
          <a:prstGeom prst="line">
            <a:avLst/>
          </a:prstGeom>
          <a:ln w="57150">
            <a:solidFill>
              <a:srgbClr val="FF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239000" y="2438400"/>
            <a:ext cx="0" cy="990600"/>
          </a:xfrm>
          <a:prstGeom prst="line">
            <a:avLst/>
          </a:prstGeom>
          <a:ln w="57150">
            <a:solidFill>
              <a:srgbClr val="FF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80969" y="1091641"/>
            <a:ext cx="121187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|A|</a:t>
            </a:r>
            <a:r>
              <a:rPr lang="en-US" sz="2800" dirty="0"/>
              <a:t>= </a:t>
            </a:r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581124"/>
              </p:ext>
            </p:extLst>
          </p:nvPr>
        </p:nvGraphicFramePr>
        <p:xfrm>
          <a:off x="2078038" y="1943100"/>
          <a:ext cx="232727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6" name="Equation" r:id="rId5" imgW="1054080" imgH="393480" progId="Equation.3">
                  <p:embed/>
                </p:oleObj>
              </mc:Choice>
              <mc:Fallback>
                <p:oleObj name="Equation" r:id="rId5" imgW="1054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8038" y="1943100"/>
                        <a:ext cx="2327275" cy="8683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07418" y="1229498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FF"/>
                </a:solidFill>
                <a:latin typeface="Comic Sans MS"/>
                <a:ea typeface="Times New Roman"/>
              </a:rPr>
              <a:t>graphically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3704" y="2253734"/>
            <a:ext cx="1624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366FF"/>
                </a:solidFill>
                <a:latin typeface="Comic Sans MS"/>
                <a:ea typeface="Times New Roman"/>
              </a:rPr>
              <a:t>algebraically</a:t>
            </a:r>
            <a:endParaRPr lang="en-US" dirty="0">
              <a:latin typeface="Times New Roman"/>
              <a:ea typeface="Times New Roman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3704" y="3853934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FF"/>
                </a:solidFill>
                <a:latin typeface="Comic Sans MS"/>
                <a:ea typeface="Times New Roman"/>
              </a:rPr>
              <a:t>graphically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668693" y="5105400"/>
            <a:ext cx="5371124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6403831" y="4331779"/>
            <a:ext cx="32657" cy="762000"/>
          </a:xfrm>
          <a:prstGeom prst="line">
            <a:avLst/>
          </a:prstGeom>
          <a:ln w="57150">
            <a:solidFill>
              <a:srgbClr val="FF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543800" y="5105400"/>
            <a:ext cx="0" cy="685800"/>
          </a:xfrm>
          <a:prstGeom prst="line">
            <a:avLst/>
          </a:prstGeom>
          <a:ln w="57150">
            <a:solidFill>
              <a:srgbClr val="FF33CC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27866" y="3700046"/>
            <a:ext cx="134873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|A| </a:t>
            </a:r>
            <a:r>
              <a:rPr lang="en-US" sz="2800" dirty="0"/>
              <a:t>= </a:t>
            </a:r>
            <a:r>
              <a:rPr lang="en-US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01385" y="4991100"/>
            <a:ext cx="1624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3366FF"/>
                </a:solidFill>
                <a:latin typeface="Comic Sans MS"/>
                <a:ea typeface="Times New Roman"/>
              </a:rPr>
              <a:t>algebraically</a:t>
            </a:r>
            <a:endParaRPr lang="en-US" dirty="0">
              <a:latin typeface="Times New Roman"/>
              <a:ea typeface="Times New Roman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005634"/>
              </p:ext>
            </p:extLst>
          </p:nvPr>
        </p:nvGraphicFramePr>
        <p:xfrm>
          <a:off x="815975" y="5508625"/>
          <a:ext cx="2354263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7" name="Equation" r:id="rId7" imgW="1066680" imgH="393480" progId="Equation.3">
                  <p:embed/>
                </p:oleObj>
              </mc:Choice>
              <mc:Fallback>
                <p:oleObj name="Equation" r:id="rId7" imgW="10666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5508625"/>
                        <a:ext cx="2354263" cy="8683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Oval 2"/>
          <p:cNvSpPr/>
          <p:nvPr/>
        </p:nvSpPr>
        <p:spPr>
          <a:xfrm>
            <a:off x="6590133" y="1321831"/>
            <a:ext cx="152400" cy="1846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162800" y="3336667"/>
            <a:ext cx="1524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327631" y="4307517"/>
            <a:ext cx="152400" cy="18466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477699" y="5699786"/>
            <a:ext cx="152400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4707" y="2930009"/>
            <a:ext cx="270298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 y = ___sin ( x)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22904" y="2970596"/>
            <a:ext cx="40496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729798" y="6153984"/>
            <a:ext cx="2585964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 y = __ sin ( x)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6770" y="6098567"/>
            <a:ext cx="404963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17651" y="1046813"/>
            <a:ext cx="4717418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Would you consider this a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sine</a:t>
            </a:r>
            <a:r>
              <a:rPr lang="en-US" sz="2800" b="1" dirty="0"/>
              <a:t> </a:t>
            </a:r>
            <a:r>
              <a:rPr lang="en-US" sz="2800" dirty="0"/>
              <a:t>or </a:t>
            </a:r>
            <a:r>
              <a:rPr lang="en-US" sz="2800" b="1" dirty="0">
                <a:solidFill>
                  <a:srgbClr val="0000FF"/>
                </a:solidFill>
              </a:rPr>
              <a:t>cosine</a:t>
            </a:r>
            <a:r>
              <a:rPr lang="en-US" sz="2800" dirty="0"/>
              <a:t> graph? </a:t>
            </a:r>
            <a:r>
              <a:rPr lang="en-US" sz="2800" b="1" dirty="0">
                <a:solidFill>
                  <a:srgbClr val="FF0000"/>
                </a:solidFill>
              </a:rPr>
              <a:t>WHY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531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2" grpId="0"/>
      <p:bldP spid="16" grpId="0"/>
      <p:bldP spid="26" grpId="0" animBg="1"/>
      <p:bldP spid="27" grpId="0"/>
      <p:bldP spid="3" grpId="0" animBg="1"/>
      <p:bldP spid="21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884" y="128330"/>
            <a:ext cx="21435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8000"/>
                </a:solidFill>
                <a:latin typeface="Comic Sans MS"/>
                <a:ea typeface="Times New Roman"/>
                <a:cs typeface="Tahoma"/>
              </a:rPr>
              <a:t>New Period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372542" y="174496"/>
            <a:ext cx="68476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--- complete 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cycle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on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 graph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or </a:t>
            </a:r>
            <a:r>
              <a:rPr lang="en-US" sz="2400" b="1" dirty="0">
                <a:solidFill>
                  <a:srgbClr val="008000"/>
                </a:solidFill>
                <a:latin typeface="Comic Sans MS" panose="030F0702030302020204" pitchFamily="66" charset="0"/>
              </a:rPr>
              <a:t>calculate</a:t>
            </a:r>
            <a:r>
              <a:rPr lang="en-US" sz="2400" dirty="0">
                <a:latin typeface="Comic Sans MS" panose="030F0702030302020204" pitchFamily="66" charset="0"/>
              </a:rPr>
              <a:t> using </a:t>
            </a:r>
          </a:p>
          <a:p>
            <a:r>
              <a:rPr lang="en-US" sz="2400" b="1" dirty="0">
                <a:solidFill>
                  <a:srgbClr val="008000"/>
                </a:solidFill>
                <a:latin typeface="Comic Sans MS" panose="030F0702030302020204" pitchFamily="66" charset="0"/>
              </a:rPr>
              <a:t>   </a:t>
            </a:r>
            <a:r>
              <a:rPr lang="en-US" sz="3200" b="1" dirty="0">
                <a:solidFill>
                  <a:srgbClr val="008000"/>
                </a:solidFill>
              </a:rPr>
              <a:t>B</a:t>
            </a:r>
            <a:r>
              <a:rPr lang="en-US" sz="2400" dirty="0"/>
              <a:t> </a:t>
            </a:r>
            <a:r>
              <a:rPr lang="en-US" sz="2400" dirty="0">
                <a:latin typeface="Comic Sans MS" panose="030F0702030302020204" pitchFamily="66" charset="0"/>
              </a:rPr>
              <a:t>from equation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251658" y="1293903"/>
            <a:ext cx="78923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>
                <a:solidFill>
                  <a:srgbClr val="0000FF"/>
                </a:solidFill>
                <a:latin typeface="Comic Sans MS"/>
                <a:ea typeface="Times New Roman"/>
              </a:rPr>
              <a:t>Sine</a:t>
            </a:r>
            <a:r>
              <a:rPr lang="en-US" sz="2700" dirty="0">
                <a:latin typeface="Comic Sans MS"/>
                <a:ea typeface="Times New Roman"/>
              </a:rPr>
              <a:t> and </a:t>
            </a:r>
            <a:r>
              <a:rPr lang="en-US" sz="2700" dirty="0">
                <a:solidFill>
                  <a:srgbClr val="0000FF"/>
                </a:solidFill>
                <a:latin typeface="Comic Sans MS"/>
                <a:ea typeface="Times New Roman"/>
              </a:rPr>
              <a:t>Cosine</a:t>
            </a:r>
            <a:r>
              <a:rPr lang="en-US" sz="2700" dirty="0">
                <a:latin typeface="Comic Sans MS"/>
                <a:ea typeface="Times New Roman"/>
              </a:rPr>
              <a:t> cycle every </a:t>
            </a:r>
            <a:r>
              <a:rPr lang="en-US" sz="2700" dirty="0">
                <a:highlight>
                  <a:srgbClr val="00FFFF"/>
                </a:highlight>
                <a:latin typeface="Comic Sans MS"/>
                <a:ea typeface="Times New Roman"/>
              </a:rPr>
              <a:t>360</a:t>
            </a:r>
            <a:r>
              <a:rPr lang="en-US" sz="2700" dirty="0">
                <a:highlight>
                  <a:srgbClr val="00FFFF"/>
                </a:highlight>
                <a:latin typeface="Comic Sans MS"/>
                <a:ea typeface="Times New Roman"/>
                <a:sym typeface="Symbol"/>
              </a:rPr>
              <a:t></a:t>
            </a:r>
            <a:r>
              <a:rPr lang="en-US" sz="2700" dirty="0">
                <a:latin typeface="Comic Sans MS"/>
                <a:ea typeface="Times New Roman"/>
              </a:rPr>
              <a:t> or </a:t>
            </a:r>
            <a:r>
              <a:rPr lang="en-US" sz="2700" dirty="0">
                <a:highlight>
                  <a:srgbClr val="00FFFF"/>
                </a:highlight>
                <a:latin typeface="Comic Sans MS"/>
                <a:ea typeface="Times New Roman"/>
              </a:rPr>
              <a:t>2</a:t>
            </a:r>
            <a:r>
              <a:rPr lang="en-US" sz="2700" dirty="0">
                <a:highlight>
                  <a:srgbClr val="00FFFF"/>
                </a:highlight>
                <a:latin typeface="Comic Sans MS"/>
                <a:ea typeface="Times New Roman"/>
                <a:sym typeface="Symbol"/>
              </a:rPr>
              <a:t></a:t>
            </a:r>
            <a:r>
              <a:rPr lang="en-US" sz="2700" dirty="0">
                <a:highlight>
                  <a:srgbClr val="00FFFF"/>
                </a:highlight>
                <a:latin typeface="Comic Sans MS"/>
                <a:ea typeface="Times New Roman"/>
              </a:rPr>
              <a:t> radians</a:t>
            </a:r>
            <a:r>
              <a:rPr lang="en-US" sz="2700" dirty="0">
                <a:latin typeface="Comic Sans MS"/>
                <a:ea typeface="Times New Roman"/>
              </a:rPr>
              <a:t>.</a:t>
            </a:r>
            <a:endParaRPr lang="en-US" sz="27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83602"/>
            <a:ext cx="14081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88664"/>
            <a:ext cx="4267200" cy="2331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http://www.analyzemath.com/trigonometry/graph_cosin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81230"/>
            <a:ext cx="4405777" cy="236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0601" y="5105400"/>
            <a:ext cx="8622797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“</a:t>
            </a:r>
            <a:r>
              <a:rPr lang="en-US" sz="2800" b="1" dirty="0">
                <a:solidFill>
                  <a:srgbClr val="C00000"/>
                </a:solidFill>
              </a:rPr>
              <a:t>Ride</a:t>
            </a:r>
            <a:r>
              <a:rPr lang="en-US" sz="2800" dirty="0"/>
              <a:t>” the wave until you have completed an </a:t>
            </a:r>
            <a:r>
              <a:rPr lang="en-US" sz="2800" b="1" dirty="0">
                <a:solidFill>
                  <a:srgbClr val="FF0000"/>
                </a:solidFill>
              </a:rPr>
              <a:t>entire</a:t>
            </a:r>
            <a:r>
              <a:rPr lang="en-US" sz="2800" dirty="0"/>
              <a:t> cycle.</a:t>
            </a:r>
          </a:p>
        </p:txBody>
      </p:sp>
    </p:spTree>
    <p:extLst>
      <p:ext uri="{BB962C8B-B14F-4D97-AF65-F5344CB8AC3E}">
        <p14:creationId xmlns:p14="http://schemas.microsoft.com/office/powerpoint/2010/main" val="90079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tse1.mm.bing.net/th?id=HN.608015662599966543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1286"/>
            <a:ext cx="4656960" cy="1971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72557"/>
            <a:ext cx="8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 3. What is the </a:t>
            </a:r>
            <a:r>
              <a:rPr lang="en-US" sz="2400" b="1" dirty="0">
                <a:solidFill>
                  <a:srgbClr val="FF0000"/>
                </a:solidFill>
                <a:latin typeface="Comic Sans MS"/>
                <a:ea typeface="Times New Roman"/>
              </a:rPr>
              <a:t>amplitude</a:t>
            </a:r>
            <a:r>
              <a:rPr lang="en-US" sz="2400" dirty="0">
                <a:latin typeface="Comic Sans MS"/>
                <a:ea typeface="Times New Roman"/>
              </a:rPr>
              <a:t> and 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ea typeface="Times New Roman"/>
              </a:rPr>
              <a:t>new period</a:t>
            </a:r>
            <a:r>
              <a:rPr lang="en-US" sz="2400" dirty="0">
                <a:latin typeface="Comic Sans MS"/>
                <a:ea typeface="Times New Roman"/>
              </a:rPr>
              <a:t> for graph below?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107" y="2868843"/>
            <a:ext cx="25227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Use 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graph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to determine 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B</a:t>
            </a:r>
            <a:r>
              <a:rPr lang="en-US" sz="2400" b="1" dirty="0">
                <a:latin typeface="Comic Sans MS"/>
                <a:ea typeface="Times New Roman"/>
                <a:cs typeface="Times New Roman"/>
              </a:rPr>
              <a:t>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27123" y="2019514"/>
            <a:ext cx="1192955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US" sz="2800" dirty="0">
                <a:solidFill>
                  <a:srgbClr val="FF0000"/>
                </a:solidFill>
              </a:rPr>
              <a:t>A </a:t>
            </a:r>
            <a:r>
              <a:rPr lang="en-US" sz="2800" dirty="0">
                <a:solidFill>
                  <a:prstClr val="black"/>
                </a:solidFill>
              </a:rPr>
              <a:t>= </a:t>
            </a:r>
            <a:r>
              <a:rPr lang="en-US" sz="2800" dirty="0">
                <a:solidFill>
                  <a:srgbClr val="FF0000"/>
                </a:solidFill>
              </a:rPr>
              <a:t>0.5</a:t>
            </a:r>
          </a:p>
        </p:txBody>
      </p:sp>
      <p:sp>
        <p:nvSpPr>
          <p:cNvPr id="6" name="Oval 5"/>
          <p:cNvSpPr/>
          <p:nvPr/>
        </p:nvSpPr>
        <p:spPr>
          <a:xfrm>
            <a:off x="7543800" y="1291958"/>
            <a:ext cx="89323" cy="123745"/>
          </a:xfrm>
          <a:prstGeom prst="ellipse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474818" y="1295400"/>
            <a:ext cx="89323" cy="123745"/>
          </a:xfrm>
          <a:prstGeom prst="ellipse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656444"/>
              </p:ext>
            </p:extLst>
          </p:nvPr>
        </p:nvGraphicFramePr>
        <p:xfrm>
          <a:off x="2246633" y="3540595"/>
          <a:ext cx="1616699" cy="3042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" name="Equation" r:id="rId4" imgW="533160" imgH="1002960" progId="Equation.3">
                  <p:embed/>
                </p:oleObj>
              </mc:Choice>
              <mc:Fallback>
                <p:oleObj name="Equation" r:id="rId4" imgW="533160" imgH="1002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46633" y="3540595"/>
                        <a:ext cx="1616699" cy="3042109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4167147" y="2788324"/>
            <a:ext cx="470192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Identify </a:t>
            </a:r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consecutive</a:t>
            </a:r>
          </a:p>
          <a:p>
            <a:r>
              <a:rPr lang="en-US" sz="2400" b="1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critical 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points, then determine </a:t>
            </a:r>
          </a:p>
          <a:p>
            <a:r>
              <a:rPr lang="en-US" sz="2400" dirty="0">
                <a:latin typeface="Comic Sans MS"/>
                <a:ea typeface="Times New Roman"/>
                <a:cs typeface="Times New Roman"/>
              </a:rPr>
              <a:t>the </a:t>
            </a:r>
            <a:r>
              <a:rPr lang="en-US" sz="2400" b="1" dirty="0">
                <a:solidFill>
                  <a:srgbClr val="008000"/>
                </a:solidFill>
                <a:latin typeface="Comic Sans MS"/>
                <a:ea typeface="Times New Roman"/>
                <a:cs typeface="Times New Roman"/>
              </a:rPr>
              <a:t>period</a:t>
            </a:r>
            <a:r>
              <a:rPr lang="en-US" sz="2400" dirty="0">
                <a:latin typeface="Comic Sans MS"/>
                <a:ea typeface="Times New Roman"/>
                <a:cs typeface="Times New Roman"/>
              </a:rPr>
              <a:t> of </a:t>
            </a:r>
            <a:r>
              <a:rPr lang="en-US" sz="2400" dirty="0">
                <a:latin typeface="Comic Sans MS"/>
                <a:cs typeface="Times New Roman"/>
              </a:rPr>
              <a:t>the graph.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459516" y="4053764"/>
            <a:ext cx="2390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6600"/>
                </a:solidFill>
              </a:rPr>
              <a:t>NP</a:t>
            </a:r>
            <a:r>
              <a:rPr lang="en-US" sz="3200" dirty="0"/>
              <a:t> = </a:t>
            </a:r>
            <a:r>
              <a:rPr lang="el-GR" sz="3200" b="1" dirty="0">
                <a:solidFill>
                  <a:srgbClr val="006600"/>
                </a:solidFill>
              </a:rPr>
              <a:t>π</a:t>
            </a:r>
            <a:endParaRPr lang="en-US" sz="3200" b="1" dirty="0">
              <a:solidFill>
                <a:srgbClr val="0066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3000" y="5374125"/>
            <a:ext cx="3451586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 y = ___ cos ( __ x)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691503" y="5374125"/>
            <a:ext cx="727051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0.5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326913" y="5374125"/>
            <a:ext cx="523093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srgbClr val="006600"/>
                </a:solidFill>
              </a:rPr>
              <a:t> 2</a:t>
            </a:r>
          </a:p>
        </p:txBody>
      </p:sp>
      <p:sp>
        <p:nvSpPr>
          <p:cNvPr id="19" name="Oval 18"/>
          <p:cNvSpPr/>
          <p:nvPr/>
        </p:nvSpPr>
        <p:spPr>
          <a:xfrm>
            <a:off x="6474817" y="1291958"/>
            <a:ext cx="89323" cy="12374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47755" y="1511713"/>
            <a:ext cx="89323" cy="12374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026518" y="1705055"/>
            <a:ext cx="89323" cy="12374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282253" y="1495137"/>
            <a:ext cx="89323" cy="12374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543799" y="1304855"/>
            <a:ext cx="89323" cy="12374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063" y="3877733"/>
            <a:ext cx="1578555" cy="11839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2261" y="3758350"/>
            <a:ext cx="1764644" cy="13032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0651" y="3464266"/>
            <a:ext cx="1658739" cy="2367993"/>
          </a:xfrm>
          <a:prstGeom prst="rect">
            <a:avLst/>
          </a:prstGeom>
        </p:spPr>
      </p:pic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517558"/>
              </p:ext>
            </p:extLst>
          </p:nvPr>
        </p:nvGraphicFramePr>
        <p:xfrm>
          <a:off x="558876" y="993625"/>
          <a:ext cx="29987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2" name="Equation" r:id="rId9" imgW="1358640" imgH="393480" progId="Equation.3">
                  <p:embed/>
                </p:oleObj>
              </mc:Choice>
              <mc:Fallback>
                <p:oleObj name="Equation" r:id="rId9" imgW="1358640" imgH="393480" progId="Equation.3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8876" y="993625"/>
                        <a:ext cx="2998788" cy="8699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5229" y="967978"/>
            <a:ext cx="4717418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Would you consider this a </a:t>
            </a:r>
            <a:r>
              <a:rPr lang="en-US" sz="2800" dirty="0">
                <a:solidFill>
                  <a:srgbClr val="C00000"/>
                </a:solidFill>
              </a:rPr>
              <a:t>sine</a:t>
            </a:r>
            <a:r>
              <a:rPr lang="en-US" sz="2800" dirty="0"/>
              <a:t> or </a:t>
            </a:r>
            <a:r>
              <a:rPr lang="en-US" sz="2800" dirty="0">
                <a:solidFill>
                  <a:srgbClr val="0000FF"/>
                </a:solidFill>
              </a:rPr>
              <a:t>cosine</a:t>
            </a:r>
            <a:r>
              <a:rPr lang="en-US" sz="2800" dirty="0"/>
              <a:t> graph? WHY?</a:t>
            </a:r>
          </a:p>
        </p:txBody>
      </p:sp>
    </p:spTree>
    <p:extLst>
      <p:ext uri="{BB962C8B-B14F-4D97-AF65-F5344CB8AC3E}">
        <p14:creationId xmlns:p14="http://schemas.microsoft.com/office/powerpoint/2010/main" val="338946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10" grpId="0" animBg="1"/>
      <p:bldP spid="15" grpId="0"/>
      <p:bldP spid="11" grpId="0"/>
      <p:bldP spid="12" grpId="0" animBg="1"/>
      <p:bldP spid="23" grpId="0" animBg="1"/>
      <p:bldP spid="24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6" grpId="0" animBg="1"/>
      <p:bldP spid="26" grpId="1" animBg="1"/>
      <p:bldP spid="13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Use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Times New Roman"/>
              </a:rPr>
              <a:t>amplitude</a:t>
            </a:r>
            <a:r>
              <a:rPr lang="en-US" sz="2400" dirty="0">
                <a:latin typeface="Comic Sans MS"/>
                <a:ea typeface="Times New Roman"/>
              </a:rPr>
              <a:t> and </a:t>
            </a:r>
            <a:r>
              <a:rPr lang="en-US" sz="2400" dirty="0">
                <a:solidFill>
                  <a:srgbClr val="008000"/>
                </a:solidFill>
                <a:latin typeface="Comic Sans MS"/>
                <a:ea typeface="Times New Roman"/>
              </a:rPr>
              <a:t>new period </a:t>
            </a:r>
            <a:r>
              <a:rPr lang="en-US" sz="2400" dirty="0">
                <a:latin typeface="Comic Sans MS"/>
                <a:ea typeface="Times New Roman"/>
              </a:rPr>
              <a:t>to graph the equation.  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latin typeface="Comic Sans MS"/>
                <a:ea typeface="Times New Roman"/>
              </a:rPr>
              <a:t> 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dirty="0">
                <a:latin typeface="Comic Sans MS"/>
                <a:ea typeface="Times New Roman"/>
              </a:rPr>
              <a:t>Ex 4. 	y = 3cos (½x)	A = ____  B = ____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904964"/>
            <a:ext cx="533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3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73284"/>
              </p:ext>
            </p:extLst>
          </p:nvPr>
        </p:nvGraphicFramePr>
        <p:xfrm>
          <a:off x="5976305" y="1727740"/>
          <a:ext cx="1571625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" name="Equation" r:id="rId3" imgW="609480" imgH="583920" progId="Equation.3">
                  <p:embed/>
                </p:oleObj>
              </mc:Choice>
              <mc:Fallback>
                <p:oleObj name="Equation" r:id="rId3" imgW="609480" imgH="583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76305" y="1727740"/>
                        <a:ext cx="1571625" cy="1503362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34240" y="3936437"/>
            <a:ext cx="3222171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4 critical points are at: 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    </a:t>
            </a:r>
            <a:r>
              <a:rPr lang="en-US" sz="2400" b="1" dirty="0">
                <a:solidFill>
                  <a:srgbClr val="FF33CC"/>
                </a:solidFill>
                <a:sym typeface="Symbol"/>
              </a:rPr>
              <a:t>__________________</a:t>
            </a:r>
            <a:endParaRPr lang="en-US" sz="2400" b="1" dirty="0">
              <a:solidFill>
                <a:srgbClr val="FF33CC"/>
              </a:solidFill>
            </a:endParaRPr>
          </a:p>
        </p:txBody>
      </p:sp>
      <p:pic>
        <p:nvPicPr>
          <p:cNvPr id="5150" name="Picture 30" descr="graph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74" y="2062470"/>
            <a:ext cx="5342355" cy="2533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9200" y="3257266"/>
            <a:ext cx="518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FF"/>
                </a:solidFill>
              </a:rPr>
              <a:t>-4</a:t>
            </a:r>
            <a:r>
              <a:rPr lang="el-GR" sz="1600" b="1" dirty="0">
                <a:solidFill>
                  <a:srgbClr val="0000FF"/>
                </a:solidFill>
              </a:rPr>
              <a:t>π</a:t>
            </a:r>
            <a:r>
              <a:rPr lang="en-US" sz="1600" b="1" dirty="0">
                <a:solidFill>
                  <a:srgbClr val="0000FF"/>
                </a:solidFill>
              </a:rPr>
              <a:t>  -3</a:t>
            </a:r>
            <a:r>
              <a:rPr lang="el-GR" sz="1600" b="1" dirty="0">
                <a:solidFill>
                  <a:srgbClr val="0000FF"/>
                </a:solidFill>
              </a:rPr>
              <a:t>π</a:t>
            </a:r>
            <a:r>
              <a:rPr lang="en-US" sz="1600" b="1" dirty="0">
                <a:solidFill>
                  <a:srgbClr val="0000FF"/>
                </a:solidFill>
              </a:rPr>
              <a:t>  -2</a:t>
            </a:r>
            <a:r>
              <a:rPr lang="el-GR" sz="1600" b="1" dirty="0">
                <a:solidFill>
                  <a:srgbClr val="0000FF"/>
                </a:solidFill>
              </a:rPr>
              <a:t>π</a:t>
            </a:r>
            <a:r>
              <a:rPr lang="en-US" sz="1600" b="1" dirty="0">
                <a:solidFill>
                  <a:srgbClr val="0000FF"/>
                </a:solidFill>
              </a:rPr>
              <a:t>   -</a:t>
            </a:r>
            <a:r>
              <a:rPr lang="el-GR" sz="1600" b="1" dirty="0">
                <a:solidFill>
                  <a:srgbClr val="0000FF"/>
                </a:solidFill>
              </a:rPr>
              <a:t>π</a:t>
            </a:r>
            <a:r>
              <a:rPr lang="en-US" sz="1600" b="1" dirty="0">
                <a:solidFill>
                  <a:srgbClr val="0000FF"/>
                </a:solidFill>
              </a:rPr>
              <a:t>             </a:t>
            </a:r>
            <a:r>
              <a:rPr lang="el-GR" sz="1600" b="1" dirty="0">
                <a:solidFill>
                  <a:srgbClr val="0000FF"/>
                </a:solidFill>
              </a:rPr>
              <a:t>π</a:t>
            </a:r>
            <a:r>
              <a:rPr lang="en-US" sz="1600" b="1" dirty="0">
                <a:solidFill>
                  <a:srgbClr val="0000FF"/>
                </a:solidFill>
              </a:rPr>
              <a:t>    2</a:t>
            </a:r>
            <a:r>
              <a:rPr lang="el-GR" sz="1600" b="1" dirty="0">
                <a:solidFill>
                  <a:srgbClr val="0000FF"/>
                </a:solidFill>
              </a:rPr>
              <a:t>π</a:t>
            </a:r>
            <a:r>
              <a:rPr lang="en-US" sz="1600" b="1" dirty="0">
                <a:solidFill>
                  <a:srgbClr val="0000FF"/>
                </a:solidFill>
              </a:rPr>
              <a:t>    3</a:t>
            </a:r>
            <a:r>
              <a:rPr lang="el-GR" sz="1600" b="1" dirty="0">
                <a:solidFill>
                  <a:srgbClr val="0000FF"/>
                </a:solidFill>
              </a:rPr>
              <a:t>π</a:t>
            </a:r>
            <a:r>
              <a:rPr lang="en-US" sz="1600" b="1" dirty="0">
                <a:solidFill>
                  <a:srgbClr val="0000FF"/>
                </a:solidFill>
              </a:rPr>
              <a:t>    4</a:t>
            </a:r>
            <a:r>
              <a:rPr lang="el-GR" sz="1600" b="1" dirty="0">
                <a:solidFill>
                  <a:srgbClr val="0000FF"/>
                </a:solidFill>
              </a:rPr>
              <a:t>π</a:t>
            </a:r>
            <a:endParaRPr lang="en-US" sz="1600" b="1" dirty="0">
              <a:solidFill>
                <a:srgbClr val="0000FF"/>
              </a:solidFill>
            </a:endParaRPr>
          </a:p>
          <a:p>
            <a:endParaRPr lang="en-US" sz="1600" b="1" dirty="0">
              <a:solidFill>
                <a:srgbClr val="0000FF"/>
              </a:solidFill>
            </a:endParaRPr>
          </a:p>
          <a:p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869651" y="2544382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76600" y="3257266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92417" y="3962772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62400" y="3257266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16185" y="2544382"/>
            <a:ext cx="152400" cy="15165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686954" y="3253213"/>
            <a:ext cx="152400" cy="1516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090337" y="3962400"/>
            <a:ext cx="152400" cy="1516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27716" y="3271602"/>
            <a:ext cx="152400" cy="1516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144157" y="3962771"/>
            <a:ext cx="152400" cy="1516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782831" y="3253213"/>
            <a:ext cx="152400" cy="1516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419763" y="2528089"/>
            <a:ext cx="152400" cy="1516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10300" y="855304"/>
            <a:ext cx="8763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1/2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808108"/>
              </p:ext>
            </p:extLst>
          </p:nvPr>
        </p:nvGraphicFramePr>
        <p:xfrm>
          <a:off x="5976305" y="3286336"/>
          <a:ext cx="21288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1" name="Equation" r:id="rId6" imgW="825480" imgH="203040" progId="Equation.3">
                  <p:embed/>
                </p:oleObj>
              </mc:Choice>
              <mc:Fallback>
                <p:oleObj name="Equation" r:id="rId6" imgW="825480" imgH="2030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976305" y="3286336"/>
                        <a:ext cx="2128838" cy="522288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734240" y="3910273"/>
            <a:ext cx="3222171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4 critical points are at: 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    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, 2</a:t>
            </a:r>
            <a:r>
              <a:rPr lang="en-US" sz="2400" b="1" dirty="0">
                <a:solidFill>
                  <a:srgbClr val="FF0000"/>
                </a:solidFill>
              </a:rPr>
              <a:t> , 3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</a:t>
            </a:r>
            <a:r>
              <a:rPr lang="en-US" sz="2400" b="1" dirty="0">
                <a:solidFill>
                  <a:srgbClr val="FF0000"/>
                </a:solidFill>
              </a:rPr>
              <a:t> , 4</a:t>
            </a:r>
            <a:r>
              <a:rPr lang="en-US" sz="2400" b="1" dirty="0">
                <a:solidFill>
                  <a:srgbClr val="FF0000"/>
                </a:solidFill>
                <a:sym typeface="Symbol"/>
              </a:rPr>
              <a:t>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1050708" y="3286336"/>
            <a:ext cx="152400" cy="1516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16664" y="3936608"/>
            <a:ext cx="152400" cy="1516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1000" y="3277345"/>
            <a:ext cx="152400" cy="1516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418136" y="3253212"/>
            <a:ext cx="152400" cy="15165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2399" y="5173721"/>
            <a:ext cx="8327571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This graph should go </a:t>
            </a:r>
            <a:r>
              <a:rPr lang="en-US" sz="3200" b="1" dirty="0">
                <a:solidFill>
                  <a:srgbClr val="FF0000"/>
                </a:solidFill>
              </a:rPr>
              <a:t>HALF AS FAST </a:t>
            </a:r>
            <a:r>
              <a:rPr lang="en-US" sz="3200" dirty="0"/>
              <a:t>as the parent graph.</a:t>
            </a:r>
          </a:p>
        </p:txBody>
      </p:sp>
    </p:spTree>
    <p:extLst>
      <p:ext uri="{BB962C8B-B14F-4D97-AF65-F5344CB8AC3E}">
        <p14:creationId xmlns:p14="http://schemas.microsoft.com/office/powerpoint/2010/main" val="169789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09600" y="573089"/>
            <a:ext cx="807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mic Sans MS"/>
                <a:ea typeface="Times New Roman"/>
              </a:rPr>
              <a:t>Ex 5.    y = -4cos (</a:t>
            </a:r>
            <a:r>
              <a:rPr lang="en-US" sz="2400" dirty="0">
                <a:latin typeface="Comic Sans MS"/>
                <a:ea typeface="Times New Roman"/>
                <a:sym typeface="Symbol"/>
              </a:rPr>
              <a:t></a:t>
            </a:r>
            <a:r>
              <a:rPr lang="en-US" sz="2400" dirty="0">
                <a:latin typeface="Comic Sans MS"/>
                <a:ea typeface="Times New Roman"/>
              </a:rPr>
              <a:t>x)   |A| = ____  B = ______</a:t>
            </a:r>
            <a:endParaRPr lang="en-US" sz="2400" dirty="0">
              <a:latin typeface="Times New Roman"/>
              <a:ea typeface="Times New Roman"/>
            </a:endParaRPr>
          </a:p>
          <a:p>
            <a:r>
              <a:rPr lang="en-US" sz="2400" b="1" dirty="0">
                <a:solidFill>
                  <a:srgbClr val="CC0000"/>
                </a:solidFill>
                <a:latin typeface="Comic Sans MS"/>
                <a:ea typeface="Times New Roman"/>
              </a:rPr>
              <a:t> 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6153" name="Picture 9" descr="graph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051" y="3724477"/>
            <a:ext cx="59423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24400" y="462684"/>
            <a:ext cx="533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1800" y="16438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Reflect across x-axis</a:t>
            </a:r>
          </a:p>
        </p:txBody>
      </p:sp>
      <p:sp>
        <p:nvSpPr>
          <p:cNvPr id="12" name="Left Arrow 11"/>
          <p:cNvSpPr/>
          <p:nvPr/>
        </p:nvSpPr>
        <p:spPr>
          <a:xfrm rot="2899565">
            <a:off x="2223153" y="1220375"/>
            <a:ext cx="1070878" cy="223341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308185"/>
              </p:ext>
            </p:extLst>
          </p:nvPr>
        </p:nvGraphicFramePr>
        <p:xfrm>
          <a:off x="6186019" y="1056448"/>
          <a:ext cx="1828161" cy="1184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9" name="Equation" r:id="rId4" imgW="685800" imgH="444240" progId="Equation.3">
                  <p:embed/>
                </p:oleObj>
              </mc:Choice>
              <mc:Fallback>
                <p:oleObj name="Equation" r:id="rId4" imgW="6858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86019" y="1056448"/>
                        <a:ext cx="1828161" cy="1184919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204724" y="450089"/>
            <a:ext cx="16002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0000"/>
                </a:solidFill>
              </a:rPr>
              <a:t>π</a:t>
            </a:r>
            <a:r>
              <a:rPr lang="en-US" sz="2800" dirty="0">
                <a:solidFill>
                  <a:srgbClr val="FF0000"/>
                </a:solidFill>
              </a:rPr>
              <a:t> radians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52600" y="5058808"/>
            <a:ext cx="541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   -3            -2            -1                            1              2             3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3871" y="3893083"/>
            <a:ext cx="457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 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40531" y="5985029"/>
            <a:ext cx="51054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 -4</a:t>
            </a: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204802"/>
              </p:ext>
            </p:extLst>
          </p:nvPr>
        </p:nvGraphicFramePr>
        <p:xfrm>
          <a:off x="7004824" y="2377650"/>
          <a:ext cx="12858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0" name="Equation" r:id="rId6" imgW="482400" imgH="177480" progId="Equation.3">
                  <p:embed/>
                </p:oleObj>
              </mc:Choice>
              <mc:Fallback>
                <p:oleObj name="Equation" r:id="rId6" imgW="482400" imgH="177480" progId="Equation.3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04824" y="2377650"/>
                        <a:ext cx="1285875" cy="4746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4"/>
          <p:cNvSpPr/>
          <p:nvPr/>
        </p:nvSpPr>
        <p:spPr>
          <a:xfrm>
            <a:off x="125332" y="2613214"/>
            <a:ext cx="7391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What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Comic Sans MS"/>
                <a:ea typeface="Times New Roman"/>
              </a:rPr>
              <a:t>intervals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 should you use on the x-axis?</a:t>
            </a:r>
            <a:endParaRPr lang="en-US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91000" y="3073296"/>
            <a:ext cx="2359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Decimal Radians </a:t>
            </a:r>
          </a:p>
        </p:txBody>
      </p:sp>
    </p:spTree>
    <p:extLst>
      <p:ext uri="{BB962C8B-B14F-4D97-AF65-F5344CB8AC3E}">
        <p14:creationId xmlns:p14="http://schemas.microsoft.com/office/powerpoint/2010/main" val="217498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1" grpId="0"/>
      <p:bldP spid="11" grpId="1"/>
      <p:bldP spid="12" grpId="0" animBg="1"/>
      <p:bldP spid="12" grpId="1" animBg="1"/>
      <p:bldP spid="18" grpId="0" animBg="1"/>
      <p:bldP spid="16" grpId="0"/>
      <p:bldP spid="17" grpId="0"/>
      <p:bldP spid="21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3064</TotalTime>
  <Words>975</Words>
  <Application>Microsoft Office PowerPoint</Application>
  <PresentationFormat>On-screen Show (4:3)</PresentationFormat>
  <Paragraphs>192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Comic Sans MS</vt:lpstr>
      <vt:lpstr>Symbol</vt:lpstr>
      <vt:lpstr>Tahoma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231</cp:revision>
  <dcterms:created xsi:type="dcterms:W3CDTF">2014-10-16T13:44:36Z</dcterms:created>
  <dcterms:modified xsi:type="dcterms:W3CDTF">2020-03-24T20:40:58Z</dcterms:modified>
</cp:coreProperties>
</file>