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58" r:id="rId5"/>
    <p:sldId id="265" r:id="rId6"/>
    <p:sldId id="259" r:id="rId7"/>
    <p:sldId id="262" r:id="rId8"/>
    <p:sldId id="263" r:id="rId9"/>
    <p:sldId id="260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4" Type="http://schemas.openxmlformats.org/officeDocument/2006/relationships/image" Target="../media/image4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D6837-4A72-461C-94CF-38252528D5D1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3DA23-B5C9-4B89-A3D9-521171AFD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113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D6837-4A72-461C-94CF-38252528D5D1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3DA23-B5C9-4B89-A3D9-521171AFD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844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D6837-4A72-461C-94CF-38252528D5D1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3DA23-B5C9-4B89-A3D9-521171AFD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459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D6837-4A72-461C-94CF-38252528D5D1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3DA23-B5C9-4B89-A3D9-521171AFD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767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D6837-4A72-461C-94CF-38252528D5D1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3DA23-B5C9-4B89-A3D9-521171AFD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056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D6837-4A72-461C-94CF-38252528D5D1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3DA23-B5C9-4B89-A3D9-521171AFD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56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D6837-4A72-461C-94CF-38252528D5D1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3DA23-B5C9-4B89-A3D9-521171AFD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403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D6837-4A72-461C-94CF-38252528D5D1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3DA23-B5C9-4B89-A3D9-521171AFD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751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D6837-4A72-461C-94CF-38252528D5D1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3DA23-B5C9-4B89-A3D9-521171AFD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644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D6837-4A72-461C-94CF-38252528D5D1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3DA23-B5C9-4B89-A3D9-521171AFD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121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D6837-4A72-461C-94CF-38252528D5D1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3DA23-B5C9-4B89-A3D9-521171AFD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418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D6837-4A72-461C-94CF-38252528D5D1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A3DA23-B5C9-4B89-A3D9-521171AFD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891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7.wmf"/><Relationship Id="rId18" Type="http://schemas.openxmlformats.org/officeDocument/2006/relationships/image" Target="../media/image9.wmf"/><Relationship Id="rId3" Type="http://schemas.openxmlformats.org/officeDocument/2006/relationships/image" Target="../media/image11.png"/><Relationship Id="rId21" Type="http://schemas.openxmlformats.org/officeDocument/2006/relationships/image" Target="../media/image10.wmf"/><Relationship Id="rId7" Type="http://schemas.openxmlformats.org/officeDocument/2006/relationships/image" Target="../media/image4.wmf"/><Relationship Id="rId12" Type="http://schemas.openxmlformats.org/officeDocument/2006/relationships/oleObject" Target="../embeddings/oleObject5.bin"/><Relationship Id="rId1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2.png"/><Relationship Id="rId20" Type="http://schemas.openxmlformats.org/officeDocument/2006/relationships/oleObject" Target="../embeddings/oleObject8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5" Type="http://schemas.openxmlformats.org/officeDocument/2006/relationships/image" Target="../media/image8.wmf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13.png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wmf"/><Relationship Id="rId1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4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image" Target="../media/image19.png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23.png"/><Relationship Id="rId5" Type="http://schemas.openxmlformats.org/officeDocument/2006/relationships/image" Target="../media/image21.png"/><Relationship Id="rId10" Type="http://schemas.openxmlformats.org/officeDocument/2006/relationships/image" Target="../media/image22.png"/><Relationship Id="rId4" Type="http://schemas.openxmlformats.org/officeDocument/2006/relationships/image" Target="../media/image20.png"/><Relationship Id="rId9" Type="http://schemas.openxmlformats.org/officeDocument/2006/relationships/image" Target="../media/image18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19.png"/><Relationship Id="rId7" Type="http://schemas.openxmlformats.org/officeDocument/2006/relationships/image" Target="../media/image2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4.bin"/><Relationship Id="rId11" Type="http://schemas.openxmlformats.org/officeDocument/2006/relationships/image" Target="../media/image30.png"/><Relationship Id="rId5" Type="http://schemas.openxmlformats.org/officeDocument/2006/relationships/image" Target="../media/image26.png"/><Relationship Id="rId10" Type="http://schemas.openxmlformats.org/officeDocument/2006/relationships/image" Target="../media/image29.png"/><Relationship Id="rId4" Type="http://schemas.openxmlformats.org/officeDocument/2006/relationships/image" Target="../media/image25.png"/><Relationship Id="rId9" Type="http://schemas.openxmlformats.org/officeDocument/2006/relationships/image" Target="../media/image2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13" Type="http://schemas.openxmlformats.org/officeDocument/2006/relationships/oleObject" Target="../embeddings/oleObject16.bin"/><Relationship Id="rId3" Type="http://schemas.openxmlformats.org/officeDocument/2006/relationships/image" Target="../media/image19.png"/><Relationship Id="rId7" Type="http://schemas.openxmlformats.org/officeDocument/2006/relationships/image" Target="../media/image35.png"/><Relationship Id="rId12" Type="http://schemas.openxmlformats.org/officeDocument/2006/relationships/image" Target="../media/image3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4.png"/><Relationship Id="rId11" Type="http://schemas.openxmlformats.org/officeDocument/2006/relationships/oleObject" Target="../embeddings/oleObject15.bin"/><Relationship Id="rId5" Type="http://schemas.openxmlformats.org/officeDocument/2006/relationships/image" Target="../media/image26.png"/><Relationship Id="rId10" Type="http://schemas.openxmlformats.org/officeDocument/2006/relationships/image" Target="../media/image38.png"/><Relationship Id="rId4" Type="http://schemas.openxmlformats.org/officeDocument/2006/relationships/image" Target="../media/image33.png"/><Relationship Id="rId9" Type="http://schemas.openxmlformats.org/officeDocument/2006/relationships/image" Target="../media/image37.png"/><Relationship Id="rId14" Type="http://schemas.openxmlformats.org/officeDocument/2006/relationships/image" Target="../media/image32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13" Type="http://schemas.openxmlformats.org/officeDocument/2006/relationships/image" Target="../media/image41.wmf"/><Relationship Id="rId3" Type="http://schemas.openxmlformats.org/officeDocument/2006/relationships/image" Target="../media/image43.png"/><Relationship Id="rId7" Type="http://schemas.openxmlformats.org/officeDocument/2006/relationships/image" Target="../media/image33.png"/><Relationship Id="rId12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46.png"/><Relationship Id="rId11" Type="http://schemas.openxmlformats.org/officeDocument/2006/relationships/image" Target="../media/image40.wmf"/><Relationship Id="rId5" Type="http://schemas.openxmlformats.org/officeDocument/2006/relationships/image" Target="../media/image45.png"/><Relationship Id="rId15" Type="http://schemas.openxmlformats.org/officeDocument/2006/relationships/image" Target="../media/image42.wmf"/><Relationship Id="rId10" Type="http://schemas.openxmlformats.org/officeDocument/2006/relationships/oleObject" Target="../embeddings/oleObject18.bin"/><Relationship Id="rId4" Type="http://schemas.openxmlformats.org/officeDocument/2006/relationships/image" Target="../media/image44.png"/><Relationship Id="rId9" Type="http://schemas.openxmlformats.org/officeDocument/2006/relationships/image" Target="../media/image39.wmf"/><Relationship Id="rId14" Type="http://schemas.openxmlformats.org/officeDocument/2006/relationships/oleObject" Target="../embeddings/oleObject2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 smtClean="0"/>
              <a:t>Day 65 AGENDA:</a:t>
            </a:r>
          </a:p>
          <a:p>
            <a:pPr algn="ctr"/>
            <a:endParaRPr lang="en-US" sz="800" dirty="0"/>
          </a:p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Unit 7 Test # 1 (Identities) – 1 HOUR; Formula Sheet;</a:t>
            </a:r>
          </a:p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No Unit Circle; No </a:t>
            </a:r>
            <a:r>
              <a:rPr lang="en-US" sz="3200" b="1" dirty="0" err="1" smtClean="0">
                <a:solidFill>
                  <a:srgbClr val="FF0000"/>
                </a:solidFill>
              </a:rPr>
              <a:t>Calc</a:t>
            </a:r>
            <a:r>
              <a:rPr lang="en-US" sz="3200" b="1" dirty="0" smtClean="0">
                <a:solidFill>
                  <a:srgbClr val="FF0000"/>
                </a:solidFill>
              </a:rPr>
              <a:t> of any kind</a:t>
            </a:r>
          </a:p>
          <a:p>
            <a:pPr algn="ctr"/>
            <a:r>
              <a:rPr lang="en-US" sz="3200" b="1" dirty="0" smtClean="0">
                <a:solidFill>
                  <a:srgbClr val="008000"/>
                </a:solidFill>
              </a:rPr>
              <a:t>You will need notebook paper. Staple to your test.</a:t>
            </a:r>
          </a:p>
          <a:p>
            <a:pPr algn="ctr"/>
            <a:endParaRPr lang="en-US" sz="800" b="1" dirty="0">
              <a:solidFill>
                <a:srgbClr val="0000FF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274870"/>
            <a:ext cx="8534400" cy="4447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618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152400"/>
            <a:ext cx="6324600" cy="123110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tabLst>
                <a:tab pos="533400" algn="l"/>
              </a:tabLst>
            </a:pPr>
            <a:r>
              <a:rPr lang="en-US" sz="3200" dirty="0" smtClean="0">
                <a:solidFill>
                  <a:srgbClr val="FF0000"/>
                </a:solidFill>
                <a:effectLst/>
                <a:latin typeface="Comic Sans MS"/>
                <a:ea typeface="Times New Roman"/>
              </a:rPr>
              <a:t>Assignment:</a:t>
            </a:r>
            <a:r>
              <a:rPr lang="en-US" sz="3200" dirty="0" smtClean="0">
                <a:effectLst/>
                <a:latin typeface="Comic Sans MS"/>
                <a:ea typeface="Times New Roman"/>
              </a:rPr>
              <a:t> </a:t>
            </a:r>
          </a:p>
          <a:p>
            <a:pPr>
              <a:spcBef>
                <a:spcPts val="1200"/>
              </a:spcBef>
              <a:tabLst>
                <a:tab pos="533400" algn="l"/>
              </a:tabLst>
            </a:pPr>
            <a:r>
              <a:rPr lang="en-US" sz="3200" smtClean="0">
                <a:effectLst/>
                <a:latin typeface="Comic Sans MS"/>
                <a:ea typeface="Times New Roman"/>
              </a:rPr>
              <a:t>p</a:t>
            </a:r>
            <a:r>
              <a:rPr lang="en-US" sz="3200" dirty="0" smtClean="0">
                <a:effectLst/>
                <a:latin typeface="Comic Sans MS"/>
                <a:ea typeface="Times New Roman"/>
              </a:rPr>
              <a:t>. 418  #1 – 8, 21 - 24</a:t>
            </a:r>
            <a:endParaRPr lang="en-US" sz="32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524000"/>
            <a:ext cx="8534400" cy="4447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299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47800" y="609599"/>
            <a:ext cx="6096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rgbClr val="0000FF"/>
                </a:solidFill>
                <a:effectLst/>
                <a:latin typeface="Comic Sans MS"/>
                <a:ea typeface="Times New Roman"/>
              </a:rPr>
              <a:t>Accel Precalc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 algn="ctr"/>
            <a:r>
              <a:rPr lang="en-US" sz="2400" dirty="0" smtClean="0">
                <a:solidFill>
                  <a:srgbClr val="008000"/>
                </a:solidFill>
                <a:effectLst/>
                <a:latin typeface="Comic Sans MS"/>
                <a:ea typeface="Times New Roman"/>
              </a:rPr>
              <a:t>Unit #7: Trig Identities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 algn="ctr"/>
            <a:r>
              <a:rPr lang="en-US" sz="2400" dirty="0" smtClean="0">
                <a:effectLst/>
                <a:latin typeface="Comic Sans MS"/>
                <a:ea typeface="Times New Roman"/>
              </a:rPr>
              <a:t>Lesson 4: Double Angle Formulas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2133600"/>
            <a:ext cx="8077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FF0066"/>
                </a:solidFill>
                <a:effectLst/>
                <a:latin typeface="Comic Sans MS"/>
                <a:ea typeface="Times New Roman"/>
                <a:cs typeface="Times New Roman"/>
              </a:rPr>
              <a:t>EQ:</a:t>
            </a:r>
            <a:r>
              <a:rPr lang="en-US" sz="2800" dirty="0" smtClean="0">
                <a:effectLst/>
                <a:latin typeface="Comic Sans MS"/>
                <a:ea typeface="Times New Roman"/>
                <a:cs typeface="Times New Roman"/>
              </a:rPr>
              <a:t>  How can you use 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Comic Sans MS"/>
                <a:ea typeface="Times New Roman"/>
                <a:cs typeface="Times New Roman"/>
              </a:rPr>
              <a:t>double angle formulas </a:t>
            </a:r>
            <a:r>
              <a:rPr lang="en-US" sz="2800" dirty="0" smtClean="0">
                <a:effectLst/>
                <a:latin typeface="Comic Sans MS"/>
                <a:ea typeface="Times New Roman"/>
                <a:cs typeface="Times New Roman"/>
              </a:rPr>
              <a:t>to evaluate angles 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Comic Sans MS"/>
                <a:ea typeface="Times New Roman"/>
                <a:cs typeface="Times New Roman"/>
              </a:rPr>
              <a:t>NOT</a:t>
            </a:r>
            <a:r>
              <a:rPr lang="en-US" sz="2800" dirty="0" smtClean="0">
                <a:effectLst/>
                <a:latin typeface="Comic Sans MS"/>
                <a:ea typeface="Times New Roman"/>
                <a:cs typeface="Times New Roman"/>
              </a:rPr>
              <a:t> on the unit circle?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5656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51803" y="180760"/>
            <a:ext cx="57727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/>
              <a:buChar char=""/>
              <a:tabLst>
                <a:tab pos="457200" algn="l"/>
              </a:tabLst>
            </a:pPr>
            <a:r>
              <a:rPr lang="en-US" sz="2400" dirty="0" smtClean="0">
                <a:solidFill>
                  <a:srgbClr val="0000FF"/>
                </a:solidFill>
                <a:effectLst/>
                <a:latin typeface="Comic Sans MS"/>
                <a:ea typeface="Times New Roman"/>
              </a:rPr>
              <a:t>Deriving the Double-Angle Formulas: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26" y="957262"/>
            <a:ext cx="8239125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3440801"/>
              </p:ext>
            </p:extLst>
          </p:nvPr>
        </p:nvGraphicFramePr>
        <p:xfrm>
          <a:off x="2819400" y="992431"/>
          <a:ext cx="1150938" cy="622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8" name="Equation" r:id="rId4" imgW="495000" imgH="228600" progId="Equation.3">
                  <p:embed/>
                </p:oleObj>
              </mc:Choice>
              <mc:Fallback>
                <p:oleObj name="Equation" r:id="rId4" imgW="4950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819400" y="992431"/>
                        <a:ext cx="1150938" cy="622056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9881231"/>
              </p:ext>
            </p:extLst>
          </p:nvPr>
        </p:nvGraphicFramePr>
        <p:xfrm>
          <a:off x="4479876" y="942022"/>
          <a:ext cx="4041775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9" name="Equation" r:id="rId6" imgW="1739880" imgH="228600" progId="Equation.3">
                  <p:embed/>
                </p:oleObj>
              </mc:Choice>
              <mc:Fallback>
                <p:oleObj name="Equation" r:id="rId6" imgW="173988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9876" y="942022"/>
                        <a:ext cx="4041775" cy="6223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8836727"/>
              </p:ext>
            </p:extLst>
          </p:nvPr>
        </p:nvGraphicFramePr>
        <p:xfrm>
          <a:off x="5105400" y="1797050"/>
          <a:ext cx="20066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0" name="Equation" r:id="rId8" imgW="863280" imgH="228600" progId="Equation.3">
                  <p:embed/>
                </p:oleObj>
              </mc:Choice>
              <mc:Fallback>
                <p:oleObj name="Equation" r:id="rId8" imgW="86328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1797050"/>
                        <a:ext cx="2006600" cy="6223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266114" y="2605087"/>
            <a:ext cx="8457028" cy="181588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9900FF"/>
                </a:solidFill>
                <a:effectLst/>
                <a:latin typeface="Comic Sans MS"/>
                <a:ea typeface="Times New Roman"/>
                <a:cs typeface="Times New Roman"/>
              </a:rPr>
              <a:t>cos 2</a:t>
            </a:r>
            <a:r>
              <a:rPr lang="en-US" sz="2800" dirty="0" smtClean="0">
                <a:solidFill>
                  <a:srgbClr val="9900FF"/>
                </a:solidFill>
                <a:effectLst/>
                <a:latin typeface="Comic Sans MS"/>
                <a:ea typeface="Times New Roman"/>
                <a:cs typeface="Times New Roman"/>
                <a:sym typeface="Symbol"/>
              </a:rPr>
              <a:t></a:t>
            </a:r>
            <a:r>
              <a:rPr lang="en-US" sz="2800" dirty="0" smtClean="0">
                <a:effectLst/>
                <a:latin typeface="Comic Sans MS"/>
                <a:ea typeface="Times New Roman"/>
                <a:cs typeface="Times New Roman"/>
              </a:rPr>
              <a:t> = cos (</a:t>
            </a:r>
            <a:r>
              <a:rPr lang="en-US" sz="2800" dirty="0" smtClean="0">
                <a:latin typeface="Comic Sans MS"/>
                <a:ea typeface="Times New Roman"/>
                <a:cs typeface="Times New Roman"/>
                <a:sym typeface="Symbol"/>
              </a:rPr>
              <a:t>__</a:t>
            </a:r>
            <a:r>
              <a:rPr lang="en-US" sz="2800" dirty="0" smtClean="0">
                <a:effectLst/>
                <a:latin typeface="Comic Sans MS"/>
                <a:ea typeface="Times New Roman"/>
                <a:cs typeface="Times New Roman"/>
              </a:rPr>
              <a:t> + </a:t>
            </a:r>
            <a:r>
              <a:rPr lang="en-US" sz="2800" dirty="0" smtClean="0">
                <a:latin typeface="Comic Sans MS"/>
                <a:ea typeface="Times New Roman"/>
                <a:cs typeface="Times New Roman"/>
                <a:sym typeface="Symbol"/>
              </a:rPr>
              <a:t>__</a:t>
            </a:r>
            <a:r>
              <a:rPr lang="en-US" sz="2800" dirty="0" smtClean="0">
                <a:effectLst/>
                <a:latin typeface="Comic Sans MS"/>
                <a:ea typeface="Times New Roman"/>
                <a:cs typeface="Times New Roman"/>
              </a:rPr>
              <a:t>) = _________________</a:t>
            </a:r>
          </a:p>
          <a:p>
            <a:pPr lvl="8"/>
            <a:endParaRPr lang="en-US" sz="2800" dirty="0" smtClean="0">
              <a:latin typeface="Comic Sans MS"/>
              <a:cs typeface="Times New Roman"/>
            </a:endParaRPr>
          </a:p>
          <a:p>
            <a:pPr lvl="8"/>
            <a:r>
              <a:rPr lang="en-US" sz="2800" dirty="0">
                <a:latin typeface="Comic Sans MS"/>
                <a:cs typeface="Times New Roman"/>
              </a:rPr>
              <a:t> </a:t>
            </a:r>
            <a:r>
              <a:rPr lang="en-US" sz="2800" dirty="0" smtClean="0">
                <a:latin typeface="Comic Sans MS"/>
                <a:cs typeface="Times New Roman"/>
              </a:rPr>
              <a:t>       </a:t>
            </a:r>
          </a:p>
          <a:p>
            <a:pPr marL="4171950" lvl="8" indent="-514350">
              <a:buAutoNum type="arabicParenR"/>
            </a:pPr>
            <a:r>
              <a:rPr lang="en-US" sz="2800" dirty="0" smtClean="0">
                <a:latin typeface="Comic Sans MS"/>
                <a:cs typeface="Times New Roman"/>
              </a:rPr>
              <a:t>_______________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7869701"/>
              </p:ext>
            </p:extLst>
          </p:nvPr>
        </p:nvGraphicFramePr>
        <p:xfrm>
          <a:off x="2962701" y="2605087"/>
          <a:ext cx="1150938" cy="63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1" name="Equation" r:id="rId10" imgW="495000" imgH="228600" progId="Equation.3">
                  <p:embed/>
                </p:oleObj>
              </mc:Choice>
              <mc:Fallback>
                <p:oleObj name="Equation" r:id="rId10" imgW="49500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2701" y="2605087"/>
                        <a:ext cx="1150938" cy="636587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3039160"/>
              </p:ext>
            </p:extLst>
          </p:nvPr>
        </p:nvGraphicFramePr>
        <p:xfrm>
          <a:off x="4494628" y="2571090"/>
          <a:ext cx="4043363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2" name="Equation" r:id="rId12" imgW="1739880" imgH="228600" progId="Equation.3">
                  <p:embed/>
                </p:oleObj>
              </mc:Choice>
              <mc:Fallback>
                <p:oleObj name="Equation" r:id="rId12" imgW="173988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4628" y="2571090"/>
                        <a:ext cx="4043363" cy="6223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6032415"/>
              </p:ext>
            </p:extLst>
          </p:nvPr>
        </p:nvGraphicFramePr>
        <p:xfrm>
          <a:off x="4800600" y="3513028"/>
          <a:ext cx="2449513" cy="76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3" name="Equation" r:id="rId14" imgW="1054080" imgH="279360" progId="Equation.3">
                  <p:embed/>
                </p:oleObj>
              </mc:Choice>
              <mc:Fallback>
                <p:oleObj name="Equation" r:id="rId14" imgW="1054080" imgH="2793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3513028"/>
                        <a:ext cx="2449513" cy="76041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64" name="Picture 40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113" y="4782452"/>
            <a:ext cx="6276975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2480276"/>
              </p:ext>
            </p:extLst>
          </p:nvPr>
        </p:nvGraphicFramePr>
        <p:xfrm>
          <a:off x="823544" y="4362889"/>
          <a:ext cx="5429251" cy="760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4" name="Equation" r:id="rId17" imgW="2336760" imgH="279360" progId="Equation.3">
                  <p:embed/>
                </p:oleObj>
              </mc:Choice>
              <mc:Fallback>
                <p:oleObj name="Equation" r:id="rId17" imgW="2336760" imgH="27936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3544" y="4362889"/>
                        <a:ext cx="5429251" cy="76041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72" name="Picture 48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150" y="5465298"/>
            <a:ext cx="64389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6344350"/>
              </p:ext>
            </p:extLst>
          </p:nvPr>
        </p:nvGraphicFramePr>
        <p:xfrm>
          <a:off x="793162" y="5230127"/>
          <a:ext cx="5222875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5" name="Equation" r:id="rId20" imgW="2247840" imgH="279360" progId="Equation.3">
                  <p:embed/>
                </p:oleObj>
              </mc:Choice>
              <mc:Fallback>
                <p:oleObj name="Equation" r:id="rId20" imgW="2247840" imgH="27936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3162" y="5230127"/>
                        <a:ext cx="5222875" cy="75882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1"/>
          <p:cNvSpPr/>
          <p:nvPr/>
        </p:nvSpPr>
        <p:spPr>
          <a:xfrm>
            <a:off x="2142447" y="6138073"/>
            <a:ext cx="4233210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lvl="0"/>
            <a:r>
              <a:rPr lang="en-US" sz="2800" b="1" dirty="0">
                <a:solidFill>
                  <a:srgbClr val="0070C0"/>
                </a:solidFill>
              </a:rPr>
              <a:t>*** Which should you use?</a:t>
            </a:r>
          </a:p>
        </p:txBody>
      </p:sp>
    </p:spTree>
    <p:extLst>
      <p:ext uri="{BB962C8B-B14F-4D97-AF65-F5344CB8AC3E}">
        <p14:creationId xmlns:p14="http://schemas.microsoft.com/office/powerpoint/2010/main" val="13824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81000"/>
            <a:ext cx="8610600" cy="227754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742950" marR="0" lvl="1" indent="-285750">
              <a:spcBef>
                <a:spcPts val="1200"/>
              </a:spcBef>
              <a:spcAft>
                <a:spcPts val="0"/>
              </a:spcAft>
              <a:buFont typeface="Symbol"/>
              <a:buChar char=""/>
              <a:tabLst>
                <a:tab pos="457200" algn="l"/>
                <a:tab pos="533400" algn="l"/>
              </a:tabLst>
            </a:pPr>
            <a:r>
              <a:rPr lang="en-US" sz="2800" dirty="0" smtClean="0">
                <a:solidFill>
                  <a:srgbClr val="CC0000"/>
                </a:solidFill>
                <a:effectLst/>
                <a:latin typeface="Comic Sans MS"/>
                <a:ea typeface="Times New Roman"/>
              </a:rPr>
              <a:t>tan 2</a:t>
            </a:r>
            <a:r>
              <a:rPr lang="en-US" sz="2800" dirty="0" smtClean="0">
                <a:solidFill>
                  <a:srgbClr val="CC0000"/>
                </a:solidFill>
                <a:effectLst/>
                <a:latin typeface="Comic Sans MS"/>
                <a:ea typeface="Times New Roman"/>
                <a:sym typeface="Symbol"/>
              </a:rPr>
              <a:t></a:t>
            </a:r>
            <a:r>
              <a:rPr lang="en-US" sz="2800" dirty="0" smtClean="0">
                <a:effectLst/>
                <a:latin typeface="Comic Sans MS"/>
                <a:ea typeface="Times New Roman"/>
              </a:rPr>
              <a:t> = tan (</a:t>
            </a:r>
            <a:r>
              <a:rPr lang="en-US" sz="2800" dirty="0" smtClean="0">
                <a:latin typeface="Comic Sans MS"/>
                <a:ea typeface="Times New Roman"/>
                <a:sym typeface="Symbol"/>
              </a:rPr>
              <a:t>___</a:t>
            </a:r>
            <a:r>
              <a:rPr lang="en-US" sz="2800" dirty="0" smtClean="0">
                <a:effectLst/>
                <a:latin typeface="Comic Sans MS"/>
                <a:ea typeface="Times New Roman"/>
              </a:rPr>
              <a:t> + </a:t>
            </a:r>
            <a:r>
              <a:rPr lang="en-US" sz="2800" dirty="0" smtClean="0">
                <a:effectLst/>
                <a:latin typeface="Comic Sans MS"/>
                <a:ea typeface="Times New Roman"/>
                <a:sym typeface="Symbol"/>
              </a:rPr>
              <a:t>___</a:t>
            </a:r>
            <a:r>
              <a:rPr lang="en-US" sz="2800" dirty="0" smtClean="0">
                <a:effectLst/>
                <a:latin typeface="Comic Sans MS"/>
                <a:ea typeface="Times New Roman"/>
              </a:rPr>
              <a:t> ) =  _____________  </a:t>
            </a:r>
            <a:endParaRPr lang="en-US" sz="2800" dirty="0" smtClean="0">
              <a:effectLst/>
              <a:latin typeface="Times New Roman"/>
              <a:ea typeface="Times New Roman"/>
            </a:endParaRPr>
          </a:p>
          <a:p>
            <a:pPr marL="228600" marR="0">
              <a:spcBef>
                <a:spcPts val="1200"/>
              </a:spcBef>
              <a:spcAft>
                <a:spcPts val="0"/>
              </a:spcAft>
              <a:tabLst>
                <a:tab pos="533400" algn="l"/>
              </a:tabLst>
            </a:pPr>
            <a:r>
              <a:rPr lang="en-US" sz="2800" dirty="0" smtClean="0">
                <a:effectLst/>
                <a:latin typeface="Comic Sans MS"/>
                <a:ea typeface="Times New Roman"/>
              </a:rPr>
              <a:t>                                     </a:t>
            </a:r>
          </a:p>
          <a:p>
            <a:pPr marL="228600" marR="0">
              <a:spcBef>
                <a:spcPts val="1200"/>
              </a:spcBef>
              <a:spcAft>
                <a:spcPts val="0"/>
              </a:spcAft>
              <a:tabLst>
                <a:tab pos="533400" algn="l"/>
              </a:tabLst>
            </a:pPr>
            <a:r>
              <a:rPr lang="en-US" sz="2800" dirty="0">
                <a:latin typeface="Comic Sans MS"/>
                <a:ea typeface="Times New Roman"/>
              </a:rPr>
              <a:t> </a:t>
            </a:r>
            <a:r>
              <a:rPr lang="en-US" sz="2800" dirty="0" smtClean="0">
                <a:latin typeface="Comic Sans MS"/>
                <a:ea typeface="Times New Roman"/>
              </a:rPr>
              <a:t>                                    </a:t>
            </a:r>
          </a:p>
          <a:p>
            <a:pPr marL="228600" marR="0">
              <a:spcBef>
                <a:spcPts val="1200"/>
              </a:spcBef>
              <a:spcAft>
                <a:spcPts val="0"/>
              </a:spcAft>
              <a:tabLst>
                <a:tab pos="533400" algn="l"/>
              </a:tabLst>
            </a:pPr>
            <a:r>
              <a:rPr lang="en-US" sz="2800" dirty="0">
                <a:latin typeface="Comic Sans MS"/>
                <a:ea typeface="Times New Roman"/>
              </a:rPr>
              <a:t>	</a:t>
            </a:r>
            <a:r>
              <a:rPr lang="en-US" sz="2800" dirty="0" smtClean="0">
                <a:latin typeface="Comic Sans MS"/>
                <a:ea typeface="Times New Roman"/>
              </a:rPr>
              <a:t>				 </a:t>
            </a:r>
            <a:r>
              <a:rPr lang="en-US" sz="2800" dirty="0" smtClean="0">
                <a:effectLst/>
                <a:latin typeface="Comic Sans MS"/>
                <a:ea typeface="Times New Roman"/>
              </a:rPr>
              <a:t>= _________________</a:t>
            </a:r>
            <a:endParaRPr lang="en-US" sz="2800" dirty="0"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179036"/>
              </p:ext>
            </p:extLst>
          </p:nvPr>
        </p:nvGraphicFramePr>
        <p:xfrm>
          <a:off x="3657600" y="228600"/>
          <a:ext cx="1150938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7" name="Equation" r:id="rId3" imgW="495000" imgH="228600" progId="Equation.3">
                  <p:embed/>
                </p:oleObj>
              </mc:Choice>
              <mc:Fallback>
                <p:oleObj name="Equation" r:id="rId3" imgW="49500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228600"/>
                        <a:ext cx="1150938" cy="6223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417571"/>
              </p:ext>
            </p:extLst>
          </p:nvPr>
        </p:nvGraphicFramePr>
        <p:xfrm>
          <a:off x="5715000" y="80184"/>
          <a:ext cx="2598057" cy="113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8" name="Equation" r:id="rId5" imgW="1015920" imgH="444240" progId="Equation.3">
                  <p:embed/>
                </p:oleObj>
              </mc:Choice>
              <mc:Fallback>
                <p:oleObj name="Equation" r:id="rId5" imgW="1015920" imgH="444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715000" y="80184"/>
                        <a:ext cx="2598057" cy="113665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7598769"/>
              </p:ext>
            </p:extLst>
          </p:nvPr>
        </p:nvGraphicFramePr>
        <p:xfrm>
          <a:off x="5257800" y="1446258"/>
          <a:ext cx="1851025" cy="1201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9" name="Equation" r:id="rId7" imgW="723600" imgH="469800" progId="Equation.3">
                  <p:embed/>
                </p:oleObj>
              </mc:Choice>
              <mc:Fallback>
                <p:oleObj name="Equation" r:id="rId7" imgW="723600" imgH="469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1446258"/>
                        <a:ext cx="1851025" cy="120173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12054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304800"/>
            <a:ext cx="7010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u="sng" dirty="0" smtClean="0">
                <a:solidFill>
                  <a:srgbClr val="0000FF"/>
                </a:solidFill>
              </a:rPr>
              <a:t>Day 66 Agenda: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FF0000"/>
                </a:solidFill>
              </a:rPr>
              <a:t>Quiz 14 --- 30 minutes</a:t>
            </a:r>
          </a:p>
          <a:p>
            <a:pPr algn="ctr"/>
            <a:endParaRPr lang="en-US" sz="3600" dirty="0">
              <a:solidFill>
                <a:srgbClr val="0000FF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981200"/>
            <a:ext cx="8534400" cy="4447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993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985" y="152400"/>
            <a:ext cx="850582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1632" y="1676400"/>
            <a:ext cx="3182178" cy="247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985" y="1847190"/>
            <a:ext cx="1800225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Connector 2"/>
          <p:cNvCxnSpPr/>
          <p:nvPr/>
        </p:nvCxnSpPr>
        <p:spPr>
          <a:xfrm flipV="1">
            <a:off x="7315200" y="1847191"/>
            <a:ext cx="1066800" cy="1065078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8382000" y="1847190"/>
            <a:ext cx="0" cy="1065079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0353029"/>
              </p:ext>
            </p:extLst>
          </p:nvPr>
        </p:nvGraphicFramePr>
        <p:xfrm>
          <a:off x="7556500" y="2504415"/>
          <a:ext cx="292100" cy="4089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9" name="Equation" r:id="rId6" imgW="126720" imgH="177480" progId="Equation.3">
                  <p:embed/>
                </p:oleObj>
              </mc:Choice>
              <mc:Fallback>
                <p:oleObj name="Equation" r:id="rId6" imgW="12672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556500" y="2504415"/>
                        <a:ext cx="292100" cy="4089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455467" y="2175802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</a:rPr>
              <a:t>3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848600" y="2966062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4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467600" y="1856510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</a:rPr>
              <a:t>5</a:t>
            </a:r>
            <a:endParaRPr lang="en-US" sz="2800" b="1" dirty="0">
              <a:solidFill>
                <a:srgbClr val="0000FF"/>
              </a:solidFill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2181150"/>
              </p:ext>
            </p:extLst>
          </p:nvPr>
        </p:nvGraphicFramePr>
        <p:xfrm>
          <a:off x="489857" y="2699022"/>
          <a:ext cx="3733800" cy="31363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0" name="Equation" r:id="rId8" imgW="1269720" imgH="1066680" progId="Equation.3">
                  <p:embed/>
                </p:oleObj>
              </mc:Choice>
              <mc:Fallback>
                <p:oleObj name="Equation" r:id="rId8" imgW="1269720" imgH="10666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89857" y="2699022"/>
                        <a:ext cx="3733800" cy="313639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699022"/>
            <a:ext cx="341947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542" y="2699022"/>
            <a:ext cx="3842657" cy="1880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ight Arrow 11"/>
          <p:cNvSpPr/>
          <p:nvPr/>
        </p:nvSpPr>
        <p:spPr>
          <a:xfrm rot="1821838">
            <a:off x="5115377" y="1349459"/>
            <a:ext cx="2557324" cy="431933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502150" y="4647540"/>
            <a:ext cx="39533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  <a:latin typeface="Comic Sans MS" panose="030F0702030302020204" pitchFamily="66" charset="0"/>
              </a:rPr>
              <a:t>I</a:t>
            </a:r>
            <a:r>
              <a:rPr lang="en-US" sz="2800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n what </a:t>
            </a:r>
            <a:r>
              <a:rPr lang="en-US" sz="2800" dirty="0" smtClean="0">
                <a:solidFill>
                  <a:srgbClr val="008000"/>
                </a:solidFill>
                <a:latin typeface="Comic Sans MS" panose="030F0702030302020204" pitchFamily="66" charset="0"/>
              </a:rPr>
              <a:t>quadrant</a:t>
            </a:r>
            <a:r>
              <a:rPr lang="en-US" sz="2800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 could you find 2</a:t>
            </a:r>
            <a:r>
              <a:rPr lang="el-GR" sz="2800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θ</a:t>
            </a:r>
            <a:r>
              <a:rPr lang="en-US" sz="2800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 ? </a:t>
            </a:r>
            <a:endParaRPr lang="en-US" sz="28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486400" y="5674061"/>
            <a:ext cx="15557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anose="030F0702030302020204" pitchFamily="66" charset="0"/>
              </a:rPr>
              <a:t>I or II</a:t>
            </a:r>
            <a:endParaRPr lang="en-US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263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  <p:bldP spid="15" grpId="0"/>
      <p:bldP spid="12" grpId="0" animBg="1"/>
      <p:bldP spid="12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985" y="152400"/>
            <a:ext cx="850582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657349"/>
            <a:ext cx="1762125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371600"/>
            <a:ext cx="295275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0414969"/>
              </p:ext>
            </p:extLst>
          </p:nvPr>
        </p:nvGraphicFramePr>
        <p:xfrm>
          <a:off x="457200" y="2449287"/>
          <a:ext cx="2462805" cy="4027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4" name="Equation" r:id="rId6" imgW="1218960" imgH="1993680" progId="Equation.3">
                  <p:embed/>
                </p:oleObj>
              </mc:Choice>
              <mc:Fallback>
                <p:oleObj name="Equation" r:id="rId6" imgW="1218960" imgH="19936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7200" y="2449287"/>
                        <a:ext cx="2462805" cy="402771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985" y="2471737"/>
            <a:ext cx="25717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172" y="2460172"/>
            <a:ext cx="2619375" cy="139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985" y="2471737"/>
            <a:ext cx="2363932" cy="210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185" y="2406811"/>
            <a:ext cx="2519362" cy="3273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037114" y="2471737"/>
            <a:ext cx="2895600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WHY CHOOSE THIS ONE?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22643" y="4491603"/>
            <a:ext cx="52201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  <a:latin typeface="Comic Sans MS" panose="030F0702030302020204" pitchFamily="66" charset="0"/>
              </a:rPr>
              <a:t>I</a:t>
            </a:r>
            <a:r>
              <a:rPr lang="en-US" sz="2800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n what </a:t>
            </a:r>
            <a:r>
              <a:rPr lang="en-US" sz="2800" dirty="0" smtClean="0">
                <a:solidFill>
                  <a:srgbClr val="008000"/>
                </a:solidFill>
                <a:latin typeface="Comic Sans MS" panose="030F0702030302020204" pitchFamily="66" charset="0"/>
              </a:rPr>
              <a:t>quadrant</a:t>
            </a:r>
            <a:r>
              <a:rPr lang="en-US" sz="2800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 </a:t>
            </a:r>
            <a:r>
              <a:rPr lang="en-US" sz="2800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would</a:t>
            </a:r>
            <a:r>
              <a:rPr lang="en-US" sz="2800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 you find 2</a:t>
            </a:r>
            <a:r>
              <a:rPr lang="el-GR" sz="2800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θ</a:t>
            </a:r>
            <a:r>
              <a:rPr lang="en-US" sz="2800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 ? </a:t>
            </a:r>
            <a:endParaRPr lang="en-US" sz="28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29200" y="4922490"/>
            <a:ext cx="15557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anose="030F0702030302020204" pitchFamily="66" charset="0"/>
              </a:rPr>
              <a:t>I </a:t>
            </a:r>
            <a:endParaRPr lang="en-US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4702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985" y="152400"/>
            <a:ext cx="7550615" cy="1082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871" y="1600199"/>
            <a:ext cx="18002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066799"/>
            <a:ext cx="295275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08" y="2271713"/>
            <a:ext cx="2439092" cy="830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08" y="3314700"/>
            <a:ext cx="2219325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4579" y="1524000"/>
            <a:ext cx="2257425" cy="276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0598" y="1524000"/>
            <a:ext cx="2247900" cy="409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8991" y="5791200"/>
            <a:ext cx="215265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34000" y="3314700"/>
            <a:ext cx="36385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</a:rPr>
              <a:t>How can you use </a:t>
            </a:r>
            <a:r>
              <a:rPr lang="en-US" sz="2800" b="1" dirty="0" smtClean="0">
                <a:solidFill>
                  <a:srgbClr val="C00000"/>
                </a:solidFill>
              </a:rPr>
              <a:t>sin 2</a:t>
            </a:r>
            <a:r>
              <a:rPr lang="en-US" sz="2800" b="1" dirty="0" smtClean="0">
                <a:solidFill>
                  <a:srgbClr val="C00000"/>
                </a:solidFill>
                <a:sym typeface="Symbol"/>
              </a:rPr>
              <a:t> </a:t>
            </a:r>
            <a:r>
              <a:rPr lang="en-US" sz="2800" b="1" dirty="0" smtClean="0">
                <a:solidFill>
                  <a:srgbClr val="0000FF"/>
                </a:solidFill>
                <a:sym typeface="Symbol"/>
              </a:rPr>
              <a:t>and </a:t>
            </a:r>
            <a:r>
              <a:rPr lang="en-US" sz="2800" b="1" dirty="0" smtClean="0">
                <a:solidFill>
                  <a:srgbClr val="C00000"/>
                </a:solidFill>
                <a:sym typeface="Symbol"/>
              </a:rPr>
              <a:t>cos 2 </a:t>
            </a:r>
            <a:r>
              <a:rPr lang="en-US" sz="2800" b="1" dirty="0" smtClean="0">
                <a:solidFill>
                  <a:srgbClr val="0000FF"/>
                </a:solidFill>
                <a:sym typeface="Symbol"/>
              </a:rPr>
              <a:t>to calculate </a:t>
            </a:r>
            <a:r>
              <a:rPr lang="en-US" sz="2800" b="1" dirty="0" smtClean="0">
                <a:solidFill>
                  <a:srgbClr val="7030A0"/>
                </a:solidFill>
                <a:sym typeface="Symbol"/>
              </a:rPr>
              <a:t>tan 2 </a:t>
            </a:r>
            <a:r>
              <a:rPr lang="en-US" sz="2800" b="1" dirty="0" smtClean="0">
                <a:solidFill>
                  <a:srgbClr val="0000FF"/>
                </a:solidFill>
                <a:sym typeface="Symbol"/>
              </a:rPr>
              <a:t>?</a:t>
            </a:r>
            <a:endParaRPr lang="en-US" sz="2800" b="1" dirty="0">
              <a:solidFill>
                <a:srgbClr val="0000FF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0962929"/>
              </p:ext>
            </p:extLst>
          </p:nvPr>
        </p:nvGraphicFramePr>
        <p:xfrm>
          <a:off x="6842897" y="4215903"/>
          <a:ext cx="2011406" cy="7994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4" name="Equation" r:id="rId11" imgW="990360" imgH="393480" progId="Equation.3">
                  <p:embed/>
                </p:oleObj>
              </mc:Choice>
              <mc:Fallback>
                <p:oleObj name="Equation" r:id="rId11" imgW="99036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842897" y="4215903"/>
                        <a:ext cx="2011406" cy="79940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193638"/>
              </p:ext>
            </p:extLst>
          </p:nvPr>
        </p:nvGraphicFramePr>
        <p:xfrm>
          <a:off x="6576171" y="5103712"/>
          <a:ext cx="2268537" cy="154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5" name="Equation" r:id="rId13" imgW="1117440" imgH="761760" progId="Equation.3">
                  <p:embed/>
                </p:oleObj>
              </mc:Choice>
              <mc:Fallback>
                <p:oleObj name="Equation" r:id="rId13" imgW="1117440" imgH="7617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6576171" y="5103712"/>
                        <a:ext cx="2268537" cy="15494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44925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522" y="685800"/>
            <a:ext cx="7169615" cy="958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057400"/>
            <a:ext cx="2047875" cy="159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328" y="2019196"/>
            <a:ext cx="1798637" cy="65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99" y="3981450"/>
            <a:ext cx="176212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985" y="5488745"/>
            <a:ext cx="18002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981201" y="57482"/>
            <a:ext cx="4114800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Try these on your own.</a:t>
            </a:r>
            <a:endParaRPr lang="en-US" sz="3200" b="1" dirty="0">
              <a:solidFill>
                <a:srgbClr val="C00000"/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6248601"/>
              </p:ext>
            </p:extLst>
          </p:nvPr>
        </p:nvGraphicFramePr>
        <p:xfrm>
          <a:off x="2362200" y="2008310"/>
          <a:ext cx="1334114" cy="795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8" name="Equation" r:id="rId8" imgW="660240" imgH="393480" progId="Equation.3">
                  <p:embed/>
                </p:oleObj>
              </mc:Choice>
              <mc:Fallback>
                <p:oleObj name="Equation" r:id="rId8" imgW="66024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362200" y="2008310"/>
                        <a:ext cx="1334114" cy="79533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8445161"/>
              </p:ext>
            </p:extLst>
          </p:nvPr>
        </p:nvGraphicFramePr>
        <p:xfrm>
          <a:off x="2336800" y="3746500"/>
          <a:ext cx="1385888" cy="795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9" name="Equation" r:id="rId10" imgW="685800" imgH="393480" progId="Equation.3">
                  <p:embed/>
                </p:oleObj>
              </mc:Choice>
              <mc:Fallback>
                <p:oleObj name="Equation" r:id="rId10" imgW="685800" imgH="393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6800" y="3746500"/>
                        <a:ext cx="1385888" cy="79533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2965688"/>
              </p:ext>
            </p:extLst>
          </p:nvPr>
        </p:nvGraphicFramePr>
        <p:xfrm>
          <a:off x="2286000" y="5357208"/>
          <a:ext cx="1385888" cy="795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0" name="Equation" r:id="rId12" imgW="685800" imgH="393480" progId="Equation.3">
                  <p:embed/>
                </p:oleObj>
              </mc:Choice>
              <mc:Fallback>
                <p:oleObj name="Equation" r:id="rId12" imgW="685800" imgH="393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5357208"/>
                        <a:ext cx="1385888" cy="79533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Connector 7"/>
          <p:cNvCxnSpPr/>
          <p:nvPr/>
        </p:nvCxnSpPr>
        <p:spPr>
          <a:xfrm flipH="1">
            <a:off x="6934200" y="2852737"/>
            <a:ext cx="642937" cy="652463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6934200" y="2852737"/>
            <a:ext cx="0" cy="652463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010400" y="2348602"/>
            <a:ext cx="4572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-2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352823" y="3006796"/>
            <a:ext cx="4572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-1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5909853"/>
              </p:ext>
            </p:extLst>
          </p:nvPr>
        </p:nvGraphicFramePr>
        <p:xfrm>
          <a:off x="7239000" y="3191462"/>
          <a:ext cx="417954" cy="4179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1" name="Equation" r:id="rId14" imgW="228600" imgH="228600" progId="Equation.3">
                  <p:embed/>
                </p:oleObj>
              </mc:Choice>
              <mc:Fallback>
                <p:oleObj name="Equation" r:id="rId14" imgW="2286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7239000" y="3191462"/>
                        <a:ext cx="417954" cy="417954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57509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1044</TotalTime>
  <Words>186</Words>
  <Application>Microsoft Office PowerPoint</Application>
  <PresentationFormat>On-screen Show (4:3)</PresentationFormat>
  <Paragraphs>35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Comic Sans MS</vt:lpstr>
      <vt:lpstr>Symbol</vt:lpstr>
      <vt:lpstr>Times New Roman</vt:lpstr>
      <vt:lpstr>Wingdings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</dc:creator>
  <cp:lastModifiedBy>temp</cp:lastModifiedBy>
  <cp:revision>69</cp:revision>
  <dcterms:created xsi:type="dcterms:W3CDTF">2014-11-02T20:50:22Z</dcterms:created>
  <dcterms:modified xsi:type="dcterms:W3CDTF">2018-04-18T12:10:09Z</dcterms:modified>
</cp:coreProperties>
</file>