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319C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1.wmf"/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41.wmf"/><Relationship Id="rId1" Type="http://schemas.openxmlformats.org/officeDocument/2006/relationships/image" Target="../media/image47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1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4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6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5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0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5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4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2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1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D6837-4A72-461C-94CF-38252528D5D1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DA23-B5C9-4B89-A3D9-521171AF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9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image" Target="../media/image8.wmf"/><Relationship Id="rId3" Type="http://schemas.openxmlformats.org/officeDocument/2006/relationships/image" Target="../media/image10.png"/><Relationship Id="rId21" Type="http://schemas.openxmlformats.org/officeDocument/2006/relationships/image" Target="../media/image9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png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9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0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png"/><Relationship Id="rId5" Type="http://schemas.openxmlformats.org/officeDocument/2006/relationships/image" Target="../media/image22.png"/><Relationship Id="rId10" Type="http://schemas.openxmlformats.org/officeDocument/2006/relationships/image" Target="../media/image23.png"/><Relationship Id="rId4" Type="http://schemas.openxmlformats.org/officeDocument/2006/relationships/image" Target="../media/image21.png"/><Relationship Id="rId9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0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1.png"/><Relationship Id="rId5" Type="http://schemas.openxmlformats.org/officeDocument/2006/relationships/image" Target="../media/image27.png"/><Relationship Id="rId10" Type="http://schemas.openxmlformats.org/officeDocument/2006/relationships/image" Target="../media/image30.png"/><Relationship Id="rId4" Type="http://schemas.openxmlformats.org/officeDocument/2006/relationships/image" Target="../media/image26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20.png"/><Relationship Id="rId7" Type="http://schemas.openxmlformats.org/officeDocument/2006/relationships/image" Target="../media/image36.png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27.png"/><Relationship Id="rId10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Relationship Id="rId14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42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4.wmf"/><Relationship Id="rId5" Type="http://schemas.openxmlformats.org/officeDocument/2006/relationships/image" Target="../media/image44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43.png"/><Relationship Id="rId9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42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7.wmf"/><Relationship Id="rId5" Type="http://schemas.openxmlformats.org/officeDocument/2006/relationships/image" Target="../media/image46.png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43.png"/><Relationship Id="rId9" Type="http://schemas.openxmlformats.org/officeDocument/2006/relationships/image" Target="../media/image4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2.wmf"/><Relationship Id="rId3" Type="http://schemas.openxmlformats.org/officeDocument/2006/relationships/image" Target="../media/image42.png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7.wmf"/><Relationship Id="rId5" Type="http://schemas.openxmlformats.org/officeDocument/2006/relationships/image" Target="../media/image34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43.png"/><Relationship Id="rId9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609599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#7: Trig Identities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>
                <a:effectLst/>
                <a:latin typeface="Comic Sans MS"/>
                <a:ea typeface="Times New Roman"/>
              </a:rPr>
              <a:t>Lesson 4: Double Angle Formulas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1336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66"/>
                </a:solidFill>
                <a:effectLst/>
                <a:latin typeface="Comic Sans MS"/>
                <a:ea typeface="Times New Roman"/>
                <a:cs typeface="Times New Roman"/>
              </a:rPr>
              <a:t>EQ: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 How can you use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double angle formulas 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to evaluate angles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NOT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on the unit circle?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656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"/>
            <a:ext cx="6324600" cy="1231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33400" algn="l"/>
              </a:tabLst>
            </a:pPr>
            <a:r>
              <a:rPr lang="en-US" sz="32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Assignment:</a:t>
            </a:r>
            <a:r>
              <a:rPr lang="en-US" sz="3200" dirty="0">
                <a:effectLst/>
                <a:latin typeface="Comic Sans MS"/>
                <a:ea typeface="Times New Roman"/>
              </a:rPr>
              <a:t> </a:t>
            </a:r>
          </a:p>
          <a:p>
            <a:pPr>
              <a:spcBef>
                <a:spcPts val="1200"/>
              </a:spcBef>
              <a:tabLst>
                <a:tab pos="533400" algn="l"/>
              </a:tabLst>
            </a:pPr>
            <a:r>
              <a:rPr lang="en-US" sz="3200">
                <a:effectLst/>
                <a:latin typeface="Comic Sans MS"/>
                <a:ea typeface="Times New Roman"/>
              </a:rPr>
              <a:t>Textbook p</a:t>
            </a:r>
            <a:r>
              <a:rPr lang="en-US" sz="3200" dirty="0">
                <a:effectLst/>
                <a:latin typeface="Comic Sans MS"/>
                <a:ea typeface="Times New Roman"/>
              </a:rPr>
              <a:t>. 418  #1 – 8, 21 - 24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329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1803" y="180760"/>
            <a:ext cx="5772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Deriving the Double-Angle Formulas: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26" y="957262"/>
            <a:ext cx="82391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440801"/>
              </p:ext>
            </p:extLst>
          </p:nvPr>
        </p:nvGraphicFramePr>
        <p:xfrm>
          <a:off x="2819400" y="992431"/>
          <a:ext cx="1150938" cy="62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" name="Equation" r:id="rId4" imgW="495000" imgH="228600" progId="Equation.3">
                  <p:embed/>
                </p:oleObj>
              </mc:Choice>
              <mc:Fallback>
                <p:oleObj name="Equation" r:id="rId4" imgW="495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19400" y="992431"/>
                        <a:ext cx="1150938" cy="622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881231"/>
              </p:ext>
            </p:extLst>
          </p:nvPr>
        </p:nvGraphicFramePr>
        <p:xfrm>
          <a:off x="4479876" y="942022"/>
          <a:ext cx="40417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" name="Equation" r:id="rId6" imgW="1739880" imgH="228600" progId="Equation.3">
                  <p:embed/>
                </p:oleObj>
              </mc:Choice>
              <mc:Fallback>
                <p:oleObj name="Equation" r:id="rId6" imgW="17398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876" y="942022"/>
                        <a:ext cx="4041775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836727"/>
              </p:ext>
            </p:extLst>
          </p:nvPr>
        </p:nvGraphicFramePr>
        <p:xfrm>
          <a:off x="5105400" y="1797050"/>
          <a:ext cx="2006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" name="Equation" r:id="rId8" imgW="863280" imgH="228600" progId="Equation.3">
                  <p:embed/>
                </p:oleObj>
              </mc:Choice>
              <mc:Fallback>
                <p:oleObj name="Equation" r:id="rId8" imgW="8632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797050"/>
                        <a:ext cx="2006600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66114" y="2605087"/>
            <a:ext cx="845702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9900FF"/>
                </a:solidFill>
                <a:effectLst/>
                <a:latin typeface="Comic Sans MS"/>
                <a:ea typeface="Times New Roman"/>
                <a:cs typeface="Times New Roman"/>
              </a:rPr>
              <a:t>cos 2</a:t>
            </a:r>
            <a:r>
              <a:rPr lang="en-US" sz="2800" dirty="0">
                <a:solidFill>
                  <a:srgbClr val="9900FF"/>
                </a:solidFill>
                <a:effectLst/>
                <a:latin typeface="Comic Sans MS"/>
                <a:ea typeface="Times New Roman"/>
                <a:cs typeface="Times New Roman"/>
                <a:sym typeface="Symbol"/>
              </a:rPr>
              <a:t>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= cos (</a:t>
            </a:r>
            <a:r>
              <a:rPr lang="en-US" sz="2800" dirty="0">
                <a:latin typeface="Comic Sans MS"/>
                <a:ea typeface="Times New Roman"/>
                <a:cs typeface="Times New Roman"/>
                <a:sym typeface="Symbol"/>
              </a:rPr>
              <a:t>__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+ </a:t>
            </a:r>
            <a:r>
              <a:rPr lang="en-US" sz="2800" dirty="0">
                <a:latin typeface="Comic Sans MS"/>
                <a:ea typeface="Times New Roman"/>
                <a:cs typeface="Times New Roman"/>
                <a:sym typeface="Symbol"/>
              </a:rPr>
              <a:t>__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) = _________________</a:t>
            </a:r>
          </a:p>
          <a:p>
            <a:pPr lvl="8"/>
            <a:endParaRPr lang="en-US" sz="2800" dirty="0">
              <a:latin typeface="Comic Sans MS"/>
              <a:cs typeface="Times New Roman"/>
            </a:endParaRPr>
          </a:p>
          <a:p>
            <a:pPr lvl="8"/>
            <a:r>
              <a:rPr lang="en-US" sz="2800" dirty="0">
                <a:latin typeface="Comic Sans MS"/>
                <a:cs typeface="Times New Roman"/>
              </a:rPr>
              <a:t>        </a:t>
            </a:r>
          </a:p>
          <a:p>
            <a:pPr marL="4171950" lvl="8" indent="-514350">
              <a:buAutoNum type="arabicParenR"/>
            </a:pPr>
            <a:r>
              <a:rPr lang="en-US" sz="2800" dirty="0">
                <a:latin typeface="Comic Sans MS"/>
                <a:cs typeface="Times New Roman"/>
              </a:rPr>
              <a:t>_______________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869701"/>
              </p:ext>
            </p:extLst>
          </p:nvPr>
        </p:nvGraphicFramePr>
        <p:xfrm>
          <a:off x="2962701" y="2605087"/>
          <a:ext cx="115093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" name="Equation" r:id="rId10" imgW="495000" imgH="228600" progId="Equation.3">
                  <p:embed/>
                </p:oleObj>
              </mc:Choice>
              <mc:Fallback>
                <p:oleObj name="Equation" r:id="rId10" imgW="495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701" y="2605087"/>
                        <a:ext cx="1150938" cy="6365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39160"/>
              </p:ext>
            </p:extLst>
          </p:nvPr>
        </p:nvGraphicFramePr>
        <p:xfrm>
          <a:off x="4494628" y="2571090"/>
          <a:ext cx="40433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" name="Equation" r:id="rId12" imgW="1739880" imgH="228600" progId="Equation.3">
                  <p:embed/>
                </p:oleObj>
              </mc:Choice>
              <mc:Fallback>
                <p:oleObj name="Equation" r:id="rId12" imgW="17398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628" y="2571090"/>
                        <a:ext cx="4043363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48549"/>
              </p:ext>
            </p:extLst>
          </p:nvPr>
        </p:nvGraphicFramePr>
        <p:xfrm>
          <a:off x="4800600" y="3513138"/>
          <a:ext cx="244951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5" name="Equation" r:id="rId14" imgW="1054080" imgH="279360" progId="Equation.3">
                  <p:embed/>
                </p:oleObj>
              </mc:Choice>
              <mc:Fallback>
                <p:oleObj name="Equation" r:id="rId14" imgW="105408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513138"/>
                        <a:ext cx="2449513" cy="7604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13" y="4782452"/>
            <a:ext cx="62769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480276"/>
              </p:ext>
            </p:extLst>
          </p:nvPr>
        </p:nvGraphicFramePr>
        <p:xfrm>
          <a:off x="823544" y="4362889"/>
          <a:ext cx="5429251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" name="Equation" r:id="rId17" imgW="2336760" imgH="279360" progId="Equation.3">
                  <p:embed/>
                </p:oleObj>
              </mc:Choice>
              <mc:Fallback>
                <p:oleObj name="Equation" r:id="rId17" imgW="2336760" imgH="2793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544" y="4362889"/>
                        <a:ext cx="5429251" cy="7604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50" y="5465298"/>
            <a:ext cx="6438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68724"/>
              </p:ext>
            </p:extLst>
          </p:nvPr>
        </p:nvGraphicFramePr>
        <p:xfrm>
          <a:off x="843864" y="5292125"/>
          <a:ext cx="52228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7" name="Equation" r:id="rId20" imgW="2247840" imgH="279360" progId="Equation.3">
                  <p:embed/>
                </p:oleObj>
              </mc:Choice>
              <mc:Fallback>
                <p:oleObj name="Equation" r:id="rId20" imgW="2247840" imgH="2793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864" y="5292125"/>
                        <a:ext cx="5222875" cy="758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142447" y="6138073"/>
            <a:ext cx="42332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rgbClr val="0070C0"/>
                </a:solidFill>
              </a:rPr>
              <a:t>*** Which should you use?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Object 16">
                <a:extLst>
                  <a:ext uri="{FF2B5EF4-FFF2-40B4-BE49-F238E27FC236}">
                    <a16:creationId xmlns:a16="http://schemas.microsoft.com/office/drawing/2014/main" id="{B12CABF0-8617-45CC-9537-679CAD2761C6}"/>
                  </a:ext>
                </a:extLst>
              </p:cNvPr>
              <p:cNvSpPr txBox="1"/>
              <p:nvPr/>
            </p:nvSpPr>
            <p:spPr bwMode="auto">
              <a:xfrm>
                <a:off x="287606" y="3487383"/>
                <a:ext cx="4406900" cy="76041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∗∗∗</m:t>
                              </m:r>
                              <m:r>
                                <m:rPr>
                                  <m:sty m:val="p"/>
                                </m:rPr>
                                <a:rPr lang="en-US" sz="32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=1 −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7" name="Object 16">
                <a:extLst>
                  <a:ext uri="{FF2B5EF4-FFF2-40B4-BE49-F238E27FC236}">
                    <a16:creationId xmlns:a16="http://schemas.microsoft.com/office/drawing/2014/main" id="{B12CABF0-8617-45CC-9537-679CAD276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606" y="3487383"/>
                <a:ext cx="4406900" cy="76041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13723B6-6223-44ED-BFBD-B308C4021B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15598"/>
              </p:ext>
            </p:extLst>
          </p:nvPr>
        </p:nvGraphicFramePr>
        <p:xfrm>
          <a:off x="843864" y="4424887"/>
          <a:ext cx="244951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8" name="Equation" r:id="rId23" imgW="1054080" imgH="279360" progId="Equation.3">
                  <p:embed/>
                </p:oleObj>
              </mc:Choice>
              <mc:Fallback>
                <p:oleObj name="Equation" r:id="rId23" imgW="1054080" imgH="2793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864" y="4424887"/>
                        <a:ext cx="2449513" cy="7604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FF53E8B2-EE3D-4B19-837F-EF1764C843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313085"/>
              </p:ext>
            </p:extLst>
          </p:nvPr>
        </p:nvGraphicFramePr>
        <p:xfrm>
          <a:off x="843864" y="5308382"/>
          <a:ext cx="244951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" name="Equation" r:id="rId24" imgW="1054080" imgH="279360" progId="Equation.3">
                  <p:embed/>
                </p:oleObj>
              </mc:Choice>
              <mc:Fallback>
                <p:oleObj name="Equation" r:id="rId24" imgW="1054080" imgH="2793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864" y="5308382"/>
                        <a:ext cx="2449513" cy="7604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ject 16">
                <a:extLst>
                  <a:ext uri="{FF2B5EF4-FFF2-40B4-BE49-F238E27FC236}">
                    <a16:creationId xmlns:a16="http://schemas.microsoft.com/office/drawing/2014/main" id="{F617BB45-0016-46E1-9345-A404FC4E31F6}"/>
                  </a:ext>
                </a:extLst>
              </p:cNvPr>
              <p:cNvSpPr txBox="1"/>
              <p:nvPr/>
            </p:nvSpPr>
            <p:spPr bwMode="auto">
              <a:xfrm>
                <a:off x="287606" y="3505312"/>
                <a:ext cx="4406900" cy="76041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∗∗∗</m:t>
                              </m:r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=1 −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2" name="Object 16">
                <a:extLst>
                  <a:ext uri="{FF2B5EF4-FFF2-40B4-BE49-F238E27FC236}">
                    <a16:creationId xmlns:a16="http://schemas.microsoft.com/office/drawing/2014/main" id="{F617BB45-0016-46E1-9345-A404FC4E3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606" y="3505312"/>
                <a:ext cx="4406900" cy="76041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7" grpId="0" animBg="1"/>
      <p:bldP spid="17" grpId="1" animBg="1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610600" cy="22775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marR="0" lvl="1" indent="-285750">
              <a:spcBef>
                <a:spcPts val="120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533400" algn="l"/>
              </a:tabLst>
            </a:pPr>
            <a:r>
              <a:rPr lang="en-US" sz="2800" dirty="0">
                <a:solidFill>
                  <a:srgbClr val="CC0000"/>
                </a:solidFill>
                <a:effectLst/>
                <a:latin typeface="Comic Sans MS"/>
                <a:ea typeface="Times New Roman"/>
              </a:rPr>
              <a:t>tan 2</a:t>
            </a:r>
            <a:r>
              <a:rPr lang="en-US" sz="2800" dirty="0">
                <a:solidFill>
                  <a:srgbClr val="CC0000"/>
                </a:solidFill>
                <a:effectLst/>
                <a:latin typeface="Comic Sans MS"/>
                <a:ea typeface="Times New Roman"/>
                <a:sym typeface="Symbol"/>
              </a:rPr>
              <a:t></a:t>
            </a:r>
            <a:r>
              <a:rPr lang="en-US" sz="2800" dirty="0">
                <a:effectLst/>
                <a:latin typeface="Comic Sans MS"/>
                <a:ea typeface="Times New Roman"/>
              </a:rPr>
              <a:t> = tan (</a:t>
            </a:r>
            <a:r>
              <a:rPr lang="en-US" sz="2800" dirty="0">
                <a:latin typeface="Comic Sans MS"/>
                <a:ea typeface="Times New Roman"/>
                <a:sym typeface="Symbol"/>
              </a:rPr>
              <a:t>___</a:t>
            </a:r>
            <a:r>
              <a:rPr lang="en-US" sz="2800" dirty="0">
                <a:effectLst/>
                <a:latin typeface="Comic Sans MS"/>
                <a:ea typeface="Times New Roman"/>
              </a:rPr>
              <a:t> + </a:t>
            </a:r>
            <a:r>
              <a:rPr lang="en-US" sz="2800" dirty="0">
                <a:effectLst/>
                <a:latin typeface="Comic Sans MS"/>
                <a:ea typeface="Times New Roman"/>
                <a:sym typeface="Symbol"/>
              </a:rPr>
              <a:t>___</a:t>
            </a:r>
            <a:r>
              <a:rPr lang="en-US" sz="2800" dirty="0">
                <a:effectLst/>
                <a:latin typeface="Comic Sans MS"/>
                <a:ea typeface="Times New Roman"/>
              </a:rPr>
              <a:t> ) =  _____________  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marL="228600" marR="0">
              <a:spcBef>
                <a:spcPts val="120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en-US" sz="2800" dirty="0">
                <a:effectLst/>
                <a:latin typeface="Comic Sans MS"/>
                <a:ea typeface="Times New Roman"/>
              </a:rPr>
              <a:t>                                     </a:t>
            </a:r>
          </a:p>
          <a:p>
            <a:pPr marL="228600" marR="0">
              <a:spcBef>
                <a:spcPts val="120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en-US" sz="2800" dirty="0">
                <a:latin typeface="Comic Sans MS"/>
                <a:ea typeface="Times New Roman"/>
              </a:rPr>
              <a:t>                                     </a:t>
            </a:r>
          </a:p>
          <a:p>
            <a:pPr marL="228600" marR="0">
              <a:spcBef>
                <a:spcPts val="120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en-US" sz="2800" dirty="0">
                <a:latin typeface="Comic Sans MS"/>
                <a:ea typeface="Times New Roman"/>
              </a:rPr>
              <a:t>					 </a:t>
            </a:r>
            <a:r>
              <a:rPr lang="en-US" sz="2800" dirty="0">
                <a:effectLst/>
                <a:latin typeface="Comic Sans MS"/>
                <a:ea typeface="Times New Roman"/>
              </a:rPr>
              <a:t>= _________________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79036"/>
              </p:ext>
            </p:extLst>
          </p:nvPr>
        </p:nvGraphicFramePr>
        <p:xfrm>
          <a:off x="3657600" y="228600"/>
          <a:ext cx="11509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Equation" r:id="rId3" imgW="495000" imgH="228600" progId="Equation.3">
                  <p:embed/>
                </p:oleObj>
              </mc:Choice>
              <mc:Fallback>
                <p:oleObj name="Equation" r:id="rId3" imgW="495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600"/>
                        <a:ext cx="1150938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7571"/>
              </p:ext>
            </p:extLst>
          </p:nvPr>
        </p:nvGraphicFramePr>
        <p:xfrm>
          <a:off x="5715000" y="80184"/>
          <a:ext cx="259805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Equation" r:id="rId5" imgW="1015920" imgH="444240" progId="Equation.3">
                  <p:embed/>
                </p:oleObj>
              </mc:Choice>
              <mc:Fallback>
                <p:oleObj name="Equation" r:id="rId5" imgW="10159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15000" y="80184"/>
                        <a:ext cx="2598057" cy="1136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598769"/>
              </p:ext>
            </p:extLst>
          </p:nvPr>
        </p:nvGraphicFramePr>
        <p:xfrm>
          <a:off x="5257800" y="1446258"/>
          <a:ext cx="1851025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tion" r:id="rId7" imgW="723600" imgH="469800" progId="Equation.3">
                  <p:embed/>
                </p:oleObj>
              </mc:Choice>
              <mc:Fallback>
                <p:oleObj name="Equation" r:id="rId7" imgW="72360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446258"/>
                        <a:ext cx="1851025" cy="1201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205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152400"/>
            <a:ext cx="85058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632" y="1676400"/>
            <a:ext cx="318217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1847190"/>
            <a:ext cx="18002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7315200" y="1847191"/>
            <a:ext cx="1066800" cy="106507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382000" y="1847190"/>
            <a:ext cx="0" cy="10650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353029"/>
              </p:ext>
            </p:extLst>
          </p:nvPr>
        </p:nvGraphicFramePr>
        <p:xfrm>
          <a:off x="7556500" y="2504415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504415"/>
                        <a:ext cx="292100" cy="408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55467" y="217580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48600" y="296606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7600" y="185651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5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007498"/>
              </p:ext>
            </p:extLst>
          </p:nvPr>
        </p:nvGraphicFramePr>
        <p:xfrm>
          <a:off x="-304800" y="4876800"/>
          <a:ext cx="3733800" cy="313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8" imgW="1269720" imgH="1066680" progId="Equation.3">
                  <p:embed/>
                </p:oleObj>
              </mc:Choice>
              <mc:Fallback>
                <p:oleObj name="Equation" r:id="rId8" imgW="126972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304800" y="4876800"/>
                        <a:ext cx="3733800" cy="313639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9022"/>
            <a:ext cx="34194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2579870"/>
            <a:ext cx="3842657" cy="188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ight Arrow 11"/>
          <p:cNvSpPr/>
          <p:nvPr/>
        </p:nvSpPr>
        <p:spPr>
          <a:xfrm rot="1821838">
            <a:off x="5115377" y="1349459"/>
            <a:ext cx="2557324" cy="4319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02150" y="4647540"/>
            <a:ext cx="3953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In what </a:t>
            </a:r>
            <a:r>
              <a:rPr lang="en-US" sz="2800" dirty="0">
                <a:solidFill>
                  <a:srgbClr val="008000"/>
                </a:solidFill>
                <a:latin typeface="Comic Sans MS" panose="030F0702030302020204" pitchFamily="66" charset="0"/>
              </a:rPr>
              <a:t>quadrant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 could you find 2</a:t>
            </a:r>
            <a:r>
              <a:rPr lang="el-GR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 ?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86400" y="5674061"/>
            <a:ext cx="155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 or II</a:t>
            </a:r>
          </a:p>
        </p:txBody>
      </p:sp>
    </p:spTree>
    <p:extLst>
      <p:ext uri="{BB962C8B-B14F-4D97-AF65-F5344CB8AC3E}">
        <p14:creationId xmlns:p14="http://schemas.microsoft.com/office/powerpoint/2010/main" val="34026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152400"/>
            <a:ext cx="85058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57349"/>
            <a:ext cx="17621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2952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14969"/>
              </p:ext>
            </p:extLst>
          </p:nvPr>
        </p:nvGraphicFramePr>
        <p:xfrm>
          <a:off x="457200" y="2449287"/>
          <a:ext cx="2462805" cy="402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6" imgW="1218960" imgH="1993680" progId="Equation.3">
                  <p:embed/>
                </p:oleObj>
              </mc:Choice>
              <mc:Fallback>
                <p:oleObj name="Equation" r:id="rId6" imgW="1218960" imgH="1993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" y="2449287"/>
                        <a:ext cx="2462805" cy="4027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2471737"/>
            <a:ext cx="2571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72" y="2460172"/>
            <a:ext cx="26193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2471737"/>
            <a:ext cx="2363932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85" y="2406811"/>
            <a:ext cx="2519362" cy="327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16555" y="2243383"/>
            <a:ext cx="28956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WHY CHOOSE THIS ONE?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33529" y="3688262"/>
            <a:ext cx="52201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In what </a:t>
            </a:r>
            <a:r>
              <a:rPr lang="en-US" sz="2800" dirty="0">
                <a:solidFill>
                  <a:srgbClr val="008000"/>
                </a:solidFill>
                <a:latin typeface="Comic Sans MS" panose="030F0702030302020204" pitchFamily="66" charset="0"/>
              </a:rPr>
              <a:t>quadrant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2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would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 you find 2</a:t>
            </a:r>
            <a:r>
              <a:rPr lang="el-GR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 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3529" y="4630796"/>
            <a:ext cx="52201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Since the ratio of a) could be in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or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II</a:t>
            </a:r>
            <a:r>
              <a:rPr lang="en-US" sz="2800" dirty="0">
                <a:latin typeface="Comic Sans MS" panose="030F0702030302020204" pitchFamily="66" charset="0"/>
              </a:rPr>
              <a:t> and the ratio for b) could be in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IV</a:t>
            </a:r>
            <a:r>
              <a:rPr lang="en-US" sz="2800" dirty="0">
                <a:latin typeface="Comic Sans MS" panose="030F0702030302020204" pitchFamily="66" charset="0"/>
              </a:rPr>
              <a:t>,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l-GR" sz="28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θ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will be located in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47E11AF9-00C5-4A8B-8AD9-EFE35412D613}"/>
              </a:ext>
            </a:extLst>
          </p:cNvPr>
          <p:cNvSpPr/>
          <p:nvPr/>
        </p:nvSpPr>
        <p:spPr>
          <a:xfrm rot="1626259">
            <a:off x="2918655" y="1071716"/>
            <a:ext cx="304800" cy="1416211"/>
          </a:xfrm>
          <a:prstGeom prst="downArrow">
            <a:avLst/>
          </a:prstGeom>
          <a:solidFill>
            <a:srgbClr val="F319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85" y="152400"/>
            <a:ext cx="7550615" cy="108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71" y="1600199"/>
            <a:ext cx="1800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66799"/>
            <a:ext cx="2952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8" y="2271713"/>
            <a:ext cx="2439092" cy="83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8" y="3314700"/>
            <a:ext cx="22193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579" y="1524000"/>
            <a:ext cx="22574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598" y="1524000"/>
            <a:ext cx="22479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91" y="5791200"/>
            <a:ext cx="21526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3314700"/>
            <a:ext cx="3638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How can you use </a:t>
            </a:r>
            <a:r>
              <a:rPr lang="en-US" sz="2800" b="1" dirty="0">
                <a:solidFill>
                  <a:srgbClr val="C00000"/>
                </a:solidFill>
              </a:rPr>
              <a:t>sin 2</a:t>
            </a:r>
            <a:r>
              <a:rPr lang="en-US" sz="2800" b="1" dirty="0">
                <a:solidFill>
                  <a:srgbClr val="C00000"/>
                </a:solidFill>
                <a:sym typeface="Symbol"/>
              </a:rPr>
              <a:t> </a:t>
            </a:r>
            <a:r>
              <a:rPr lang="en-US" sz="2800" b="1" dirty="0">
                <a:solidFill>
                  <a:srgbClr val="0000FF"/>
                </a:solidFill>
                <a:sym typeface="Symbol"/>
              </a:rPr>
              <a:t>and </a:t>
            </a:r>
            <a:r>
              <a:rPr lang="en-US" sz="2800" b="1" dirty="0">
                <a:solidFill>
                  <a:srgbClr val="C00000"/>
                </a:solidFill>
                <a:sym typeface="Symbol"/>
              </a:rPr>
              <a:t>cos 2 </a:t>
            </a:r>
            <a:r>
              <a:rPr lang="en-US" sz="2800" b="1" dirty="0">
                <a:solidFill>
                  <a:srgbClr val="0000FF"/>
                </a:solidFill>
                <a:sym typeface="Symbol"/>
              </a:rPr>
              <a:t>to calculate </a:t>
            </a:r>
            <a:r>
              <a:rPr lang="en-US" sz="2800" b="1" dirty="0">
                <a:solidFill>
                  <a:srgbClr val="7030A0"/>
                </a:solidFill>
                <a:sym typeface="Symbol"/>
              </a:rPr>
              <a:t>tan 2 </a:t>
            </a:r>
            <a:r>
              <a:rPr lang="en-US" sz="2800" b="1" dirty="0">
                <a:solidFill>
                  <a:srgbClr val="0000FF"/>
                </a:solidFill>
                <a:sym typeface="Symbol"/>
              </a:rPr>
              <a:t>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547012"/>
              </p:ext>
            </p:extLst>
          </p:nvPr>
        </p:nvGraphicFramePr>
        <p:xfrm>
          <a:off x="6818062" y="4102298"/>
          <a:ext cx="2011406" cy="799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Equation" r:id="rId11" imgW="990360" imgH="393480" progId="Equation.3">
                  <p:embed/>
                </p:oleObj>
              </mc:Choice>
              <mc:Fallback>
                <p:oleObj name="Equation" r:id="rId11" imgW="990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18062" y="4102298"/>
                        <a:ext cx="2011406" cy="79940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93638"/>
              </p:ext>
            </p:extLst>
          </p:nvPr>
        </p:nvGraphicFramePr>
        <p:xfrm>
          <a:off x="6576171" y="5103712"/>
          <a:ext cx="2268537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13" imgW="1117440" imgH="761760" progId="Equation.3">
                  <p:embed/>
                </p:oleObj>
              </mc:Choice>
              <mc:Fallback>
                <p:oleObj name="Equation" r:id="rId13" imgW="111744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576171" y="5103712"/>
                        <a:ext cx="2268537" cy="1549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92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22" y="685800"/>
            <a:ext cx="7169615" cy="9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57400"/>
            <a:ext cx="2047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28" y="2019196"/>
            <a:ext cx="179863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1" y="57482"/>
            <a:ext cx="4114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Try these on your own.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746547"/>
              </p:ext>
            </p:extLst>
          </p:nvPr>
        </p:nvGraphicFramePr>
        <p:xfrm>
          <a:off x="7010400" y="4061485"/>
          <a:ext cx="1334114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6" imgW="660240" imgH="393480" progId="Equation.3">
                  <p:embed/>
                </p:oleObj>
              </mc:Choice>
              <mc:Fallback>
                <p:oleObj name="Equation" r:id="rId6" imgW="660240" imgH="39348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10400" y="4061485"/>
                        <a:ext cx="1334114" cy="795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6934200" y="2852737"/>
            <a:ext cx="642937" cy="6524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934200" y="2852737"/>
            <a:ext cx="0" cy="6524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10400" y="2348602"/>
            <a:ext cx="45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52823" y="3006796"/>
            <a:ext cx="45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-1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7239000" y="3191462"/>
          <a:ext cx="417954" cy="417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8" imgW="228600" imgH="228600" progId="Equation.3">
                  <p:embed/>
                </p:oleObj>
              </mc:Choice>
              <mc:Fallback>
                <p:oleObj name="Equation" r:id="rId8" imgW="228600" imgH="22860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39000" y="3191462"/>
                        <a:ext cx="417954" cy="41795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03F4618-935E-41C5-836B-421E67FB1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218330"/>
              </p:ext>
            </p:extLst>
          </p:nvPr>
        </p:nvGraphicFramePr>
        <p:xfrm>
          <a:off x="784578" y="3047737"/>
          <a:ext cx="2006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0" imgW="863280" imgH="228600" progId="Equation.3">
                  <p:embed/>
                </p:oleObj>
              </mc:Choice>
              <mc:Fallback>
                <p:oleObj name="Equation" r:id="rId10" imgW="863280" imgH="228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78" y="3047737"/>
                        <a:ext cx="2006600" cy="622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542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22" y="685800"/>
            <a:ext cx="7169615" cy="9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57400"/>
            <a:ext cx="2047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6" y="2168659"/>
            <a:ext cx="17621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1" y="57482"/>
            <a:ext cx="4114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Try these on your own.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246763"/>
              </p:ext>
            </p:extLst>
          </p:nvPr>
        </p:nvGraphicFramePr>
        <p:xfrm>
          <a:off x="6537960" y="4443412"/>
          <a:ext cx="138588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Equation" r:id="rId6" imgW="685800" imgH="393480" progId="Equation.3">
                  <p:embed/>
                </p:oleObj>
              </mc:Choice>
              <mc:Fallback>
                <p:oleObj name="Equation" r:id="rId6" imgW="6858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960" y="4443412"/>
                        <a:ext cx="1385888" cy="795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6934200" y="2852737"/>
            <a:ext cx="642937" cy="6524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934200" y="2852737"/>
            <a:ext cx="0" cy="6524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10400" y="2348602"/>
            <a:ext cx="45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52823" y="3006796"/>
            <a:ext cx="45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-1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909853"/>
              </p:ext>
            </p:extLst>
          </p:nvPr>
        </p:nvGraphicFramePr>
        <p:xfrm>
          <a:off x="7239000" y="3191462"/>
          <a:ext cx="417954" cy="417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8" imgW="228600" imgH="228600" progId="Equation.3">
                  <p:embed/>
                </p:oleObj>
              </mc:Choice>
              <mc:Fallback>
                <p:oleObj name="Equation" r:id="rId8" imgW="228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39000" y="3191462"/>
                        <a:ext cx="417954" cy="41795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4ABAA59-47B8-4D50-8F89-6404F805F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413610"/>
              </p:ext>
            </p:extLst>
          </p:nvPr>
        </p:nvGraphicFramePr>
        <p:xfrm>
          <a:off x="372234" y="2995922"/>
          <a:ext cx="244951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10" imgW="1054080" imgH="279360" progId="Equation.3">
                  <p:embed/>
                </p:oleObj>
              </mc:Choice>
              <mc:Fallback>
                <p:oleObj name="Equation" r:id="rId10" imgW="1054080" imgH="2793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34" y="2995922"/>
                        <a:ext cx="2449513" cy="7604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50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22" y="685800"/>
            <a:ext cx="7169615" cy="9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57400"/>
            <a:ext cx="2047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62" y="2020593"/>
            <a:ext cx="1800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1" y="57482"/>
            <a:ext cx="4114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Try these on your own.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526141"/>
              </p:ext>
            </p:extLst>
          </p:nvPr>
        </p:nvGraphicFramePr>
        <p:xfrm>
          <a:off x="6964010" y="4012199"/>
          <a:ext cx="1385888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6" imgW="685800" imgH="393480" progId="Equation.3">
                  <p:embed/>
                </p:oleObj>
              </mc:Choice>
              <mc:Fallback>
                <p:oleObj name="Equation" r:id="rId6" imgW="685800" imgH="393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4010" y="4012199"/>
                        <a:ext cx="1385888" cy="795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6934200" y="2852737"/>
            <a:ext cx="642937" cy="6524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934200" y="2852737"/>
            <a:ext cx="0" cy="6524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10400" y="2348602"/>
            <a:ext cx="45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52823" y="3006796"/>
            <a:ext cx="45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-1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7239000" y="3191462"/>
          <a:ext cx="417954" cy="417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8" imgW="228600" imgH="228600" progId="Equation.3">
                  <p:embed/>
                </p:oleObj>
              </mc:Choice>
              <mc:Fallback>
                <p:oleObj name="Equation" r:id="rId8" imgW="228600" imgH="22860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39000" y="3191462"/>
                        <a:ext cx="417954" cy="41795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0A0E03D4-FF56-4598-A94F-5A11B44023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88258"/>
              </p:ext>
            </p:extLst>
          </p:nvPr>
        </p:nvGraphicFramePr>
        <p:xfrm>
          <a:off x="3477860" y="2717934"/>
          <a:ext cx="1851025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0" imgW="723600" imgH="469800" progId="Equation.3">
                  <p:embed/>
                </p:oleObj>
              </mc:Choice>
              <mc:Fallback>
                <p:oleObj name="Equation" r:id="rId10" imgW="723600" imgH="4698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7860" y="2717934"/>
                        <a:ext cx="1851025" cy="1201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BAD10EA1-33AB-43CB-96BD-ED6869FC20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646213"/>
              </p:ext>
            </p:extLst>
          </p:nvPr>
        </p:nvGraphicFramePr>
        <p:xfrm>
          <a:off x="337919" y="2852737"/>
          <a:ext cx="2684546" cy="1066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2" imgW="990360" imgH="393480" progId="Equation.3">
                  <p:embed/>
                </p:oleObj>
              </mc:Choice>
              <mc:Fallback>
                <p:oleObj name="Equation" r:id="rId12" imgW="990360" imgH="39348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7919" y="2852737"/>
                        <a:ext cx="2684546" cy="106693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108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211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Cambria Math</vt:lpstr>
      <vt:lpstr>Century Gothic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82</cp:revision>
  <dcterms:created xsi:type="dcterms:W3CDTF">2014-11-02T20:50:22Z</dcterms:created>
  <dcterms:modified xsi:type="dcterms:W3CDTF">2020-04-22T21:13:01Z</dcterms:modified>
</cp:coreProperties>
</file>