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56" r:id="rId9"/>
    <p:sldId id="257"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6600"/>
    <a:srgbClr val="1A3FF6"/>
    <a:srgbClr val="CC0099"/>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12F59-BFF1-4230-A860-CBE23A7C9FCB}" type="datetimeFigureOut">
              <a:rPr lang="en-US" smtClean="0"/>
              <a:t>5/5/2020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A48AE-12C5-4336-A597-EE4545941B80}" type="slidenum">
              <a:rPr lang="en-US" smtClean="0"/>
              <a:t>‹#›</a:t>
            </a:fld>
            <a:endParaRPr lang="en-US"/>
          </a:p>
        </p:txBody>
      </p:sp>
    </p:spTree>
    <p:extLst>
      <p:ext uri="{BB962C8B-B14F-4D97-AF65-F5344CB8AC3E}">
        <p14:creationId xmlns:p14="http://schemas.microsoft.com/office/powerpoint/2010/main" val="115054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2A48AE-12C5-4336-A597-EE4545941B80}" type="slidenum">
              <a:rPr lang="en-US" smtClean="0"/>
              <a:t>10</a:t>
            </a:fld>
            <a:endParaRPr lang="en-US"/>
          </a:p>
        </p:txBody>
      </p:sp>
    </p:spTree>
    <p:extLst>
      <p:ext uri="{BB962C8B-B14F-4D97-AF65-F5344CB8AC3E}">
        <p14:creationId xmlns:p14="http://schemas.microsoft.com/office/powerpoint/2010/main" val="349245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90B5E0-DDAF-4550-AA0D-4B18501C1E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98958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0B5E0-DDAF-4550-AA0D-4B18501C1E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368823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0B5E0-DDAF-4550-AA0D-4B18501C1E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178096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0B5E0-DDAF-4550-AA0D-4B18501C1E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116606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0B5E0-DDAF-4550-AA0D-4B18501C1EDC}"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398679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90B5E0-DDAF-4550-AA0D-4B18501C1EDC}"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403169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90B5E0-DDAF-4550-AA0D-4B18501C1EDC}"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218988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90B5E0-DDAF-4550-AA0D-4B18501C1EDC}"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342105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0B5E0-DDAF-4550-AA0D-4B18501C1EDC}"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198359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0B5E0-DDAF-4550-AA0D-4B18501C1EDC}"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261258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0B5E0-DDAF-4550-AA0D-4B18501C1EDC}"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230474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0B5E0-DDAF-4550-AA0D-4B18501C1EDC}" type="datetimeFigureOut">
              <a:rPr lang="en-US" smtClean="0"/>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14733-1F37-41EE-A3FA-7BC171B9E242}" type="slidenum">
              <a:rPr lang="en-US" smtClean="0"/>
              <a:t>‹#›</a:t>
            </a:fld>
            <a:endParaRPr lang="en-US"/>
          </a:p>
        </p:txBody>
      </p:sp>
    </p:spTree>
    <p:extLst>
      <p:ext uri="{BB962C8B-B14F-4D97-AF65-F5344CB8AC3E}">
        <p14:creationId xmlns:p14="http://schemas.microsoft.com/office/powerpoint/2010/main" val="181819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image" Target="../media/image35.wmf"/><Relationship Id="rId5" Type="http://schemas.openxmlformats.org/officeDocument/2006/relationships/image" Target="../media/image32.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34.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40.jpeg"/><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39.wmf"/><Relationship Id="rId5" Type="http://schemas.openxmlformats.org/officeDocument/2006/relationships/image" Target="../media/image3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38.wmf"/></Relationships>
</file>

<file path=ppt/slides/_rels/slide12.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29.bin"/><Relationship Id="rId18" Type="http://schemas.openxmlformats.org/officeDocument/2006/relationships/image" Target="../media/image47.wmf"/><Relationship Id="rId3" Type="http://schemas.openxmlformats.org/officeDocument/2006/relationships/image" Target="../media/image49.png"/><Relationship Id="rId7" Type="http://schemas.openxmlformats.org/officeDocument/2006/relationships/oleObject" Target="../embeddings/oleObject26.bin"/><Relationship Id="rId12" Type="http://schemas.openxmlformats.org/officeDocument/2006/relationships/image" Target="../media/image44.wmf"/><Relationship Id="rId17" Type="http://schemas.openxmlformats.org/officeDocument/2006/relationships/oleObject" Target="../embeddings/oleObject31.bin"/><Relationship Id="rId2" Type="http://schemas.openxmlformats.org/officeDocument/2006/relationships/slideLayout" Target="../slideLayouts/slideLayout7.xml"/><Relationship Id="rId16" Type="http://schemas.openxmlformats.org/officeDocument/2006/relationships/image" Target="../media/image46.wmf"/><Relationship Id="rId20" Type="http://schemas.openxmlformats.org/officeDocument/2006/relationships/image" Target="../media/image48.wmf"/><Relationship Id="rId1" Type="http://schemas.openxmlformats.org/officeDocument/2006/relationships/vmlDrawing" Target="../drawings/vmlDrawing8.vml"/><Relationship Id="rId6" Type="http://schemas.openxmlformats.org/officeDocument/2006/relationships/image" Target="../media/image41.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43.wmf"/><Relationship Id="rId19" Type="http://schemas.openxmlformats.org/officeDocument/2006/relationships/oleObject" Target="../embeddings/oleObject32.bin"/><Relationship Id="rId4" Type="http://schemas.openxmlformats.org/officeDocument/2006/relationships/image" Target="../media/image50.png"/><Relationship Id="rId9" Type="http://schemas.openxmlformats.org/officeDocument/2006/relationships/oleObject" Target="../embeddings/oleObject27.bin"/><Relationship Id="rId14" Type="http://schemas.openxmlformats.org/officeDocument/2006/relationships/image" Target="../media/image45.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image" Target="../media/image50.png"/><Relationship Id="rId7" Type="http://schemas.openxmlformats.org/officeDocument/2006/relationships/image" Target="../media/image52.wmf"/><Relationship Id="rId12" Type="http://schemas.openxmlformats.org/officeDocument/2006/relationships/image" Target="../media/image55.png"/><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4.bin"/><Relationship Id="rId11" Type="http://schemas.openxmlformats.org/officeDocument/2006/relationships/image" Target="../media/image54.wmf"/><Relationship Id="rId5" Type="http://schemas.openxmlformats.org/officeDocument/2006/relationships/image" Target="../media/image51.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5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4.png"/><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3.wmf"/><Relationship Id="rId4" Type="http://schemas.openxmlformats.org/officeDocument/2006/relationships/image" Target="../media/image5.png"/><Relationship Id="rId9"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3.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 Id="rId9" Type="http://schemas.openxmlformats.org/officeDocument/2006/relationships/image" Target="../media/image12.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7.jpeg"/><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4.wmf"/><Relationship Id="rId4" Type="http://schemas.openxmlformats.org/officeDocument/2006/relationships/oleObject" Target="../embeddings/oleObject6.bin"/><Relationship Id="rId9" Type="http://schemas.openxmlformats.org/officeDocument/2006/relationships/image" Target="../media/image16.wmf"/></Relationships>
</file>

<file path=ppt/slides/_rels/slide7.xml.rels><?xml version="1.0" encoding="UTF-8" standalone="yes"?>
<Relationships xmlns="http://schemas.openxmlformats.org/package/2006/relationships"><Relationship Id="rId8" Type="http://schemas.openxmlformats.org/officeDocument/2006/relationships/image" Target="../media/image26.jpeg"/><Relationship Id="rId13" Type="http://schemas.openxmlformats.org/officeDocument/2006/relationships/oleObject" Target="../embeddings/oleObject13.bin"/><Relationship Id="rId18" Type="http://schemas.openxmlformats.org/officeDocument/2006/relationships/image" Target="../media/image24.wmf"/><Relationship Id="rId3" Type="http://schemas.openxmlformats.org/officeDocument/2006/relationships/image" Target="../media/image25.jpeg"/><Relationship Id="rId7" Type="http://schemas.openxmlformats.org/officeDocument/2006/relationships/image" Target="../media/image19.wmf"/><Relationship Id="rId12" Type="http://schemas.openxmlformats.org/officeDocument/2006/relationships/image" Target="../media/image21.wmf"/><Relationship Id="rId17" Type="http://schemas.openxmlformats.org/officeDocument/2006/relationships/oleObject" Target="../embeddings/oleObject15.bin"/><Relationship Id="rId2" Type="http://schemas.openxmlformats.org/officeDocument/2006/relationships/slideLayout" Target="../slideLayouts/slideLayout7.xml"/><Relationship Id="rId16" Type="http://schemas.openxmlformats.org/officeDocument/2006/relationships/image" Target="../media/image23.wmf"/><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oleObject" Target="../embeddings/oleObject12.bin"/><Relationship Id="rId5" Type="http://schemas.openxmlformats.org/officeDocument/2006/relationships/image" Target="../media/image18.wmf"/><Relationship Id="rId15" Type="http://schemas.openxmlformats.org/officeDocument/2006/relationships/oleObject" Target="../embeddings/oleObject14.bin"/><Relationship Id="rId10" Type="http://schemas.openxmlformats.org/officeDocument/2006/relationships/image" Target="../media/image20.wmf"/><Relationship Id="rId4" Type="http://schemas.openxmlformats.org/officeDocument/2006/relationships/oleObject" Target="../embeddings/oleObject9.bin"/><Relationship Id="rId9" Type="http://schemas.openxmlformats.org/officeDocument/2006/relationships/oleObject" Target="../embeddings/oleObject11.bin"/><Relationship Id="rId14" Type="http://schemas.openxmlformats.org/officeDocument/2006/relationships/image" Target="../media/image22.wmf"/></Relationships>
</file>

<file path=ppt/slides/_rels/slide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9.png"/><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7.png"/><Relationship Id="rId5" Type="http://schemas.openxmlformats.org/officeDocument/2006/relationships/image" Target="../media/image31.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04800"/>
            <a:ext cx="6553200" cy="1384995"/>
          </a:xfrm>
          <a:prstGeom prst="rect">
            <a:avLst/>
          </a:prstGeom>
        </p:spPr>
        <p:txBody>
          <a:bodyPr wrap="square">
            <a:spAutoFit/>
          </a:bodyPr>
          <a:lstStyle/>
          <a:p>
            <a:pPr algn="ctr"/>
            <a:r>
              <a:rPr lang="en-US" sz="2800" dirty="0">
                <a:solidFill>
                  <a:srgbClr val="0000FF"/>
                </a:solidFill>
                <a:latin typeface="Comic Sans MS"/>
                <a:ea typeface="Times New Roman"/>
              </a:rPr>
              <a:t>Accel Precalc</a:t>
            </a:r>
            <a:endParaRPr lang="en-US" sz="2800" dirty="0">
              <a:latin typeface="Times New Roman"/>
              <a:ea typeface="Times New Roman"/>
            </a:endParaRPr>
          </a:p>
          <a:p>
            <a:pPr algn="ctr"/>
            <a:r>
              <a:rPr lang="en-US" sz="2800">
                <a:solidFill>
                  <a:srgbClr val="339933"/>
                </a:solidFill>
                <a:latin typeface="Comic Sans MS"/>
                <a:ea typeface="Times New Roman"/>
              </a:rPr>
              <a:t>Unit 8: </a:t>
            </a:r>
            <a:r>
              <a:rPr lang="en-US" sz="2800" dirty="0">
                <a:solidFill>
                  <a:srgbClr val="339933"/>
                </a:solidFill>
                <a:latin typeface="Comic Sans MS"/>
                <a:ea typeface="Times New Roman"/>
              </a:rPr>
              <a:t>Extended Trigonometry</a:t>
            </a:r>
            <a:endParaRPr lang="en-US" sz="2800" dirty="0">
              <a:latin typeface="Times New Roman"/>
              <a:ea typeface="Times New Roman"/>
            </a:endParaRPr>
          </a:p>
          <a:p>
            <a:r>
              <a:rPr lang="en-US" sz="2800" dirty="0">
                <a:solidFill>
                  <a:srgbClr val="C00000"/>
                </a:solidFill>
                <a:latin typeface="Comic Sans MS"/>
                <a:ea typeface="Times New Roman"/>
                <a:cs typeface="Times New Roman"/>
              </a:rPr>
              <a:t>         Lesson 3: Area of Triangles</a:t>
            </a:r>
            <a:endParaRPr lang="en-US" sz="2800" dirty="0">
              <a:solidFill>
                <a:srgbClr val="C00000"/>
              </a:solidFill>
            </a:endParaRPr>
          </a:p>
        </p:txBody>
      </p:sp>
      <p:sp>
        <p:nvSpPr>
          <p:cNvPr id="3" name="Rectangle 2"/>
          <p:cNvSpPr/>
          <p:nvPr/>
        </p:nvSpPr>
        <p:spPr>
          <a:xfrm>
            <a:off x="228600" y="2039540"/>
            <a:ext cx="8610600" cy="461665"/>
          </a:xfrm>
          <a:prstGeom prst="rect">
            <a:avLst/>
          </a:prstGeom>
        </p:spPr>
        <p:txBody>
          <a:bodyPr wrap="square">
            <a:spAutoFit/>
          </a:bodyPr>
          <a:lstStyle/>
          <a:p>
            <a:r>
              <a:rPr lang="en-US" sz="2400" dirty="0">
                <a:solidFill>
                  <a:srgbClr val="7030A0"/>
                </a:solidFill>
                <a:latin typeface="Comic Sans MS"/>
                <a:ea typeface="Times New Roman"/>
              </a:rPr>
              <a:t>EQ:</a:t>
            </a:r>
            <a:r>
              <a:rPr lang="en-US" sz="2400" dirty="0">
                <a:latin typeface="Comic Sans MS"/>
                <a:ea typeface="Times New Roman"/>
              </a:rPr>
              <a:t>  How do you find the area of </a:t>
            </a:r>
            <a:r>
              <a:rPr lang="en-US" sz="2400" dirty="0">
                <a:solidFill>
                  <a:srgbClr val="FF33CC"/>
                </a:solidFill>
                <a:latin typeface="Comic Sans MS"/>
                <a:ea typeface="Times New Roman"/>
              </a:rPr>
              <a:t>non-right</a:t>
            </a:r>
            <a:r>
              <a:rPr lang="en-US" sz="2400" dirty="0">
                <a:latin typeface="Comic Sans MS"/>
                <a:ea typeface="Times New Roman"/>
              </a:rPr>
              <a:t> triangles ?</a:t>
            </a:r>
            <a:endParaRPr lang="en-US" sz="2400" dirty="0">
              <a:effectLst/>
              <a:latin typeface="Times New Roman"/>
              <a:ea typeface="Times New Roman"/>
            </a:endParaRPr>
          </a:p>
        </p:txBody>
      </p:sp>
    </p:spTree>
    <p:extLst>
      <p:ext uri="{BB962C8B-B14F-4D97-AF65-F5344CB8AC3E}">
        <p14:creationId xmlns:p14="http://schemas.microsoft.com/office/powerpoint/2010/main" val="143517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000" y="457200"/>
            <a:ext cx="6295313" cy="461665"/>
          </a:xfrm>
          <a:prstGeom prst="rect">
            <a:avLst/>
          </a:prstGeom>
        </p:spPr>
        <p:txBody>
          <a:bodyPr wrap="none">
            <a:spAutoFit/>
          </a:bodyPr>
          <a:lstStyle/>
          <a:p>
            <a:r>
              <a:rPr lang="en-US" sz="2400" dirty="0">
                <a:latin typeface="Comic Sans MS" panose="030F0702030302020204" pitchFamily="66" charset="0"/>
              </a:rPr>
              <a:t>Examples.  Find the</a:t>
            </a:r>
            <a:r>
              <a:rPr lang="en-US" sz="2400" dirty="0">
                <a:solidFill>
                  <a:srgbClr val="FF0000"/>
                </a:solidFill>
                <a:latin typeface="Comic Sans MS" panose="030F0702030302020204" pitchFamily="66" charset="0"/>
              </a:rPr>
              <a:t> area </a:t>
            </a:r>
            <a:r>
              <a:rPr lang="en-US" sz="2400" dirty="0">
                <a:latin typeface="Comic Sans MS" panose="030F0702030302020204" pitchFamily="66" charset="0"/>
              </a:rPr>
              <a:t>for each triangle.</a:t>
            </a:r>
          </a:p>
        </p:txBody>
      </p:sp>
      <p:sp>
        <p:nvSpPr>
          <p:cNvPr id="3" name="Rectangle 2"/>
          <p:cNvSpPr/>
          <p:nvPr/>
        </p:nvSpPr>
        <p:spPr>
          <a:xfrm>
            <a:off x="396628" y="1295400"/>
            <a:ext cx="4572000" cy="830997"/>
          </a:xfrm>
          <a:prstGeom prst="rect">
            <a:avLst/>
          </a:prstGeom>
        </p:spPr>
        <p:txBody>
          <a:bodyPr>
            <a:spAutoFit/>
          </a:bodyPr>
          <a:lstStyle/>
          <a:p>
            <a:r>
              <a:rPr lang="en-US" sz="2400" dirty="0">
                <a:latin typeface="Comic Sans MS"/>
                <a:ea typeface="Times New Roman"/>
                <a:cs typeface="Times New Roman"/>
              </a:rPr>
              <a:t>1.	a = 8, b = 6, </a:t>
            </a:r>
            <a:r>
              <a:rPr lang="en-US" sz="2400" dirty="0">
                <a:latin typeface="Comic Sans MS"/>
                <a:ea typeface="Times New Roman"/>
                <a:cs typeface="Times New Roman"/>
                <a:sym typeface="Symbol"/>
              </a:rPr>
              <a:t></a:t>
            </a:r>
            <a:r>
              <a:rPr lang="en-US" sz="2400" dirty="0">
                <a:latin typeface="Comic Sans MS"/>
                <a:ea typeface="Times New Roman"/>
                <a:cs typeface="Times New Roman"/>
              </a:rPr>
              <a:t> = 30</a:t>
            </a:r>
            <a:r>
              <a:rPr lang="en-US" sz="2400" dirty="0">
                <a:latin typeface="Comic Sans MS"/>
                <a:ea typeface="Times New Roman"/>
                <a:cs typeface="Times New Roman"/>
                <a:sym typeface="Symbol"/>
              </a:rPr>
              <a:t></a:t>
            </a:r>
            <a:r>
              <a:rPr lang="en-US" sz="2400" dirty="0">
                <a:latin typeface="Comic Sans MS"/>
                <a:ea typeface="Times New Roman"/>
                <a:cs typeface="Times New Roman"/>
              </a:rPr>
              <a:t>		</a:t>
            </a:r>
            <a:endParaRPr lang="en-US" sz="2400" dirty="0"/>
          </a:p>
        </p:txBody>
      </p:sp>
      <p:sp>
        <p:nvSpPr>
          <p:cNvPr id="4" name="Rectangle 3"/>
          <p:cNvSpPr/>
          <p:nvPr/>
        </p:nvSpPr>
        <p:spPr>
          <a:xfrm>
            <a:off x="441238" y="2140021"/>
            <a:ext cx="3977371" cy="461665"/>
          </a:xfrm>
          <a:prstGeom prst="rect">
            <a:avLst/>
          </a:prstGeom>
        </p:spPr>
        <p:txBody>
          <a:bodyPr wrap="none">
            <a:spAutoFit/>
          </a:bodyPr>
          <a:lstStyle/>
          <a:p>
            <a:r>
              <a:rPr lang="en-US" sz="2400" dirty="0">
                <a:latin typeface="Comic Sans MS" panose="030F0702030302020204" pitchFamily="66" charset="0"/>
              </a:rPr>
              <a:t>2.	b = 5, c = 8, </a:t>
            </a:r>
            <a:r>
              <a:rPr lang="en-US" sz="2400" dirty="0">
                <a:latin typeface="Comic Sans MS" panose="030F0702030302020204" pitchFamily="66" charset="0"/>
                <a:sym typeface="Symbol"/>
              </a:rPr>
              <a:t></a:t>
            </a:r>
            <a:r>
              <a:rPr lang="en-US" sz="2400" dirty="0">
                <a:latin typeface="Comic Sans MS" panose="030F0702030302020204" pitchFamily="66" charset="0"/>
              </a:rPr>
              <a:t> = 115</a:t>
            </a:r>
            <a:r>
              <a:rPr lang="en-US" sz="2400" dirty="0">
                <a:latin typeface="Comic Sans MS" panose="030F0702030302020204" pitchFamily="66" charset="0"/>
                <a:sym typeface="Symbol"/>
              </a:rPr>
              <a:t></a:t>
            </a:r>
            <a:endParaRPr lang="en-US" sz="2400" dirty="0">
              <a:latin typeface="Comic Sans MS" panose="030F0702030302020204" pitchFamily="66" charset="0"/>
            </a:endParaRPr>
          </a:p>
        </p:txBody>
      </p:sp>
      <p:sp>
        <p:nvSpPr>
          <p:cNvPr id="6" name="Rectangle 5"/>
          <p:cNvSpPr/>
          <p:nvPr/>
        </p:nvSpPr>
        <p:spPr>
          <a:xfrm>
            <a:off x="396628" y="3200400"/>
            <a:ext cx="7534114" cy="830997"/>
          </a:xfrm>
          <a:prstGeom prst="rect">
            <a:avLst/>
          </a:prstGeom>
        </p:spPr>
        <p:txBody>
          <a:bodyPr wrap="square">
            <a:spAutoFit/>
          </a:bodyPr>
          <a:lstStyle/>
          <a:p>
            <a:r>
              <a:rPr lang="en-US" sz="2400" dirty="0">
                <a:latin typeface="Comic Sans MS" panose="030F0702030302020204" pitchFamily="66" charset="0"/>
              </a:rPr>
              <a:t>3.   A triangular lot has street frontage of 50’, 60’, </a:t>
            </a:r>
          </a:p>
          <a:p>
            <a:r>
              <a:rPr lang="en-US" sz="2400" dirty="0">
                <a:latin typeface="Comic Sans MS" panose="030F0702030302020204" pitchFamily="66" charset="0"/>
              </a:rPr>
              <a:t>     and 80’.  Find the area of the lot.</a:t>
            </a:r>
          </a:p>
        </p:txBody>
      </p:sp>
      <p:sp>
        <p:nvSpPr>
          <p:cNvPr id="7" name="Rectangle 6"/>
          <p:cNvSpPr/>
          <p:nvPr/>
        </p:nvSpPr>
        <p:spPr>
          <a:xfrm>
            <a:off x="396628" y="5029200"/>
            <a:ext cx="8213972" cy="830997"/>
          </a:xfrm>
          <a:prstGeom prst="rect">
            <a:avLst/>
          </a:prstGeom>
        </p:spPr>
        <p:txBody>
          <a:bodyPr wrap="square">
            <a:spAutoFit/>
          </a:bodyPr>
          <a:lstStyle/>
          <a:p>
            <a:pPr marR="0" lvl="0">
              <a:spcBef>
                <a:spcPts val="0"/>
              </a:spcBef>
              <a:spcAft>
                <a:spcPts val="0"/>
              </a:spcAft>
              <a:tabLst>
                <a:tab pos="457200" algn="l"/>
              </a:tabLst>
            </a:pPr>
            <a:r>
              <a:rPr lang="en-US" sz="2400" dirty="0">
                <a:latin typeface="Comic Sans MS"/>
                <a:ea typeface="Times New Roman"/>
              </a:rPr>
              <a:t>4. A triangular garden has sides of length 20 m, 30 m, and 30 m.  Find the area of the garden.</a:t>
            </a:r>
            <a:endParaRPr lang="en-US" sz="2400" dirty="0">
              <a:effectLst/>
              <a:latin typeface="Times New Roman"/>
              <a:ea typeface="Times New Roman"/>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6733552"/>
              </p:ext>
            </p:extLst>
          </p:nvPr>
        </p:nvGraphicFramePr>
        <p:xfrm>
          <a:off x="6400800" y="1295400"/>
          <a:ext cx="1955800" cy="533400"/>
        </p:xfrm>
        <a:graphic>
          <a:graphicData uri="http://schemas.openxmlformats.org/presentationml/2006/ole">
            <mc:AlternateContent xmlns:mc="http://schemas.openxmlformats.org/markup-compatibility/2006">
              <mc:Choice xmlns:v="urn:schemas-microsoft-com:vml" Requires="v">
                <p:oleObj spid="_x0000_s8463" name="Equation" r:id="rId4" imgW="838080" imgH="228600" progId="Equation.3">
                  <p:embed/>
                </p:oleObj>
              </mc:Choice>
              <mc:Fallback>
                <p:oleObj name="Equation" r:id="rId4" imgW="838080" imgH="228600" progId="Equation.3">
                  <p:embed/>
                  <p:pic>
                    <p:nvPicPr>
                      <p:cNvPr id="0" name=""/>
                      <p:cNvPicPr/>
                      <p:nvPr/>
                    </p:nvPicPr>
                    <p:blipFill>
                      <a:blip r:embed="rId5"/>
                      <a:stretch>
                        <a:fillRect/>
                      </a:stretch>
                    </p:blipFill>
                    <p:spPr>
                      <a:xfrm>
                        <a:off x="6400800" y="1295400"/>
                        <a:ext cx="1955800" cy="533400"/>
                      </a:xfrm>
                      <a:prstGeom prst="rect">
                        <a:avLst/>
                      </a:prstGeom>
                      <a:solidFill>
                        <a:srgbClr val="FFFF00"/>
                      </a:solid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59857172"/>
              </p:ext>
            </p:extLst>
          </p:nvPr>
        </p:nvGraphicFramePr>
        <p:xfrm>
          <a:off x="6324600" y="2068286"/>
          <a:ext cx="2192338" cy="533400"/>
        </p:xfrm>
        <a:graphic>
          <a:graphicData uri="http://schemas.openxmlformats.org/presentationml/2006/ole">
            <mc:AlternateContent xmlns:mc="http://schemas.openxmlformats.org/markup-compatibility/2006">
              <mc:Choice xmlns:v="urn:schemas-microsoft-com:vml" Requires="v">
                <p:oleObj spid="_x0000_s8464" name="Equation" r:id="rId6" imgW="939600" imgH="228600" progId="Equation.3">
                  <p:embed/>
                </p:oleObj>
              </mc:Choice>
              <mc:Fallback>
                <p:oleObj name="Equation" r:id="rId6" imgW="939600" imgH="228600" progId="Equation.3">
                  <p:embed/>
                  <p:pic>
                    <p:nvPicPr>
                      <p:cNvPr id="0" name="Object 7"/>
                      <p:cNvPicPr>
                        <a:picLocks noChangeAspect="1" noChangeArrowheads="1"/>
                      </p:cNvPicPr>
                      <p:nvPr/>
                    </p:nvPicPr>
                    <p:blipFill>
                      <a:blip r:embed="rId7"/>
                      <a:srcRect/>
                      <a:stretch>
                        <a:fillRect/>
                      </a:stretch>
                    </p:blipFill>
                    <p:spPr bwMode="auto">
                      <a:xfrm>
                        <a:off x="6324600" y="2068286"/>
                        <a:ext cx="2192338"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25585022"/>
              </p:ext>
            </p:extLst>
          </p:nvPr>
        </p:nvGraphicFramePr>
        <p:xfrm>
          <a:off x="6553200" y="4031397"/>
          <a:ext cx="1836738" cy="533400"/>
        </p:xfrm>
        <a:graphic>
          <a:graphicData uri="http://schemas.openxmlformats.org/presentationml/2006/ole">
            <mc:AlternateContent xmlns:mc="http://schemas.openxmlformats.org/markup-compatibility/2006">
              <mc:Choice xmlns:v="urn:schemas-microsoft-com:vml" Requires="v">
                <p:oleObj spid="_x0000_s8465" name="Equation" r:id="rId8" imgW="787320" imgH="228600" progId="Equation.3">
                  <p:embed/>
                </p:oleObj>
              </mc:Choice>
              <mc:Fallback>
                <p:oleObj name="Equation" r:id="rId8" imgW="787320" imgH="228600" progId="Equation.3">
                  <p:embed/>
                  <p:pic>
                    <p:nvPicPr>
                      <p:cNvPr id="0" name="Object 9"/>
                      <p:cNvPicPr>
                        <a:picLocks noChangeAspect="1" noChangeArrowheads="1"/>
                      </p:cNvPicPr>
                      <p:nvPr/>
                    </p:nvPicPr>
                    <p:blipFill>
                      <a:blip r:embed="rId9"/>
                      <a:srcRect/>
                      <a:stretch>
                        <a:fillRect/>
                      </a:stretch>
                    </p:blipFill>
                    <p:spPr bwMode="auto">
                      <a:xfrm>
                        <a:off x="6553200" y="4031397"/>
                        <a:ext cx="1836738"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644529574"/>
              </p:ext>
            </p:extLst>
          </p:nvPr>
        </p:nvGraphicFramePr>
        <p:xfrm>
          <a:off x="6937760" y="5943600"/>
          <a:ext cx="1985963" cy="533400"/>
        </p:xfrm>
        <a:graphic>
          <a:graphicData uri="http://schemas.openxmlformats.org/presentationml/2006/ole">
            <mc:AlternateContent xmlns:mc="http://schemas.openxmlformats.org/markup-compatibility/2006">
              <mc:Choice xmlns:v="urn:schemas-microsoft-com:vml" Requires="v">
                <p:oleObj spid="_x0000_s8466" name="Equation" r:id="rId10" imgW="850680" imgH="228600" progId="Equation.3">
                  <p:embed/>
                </p:oleObj>
              </mc:Choice>
              <mc:Fallback>
                <p:oleObj name="Equation" r:id="rId10" imgW="850680" imgH="228600" progId="Equation.3">
                  <p:embed/>
                  <p:pic>
                    <p:nvPicPr>
                      <p:cNvPr id="0" name="Object 11"/>
                      <p:cNvPicPr>
                        <a:picLocks noChangeAspect="1" noChangeArrowheads="1"/>
                      </p:cNvPicPr>
                      <p:nvPr/>
                    </p:nvPicPr>
                    <p:blipFill>
                      <a:blip r:embed="rId11"/>
                      <a:srcRect/>
                      <a:stretch>
                        <a:fillRect/>
                      </a:stretch>
                    </p:blipFill>
                    <p:spPr bwMode="auto">
                      <a:xfrm>
                        <a:off x="6937760" y="5943600"/>
                        <a:ext cx="1985963"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3422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2484976" cy="523220"/>
          </a:xfrm>
          <a:prstGeom prst="rect">
            <a:avLst/>
          </a:prstGeom>
        </p:spPr>
        <p:txBody>
          <a:bodyPr wrap="none">
            <a:spAutoFit/>
          </a:bodyPr>
          <a:lstStyle/>
          <a:p>
            <a:r>
              <a:rPr lang="en-US" sz="2800" dirty="0">
                <a:highlight>
                  <a:srgbClr val="FF00FF"/>
                </a:highlight>
                <a:latin typeface="Comic Sans MS"/>
                <a:ea typeface="Times New Roman"/>
                <a:cs typeface="Times New Roman"/>
              </a:rPr>
              <a:t>Special Case:</a:t>
            </a:r>
            <a:r>
              <a:rPr lang="en-US" sz="2800" dirty="0">
                <a:latin typeface="Comic Sans MS"/>
                <a:ea typeface="Times New Roman"/>
                <a:cs typeface="Times New Roman"/>
              </a:rPr>
              <a:t> </a:t>
            </a:r>
            <a:endParaRPr lang="en-US" sz="2800" dirty="0"/>
          </a:p>
        </p:txBody>
      </p:sp>
      <p:sp>
        <p:nvSpPr>
          <p:cNvPr id="3" name="Rectangle 2"/>
          <p:cNvSpPr/>
          <p:nvPr/>
        </p:nvSpPr>
        <p:spPr>
          <a:xfrm>
            <a:off x="685800" y="1447800"/>
            <a:ext cx="4427815" cy="461665"/>
          </a:xfrm>
          <a:prstGeom prst="rect">
            <a:avLst/>
          </a:prstGeom>
        </p:spPr>
        <p:txBody>
          <a:bodyPr wrap="none">
            <a:spAutoFit/>
          </a:bodyPr>
          <a:lstStyle/>
          <a:p>
            <a:r>
              <a:rPr lang="en-US" sz="2400" dirty="0">
                <a:latin typeface="Comic Sans MS" panose="030F0702030302020204" pitchFamily="66" charset="0"/>
              </a:rPr>
              <a:t>5.	</a:t>
            </a:r>
            <a:r>
              <a:rPr lang="en-US" sz="2400" dirty="0">
                <a:latin typeface="Comic Sans MS" panose="030F0702030302020204" pitchFamily="66" charset="0"/>
                <a:sym typeface="Symbol"/>
              </a:rPr>
              <a:t></a:t>
            </a:r>
            <a:r>
              <a:rPr lang="en-US" sz="2400" dirty="0">
                <a:latin typeface="Comic Sans MS" panose="030F0702030302020204" pitchFamily="66" charset="0"/>
              </a:rPr>
              <a:t> = 100</a:t>
            </a:r>
            <a:r>
              <a:rPr lang="en-US" sz="2400" dirty="0">
                <a:latin typeface="Comic Sans MS" panose="030F0702030302020204" pitchFamily="66" charset="0"/>
                <a:sym typeface="Symbol"/>
              </a:rPr>
              <a:t></a:t>
            </a:r>
            <a:r>
              <a:rPr lang="en-US" sz="2400" dirty="0">
                <a:latin typeface="Comic Sans MS" panose="030F0702030302020204" pitchFamily="66" charset="0"/>
              </a:rPr>
              <a:t>, </a:t>
            </a:r>
            <a:r>
              <a:rPr lang="en-US" sz="2400" dirty="0">
                <a:latin typeface="Comic Sans MS" panose="030F0702030302020204" pitchFamily="66" charset="0"/>
                <a:sym typeface="Symbol"/>
              </a:rPr>
              <a:t></a:t>
            </a:r>
            <a:r>
              <a:rPr lang="en-US" sz="2400" dirty="0">
                <a:latin typeface="Comic Sans MS" panose="030F0702030302020204" pitchFamily="66" charset="0"/>
              </a:rPr>
              <a:t>= 65</a:t>
            </a:r>
            <a:r>
              <a:rPr lang="en-US" sz="2400" dirty="0">
                <a:latin typeface="Comic Sans MS" panose="030F0702030302020204" pitchFamily="66" charset="0"/>
                <a:sym typeface="Symbol"/>
              </a:rPr>
              <a:t></a:t>
            </a:r>
            <a:r>
              <a:rPr lang="en-US" sz="2400" dirty="0">
                <a:latin typeface="Comic Sans MS" panose="030F0702030302020204" pitchFamily="66" charset="0"/>
              </a:rPr>
              <a:t>, a = 2.2</a:t>
            </a:r>
          </a:p>
        </p:txBody>
      </p:sp>
      <p:sp>
        <p:nvSpPr>
          <p:cNvPr id="4" name="Rectangle 3"/>
          <p:cNvSpPr/>
          <p:nvPr/>
        </p:nvSpPr>
        <p:spPr>
          <a:xfrm>
            <a:off x="381907" y="2260651"/>
            <a:ext cx="7315200" cy="461665"/>
          </a:xfrm>
          <a:prstGeom prst="rect">
            <a:avLst/>
          </a:prstGeom>
        </p:spPr>
        <p:txBody>
          <a:bodyPr wrap="square">
            <a:spAutoFit/>
          </a:bodyPr>
          <a:lstStyle/>
          <a:p>
            <a:r>
              <a:rPr lang="en-US" sz="2400" dirty="0">
                <a:latin typeface="Comic Sans MS"/>
                <a:ea typeface="Times New Roman"/>
              </a:rPr>
              <a:t>*** Must work with </a:t>
            </a:r>
            <a:r>
              <a:rPr lang="en-US" sz="2400" dirty="0">
                <a:solidFill>
                  <a:srgbClr val="FF0000"/>
                </a:solidFill>
                <a:latin typeface="Comic Sans MS"/>
                <a:ea typeface="Times New Roman"/>
              </a:rPr>
              <a:t>smaller angles</a:t>
            </a:r>
            <a:r>
              <a:rPr lang="en-US" sz="2400" dirty="0">
                <a:latin typeface="Comic Sans MS"/>
                <a:ea typeface="Times New Roman"/>
              </a:rPr>
              <a:t> first.***</a:t>
            </a:r>
            <a:endParaRPr lang="en-US" sz="2400" dirty="0">
              <a:effectLst/>
              <a:latin typeface="Times New Roman"/>
              <a:ea typeface="Times New Roman"/>
            </a:endParaRPr>
          </a:p>
        </p:txBody>
      </p:sp>
      <p:pic>
        <p:nvPicPr>
          <p:cNvPr id="9218" name="Picture 2" descr="203-how-to-find-the-area-of-a-triangle-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85465"/>
            <a:ext cx="2222500" cy="2121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07250" y="1887694"/>
            <a:ext cx="717550" cy="400110"/>
          </a:xfrm>
          <a:prstGeom prst="rect">
            <a:avLst/>
          </a:prstGeom>
          <a:noFill/>
        </p:spPr>
        <p:txBody>
          <a:bodyPr wrap="square" rtlCol="0">
            <a:spAutoFit/>
          </a:bodyPr>
          <a:lstStyle/>
          <a:p>
            <a:r>
              <a:rPr lang="en-US" sz="2000" dirty="0">
                <a:solidFill>
                  <a:srgbClr val="1A3FF6"/>
                </a:solidFill>
              </a:rPr>
              <a:t>100</a:t>
            </a:r>
            <a:r>
              <a:rPr lang="en-US" sz="2000" dirty="0">
                <a:solidFill>
                  <a:srgbClr val="1A3FF6"/>
                </a:solidFill>
                <a:sym typeface="Symbol"/>
              </a:rPr>
              <a:t></a:t>
            </a:r>
            <a:endParaRPr lang="en-US" sz="2000" dirty="0">
              <a:solidFill>
                <a:srgbClr val="1A3FF6"/>
              </a:solidFill>
            </a:endParaRPr>
          </a:p>
        </p:txBody>
      </p:sp>
      <p:sp>
        <p:nvSpPr>
          <p:cNvPr id="7" name="TextBox 6"/>
          <p:cNvSpPr txBox="1"/>
          <p:nvPr/>
        </p:nvSpPr>
        <p:spPr>
          <a:xfrm>
            <a:off x="7924800" y="1909465"/>
            <a:ext cx="717550" cy="400110"/>
          </a:xfrm>
          <a:prstGeom prst="rect">
            <a:avLst/>
          </a:prstGeom>
          <a:noFill/>
        </p:spPr>
        <p:txBody>
          <a:bodyPr wrap="square" rtlCol="0">
            <a:spAutoFit/>
          </a:bodyPr>
          <a:lstStyle/>
          <a:p>
            <a:r>
              <a:rPr lang="en-US" sz="2000" dirty="0">
                <a:solidFill>
                  <a:srgbClr val="1A3FF6"/>
                </a:solidFill>
                <a:sym typeface="Symbol"/>
              </a:rPr>
              <a:t>65</a:t>
            </a:r>
            <a:endParaRPr lang="en-US" sz="2000" dirty="0">
              <a:solidFill>
                <a:srgbClr val="1A3FF6"/>
              </a:solidFill>
            </a:endParaRPr>
          </a:p>
        </p:txBody>
      </p:sp>
      <p:sp>
        <p:nvSpPr>
          <p:cNvPr id="8" name="TextBox 7"/>
          <p:cNvSpPr txBox="1"/>
          <p:nvPr/>
        </p:nvSpPr>
        <p:spPr>
          <a:xfrm>
            <a:off x="7630886" y="2530915"/>
            <a:ext cx="717550" cy="400110"/>
          </a:xfrm>
          <a:prstGeom prst="rect">
            <a:avLst/>
          </a:prstGeom>
          <a:noFill/>
        </p:spPr>
        <p:txBody>
          <a:bodyPr wrap="square" rtlCol="0">
            <a:spAutoFit/>
          </a:bodyPr>
          <a:lstStyle/>
          <a:p>
            <a:r>
              <a:rPr lang="en-US" sz="2000" dirty="0">
                <a:solidFill>
                  <a:srgbClr val="1A3FF6"/>
                </a:solidFill>
                <a:sym typeface="Symbol"/>
              </a:rPr>
              <a:t>2.2</a:t>
            </a:r>
            <a:endParaRPr lang="en-US" sz="2000" dirty="0">
              <a:solidFill>
                <a:srgbClr val="1A3FF6"/>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174002150"/>
              </p:ext>
            </p:extLst>
          </p:nvPr>
        </p:nvGraphicFramePr>
        <p:xfrm>
          <a:off x="1219200" y="3048000"/>
          <a:ext cx="2244213" cy="838200"/>
        </p:xfrm>
        <a:graphic>
          <a:graphicData uri="http://schemas.openxmlformats.org/presentationml/2006/ole">
            <mc:AlternateContent xmlns:mc="http://schemas.openxmlformats.org/markup-compatibility/2006">
              <mc:Choice xmlns:v="urn:schemas-microsoft-com:vml" Requires="v">
                <p:oleObj spid="_x0000_s9464" name="Equation" r:id="rId4" imgW="1054080" imgH="393480" progId="Equation.3">
                  <p:embed/>
                </p:oleObj>
              </mc:Choice>
              <mc:Fallback>
                <p:oleObj name="Equation" r:id="rId4" imgW="1054080" imgH="393480" progId="Equation.3">
                  <p:embed/>
                  <p:pic>
                    <p:nvPicPr>
                      <p:cNvPr id="0" name=""/>
                      <p:cNvPicPr/>
                      <p:nvPr/>
                    </p:nvPicPr>
                    <p:blipFill>
                      <a:blip r:embed="rId5"/>
                      <a:stretch>
                        <a:fillRect/>
                      </a:stretch>
                    </p:blipFill>
                    <p:spPr>
                      <a:xfrm>
                        <a:off x="1219200" y="3048000"/>
                        <a:ext cx="2244213" cy="838200"/>
                      </a:xfrm>
                      <a:prstGeom prst="rect">
                        <a:avLst/>
                      </a:prstGeom>
                      <a:solidFill>
                        <a:srgbClr val="FFFF00"/>
                      </a:solidFill>
                    </p:spPr>
                  </p:pic>
                </p:oleObj>
              </mc:Fallback>
            </mc:AlternateContent>
          </a:graphicData>
        </a:graphic>
      </p:graphicFrame>
      <p:sp>
        <p:nvSpPr>
          <p:cNvPr id="10" name="TextBox 9"/>
          <p:cNvSpPr txBox="1"/>
          <p:nvPr/>
        </p:nvSpPr>
        <p:spPr>
          <a:xfrm>
            <a:off x="6837589" y="914400"/>
            <a:ext cx="717550" cy="400110"/>
          </a:xfrm>
          <a:prstGeom prst="rect">
            <a:avLst/>
          </a:prstGeom>
          <a:noFill/>
        </p:spPr>
        <p:txBody>
          <a:bodyPr wrap="square" rtlCol="0">
            <a:spAutoFit/>
          </a:bodyPr>
          <a:lstStyle/>
          <a:p>
            <a:r>
              <a:rPr lang="en-US" sz="2000" dirty="0">
                <a:solidFill>
                  <a:srgbClr val="FF0000"/>
                </a:solidFill>
                <a:sym typeface="Symbol"/>
              </a:rPr>
              <a:t>15</a:t>
            </a:r>
            <a:endParaRPr lang="en-US" sz="2000" dirty="0">
              <a:solidFill>
                <a:srgbClr val="FF0000"/>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928669743"/>
              </p:ext>
            </p:extLst>
          </p:nvPr>
        </p:nvGraphicFramePr>
        <p:xfrm>
          <a:off x="1667031" y="4038600"/>
          <a:ext cx="1298575" cy="377825"/>
        </p:xfrm>
        <a:graphic>
          <a:graphicData uri="http://schemas.openxmlformats.org/presentationml/2006/ole">
            <mc:AlternateContent xmlns:mc="http://schemas.openxmlformats.org/markup-compatibility/2006">
              <mc:Choice xmlns:v="urn:schemas-microsoft-com:vml" Requires="v">
                <p:oleObj spid="_x0000_s9465" name="Equation" r:id="rId6" imgW="609480" imgH="177480" progId="Equation.3">
                  <p:embed/>
                </p:oleObj>
              </mc:Choice>
              <mc:Fallback>
                <p:oleObj name="Equation" r:id="rId6" imgW="609480" imgH="177480" progId="Equation.3">
                  <p:embed/>
                  <p:pic>
                    <p:nvPicPr>
                      <p:cNvPr id="0" name="Object 5"/>
                      <p:cNvPicPr>
                        <a:picLocks noChangeAspect="1" noChangeArrowheads="1"/>
                      </p:cNvPicPr>
                      <p:nvPr/>
                    </p:nvPicPr>
                    <p:blipFill>
                      <a:blip r:embed="rId7"/>
                      <a:srcRect/>
                      <a:stretch>
                        <a:fillRect/>
                      </a:stretch>
                    </p:blipFill>
                    <p:spPr bwMode="auto">
                      <a:xfrm>
                        <a:off x="1667031" y="4038600"/>
                        <a:ext cx="1298575"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6100989" y="1494710"/>
            <a:ext cx="904421" cy="400110"/>
          </a:xfrm>
          <a:prstGeom prst="rect">
            <a:avLst/>
          </a:prstGeom>
          <a:noFill/>
        </p:spPr>
        <p:txBody>
          <a:bodyPr wrap="square" rtlCol="0">
            <a:spAutoFit/>
          </a:bodyPr>
          <a:lstStyle/>
          <a:p>
            <a:r>
              <a:rPr lang="en-US" sz="2000" dirty="0">
                <a:solidFill>
                  <a:srgbClr val="FF0000"/>
                </a:solidFill>
                <a:sym typeface="Symbol"/>
              </a:rPr>
              <a:t>7.704</a:t>
            </a:r>
            <a:endParaRPr lang="en-US" sz="2000" dirty="0">
              <a:solidFill>
                <a:srgbClr val="FF0000"/>
              </a:solidFil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3418987095"/>
              </p:ext>
            </p:extLst>
          </p:nvPr>
        </p:nvGraphicFramePr>
        <p:xfrm>
          <a:off x="671513" y="4572000"/>
          <a:ext cx="3460750" cy="838200"/>
        </p:xfrm>
        <a:graphic>
          <a:graphicData uri="http://schemas.openxmlformats.org/presentationml/2006/ole">
            <mc:AlternateContent xmlns:mc="http://schemas.openxmlformats.org/markup-compatibility/2006">
              <mc:Choice xmlns:v="urn:schemas-microsoft-com:vml" Requires="v">
                <p:oleObj spid="_x0000_s9466" name="Equation" r:id="rId8" imgW="1625400" imgH="393480" progId="Equation.3">
                  <p:embed/>
                </p:oleObj>
              </mc:Choice>
              <mc:Fallback>
                <p:oleObj name="Equation" r:id="rId8" imgW="1625400" imgH="393480" progId="Equation.3">
                  <p:embed/>
                  <p:pic>
                    <p:nvPicPr>
                      <p:cNvPr id="0" name="Object 4"/>
                      <p:cNvPicPr>
                        <a:picLocks noChangeAspect="1" noChangeArrowheads="1"/>
                      </p:cNvPicPr>
                      <p:nvPr/>
                    </p:nvPicPr>
                    <p:blipFill>
                      <a:blip r:embed="rId9"/>
                      <a:srcRect/>
                      <a:stretch>
                        <a:fillRect/>
                      </a:stretch>
                    </p:blipFill>
                    <p:spPr bwMode="auto">
                      <a:xfrm>
                        <a:off x="671513" y="4572000"/>
                        <a:ext cx="3460750"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453591"/>
              </p:ext>
            </p:extLst>
          </p:nvPr>
        </p:nvGraphicFramePr>
        <p:xfrm>
          <a:off x="1330325" y="5715000"/>
          <a:ext cx="2617788" cy="604838"/>
        </p:xfrm>
        <a:graphic>
          <a:graphicData uri="http://schemas.openxmlformats.org/presentationml/2006/ole">
            <mc:AlternateContent xmlns:mc="http://schemas.openxmlformats.org/markup-compatibility/2006">
              <mc:Choice xmlns:v="urn:schemas-microsoft-com:vml" Requires="v">
                <p:oleObj spid="_x0000_s9467" name="Equation" r:id="rId10" imgW="990360" imgH="228600" progId="Equation.3">
                  <p:embed/>
                </p:oleObj>
              </mc:Choice>
              <mc:Fallback>
                <p:oleObj name="Equation" r:id="rId10" imgW="990360" imgH="228600" progId="Equation.3">
                  <p:embed/>
                  <p:pic>
                    <p:nvPicPr>
                      <p:cNvPr id="0" name="Object 14"/>
                      <p:cNvPicPr>
                        <a:picLocks noChangeAspect="1" noChangeArrowheads="1"/>
                      </p:cNvPicPr>
                      <p:nvPr/>
                    </p:nvPicPr>
                    <p:blipFill>
                      <a:blip r:embed="rId11"/>
                      <a:srcRect/>
                      <a:stretch>
                        <a:fillRect/>
                      </a:stretch>
                    </p:blipFill>
                    <p:spPr bwMode="auto">
                      <a:xfrm>
                        <a:off x="1330325" y="5715000"/>
                        <a:ext cx="2617788" cy="6048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6138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 calcmode="lin" valueType="num">
                                      <p:cBhvr additive="base">
                                        <p:cTn id="12" dur="500" fill="hold"/>
                                        <p:tgtEl>
                                          <p:spTgt spid="9218"/>
                                        </p:tgtEl>
                                        <p:attrNameLst>
                                          <p:attrName>ppt_x</p:attrName>
                                        </p:attrNameLst>
                                      </p:cBhvr>
                                      <p:tavLst>
                                        <p:tav tm="0">
                                          <p:val>
                                            <p:strVal val="#ppt_x"/>
                                          </p:val>
                                        </p:tav>
                                        <p:tav tm="100000">
                                          <p:val>
                                            <p:strVal val="#ppt_x"/>
                                          </p:val>
                                        </p:tav>
                                      </p:tavLst>
                                    </p:anim>
                                    <p:anim calcmode="lin" valueType="num">
                                      <p:cBhvr additive="base">
                                        <p:cTn id="13"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barn(inVertical)">
                                      <p:cBhvr>
                                        <p:cTn id="6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stretch>
            <a:fillRect/>
          </a:stretch>
        </p:blipFill>
        <p:spPr>
          <a:xfrm>
            <a:off x="6242805" y="2189594"/>
            <a:ext cx="2294770" cy="1778447"/>
          </a:xfrm>
          <a:prstGeom prst="rect">
            <a:avLst/>
          </a:prstGeom>
        </p:spPr>
      </p:pic>
      <p:sp>
        <p:nvSpPr>
          <p:cNvPr id="2" name="Rectangle 1"/>
          <p:cNvSpPr/>
          <p:nvPr/>
        </p:nvSpPr>
        <p:spPr>
          <a:xfrm>
            <a:off x="457200" y="609600"/>
            <a:ext cx="4740400" cy="461665"/>
          </a:xfrm>
          <a:prstGeom prst="rect">
            <a:avLst/>
          </a:prstGeom>
        </p:spPr>
        <p:txBody>
          <a:bodyPr wrap="none">
            <a:spAutoFit/>
          </a:bodyPr>
          <a:lstStyle/>
          <a:p>
            <a:r>
              <a:rPr lang="en-US" sz="2400" dirty="0">
                <a:latin typeface="Comic Sans MS"/>
                <a:ea typeface="Times New Roman"/>
                <a:cs typeface="Times New Roman"/>
              </a:rPr>
              <a:t>What about the </a:t>
            </a:r>
            <a:r>
              <a:rPr lang="en-US" sz="2400" dirty="0">
                <a:highlight>
                  <a:srgbClr val="FFFF00"/>
                </a:highlight>
                <a:latin typeface="Comic Sans MS"/>
                <a:ea typeface="Times New Roman"/>
                <a:cs typeface="Times New Roman"/>
              </a:rPr>
              <a:t>ambiguous case</a:t>
            </a:r>
            <a:endParaRPr lang="en-US" sz="2400" dirty="0"/>
          </a:p>
        </p:txBody>
      </p:sp>
      <p:sp>
        <p:nvSpPr>
          <p:cNvPr id="3" name="AutoShape 2"/>
          <p:cNvSpPr>
            <a:spLocks noChangeArrowheads="1"/>
          </p:cNvSpPr>
          <p:nvPr/>
        </p:nvSpPr>
        <p:spPr bwMode="auto">
          <a:xfrm>
            <a:off x="5562600" y="680740"/>
            <a:ext cx="428625" cy="390525"/>
          </a:xfrm>
          <a:prstGeom prst="rightArrow">
            <a:avLst>
              <a:gd name="adj1" fmla="val 50000"/>
              <a:gd name="adj2" fmla="val 27439"/>
            </a:avLst>
          </a:prstGeom>
          <a:solidFill>
            <a:srgbClr val="FF33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6400800" y="655766"/>
            <a:ext cx="1050865" cy="523220"/>
          </a:xfrm>
          <a:prstGeom prst="rect">
            <a:avLst/>
          </a:prstGeom>
        </p:spPr>
        <p:txBody>
          <a:bodyPr wrap="none">
            <a:spAutoFit/>
          </a:bodyPr>
          <a:lstStyle/>
          <a:p>
            <a:r>
              <a:rPr lang="en-US" sz="2800" dirty="0">
                <a:solidFill>
                  <a:srgbClr val="FF0000"/>
                </a:solidFill>
              </a:rPr>
              <a:t>SSA </a:t>
            </a:r>
            <a:r>
              <a:rPr lang="en-US" sz="2800" dirty="0"/>
              <a:t>? </a:t>
            </a:r>
          </a:p>
        </p:txBody>
      </p:sp>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95400"/>
            <a:ext cx="172402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4"/>
          <p:cNvSpPr>
            <a:spLocks noChangeArrowheads="1"/>
          </p:cNvSpPr>
          <p:nvPr/>
        </p:nvSpPr>
        <p:spPr bwMode="auto">
          <a:xfrm>
            <a:off x="3810000" y="1447800"/>
            <a:ext cx="990600" cy="381000"/>
          </a:xfrm>
          <a:prstGeom prst="rightArrow">
            <a:avLst>
              <a:gd name="adj1" fmla="val 50000"/>
              <a:gd name="adj2" fmla="val 65000"/>
            </a:avLst>
          </a:prstGeom>
          <a:solidFill>
            <a:srgbClr val="FF33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5084450" y="1300490"/>
            <a:ext cx="1425390" cy="523220"/>
          </a:xfrm>
          <a:prstGeom prst="rect">
            <a:avLst/>
          </a:prstGeom>
        </p:spPr>
        <p:txBody>
          <a:bodyPr wrap="none">
            <a:spAutoFit/>
          </a:bodyPr>
          <a:lstStyle/>
          <a:p>
            <a:r>
              <a:rPr lang="en-US" sz="2800" dirty="0">
                <a:solidFill>
                  <a:srgbClr val="E36C0A"/>
                </a:solidFill>
                <a:latin typeface="Comic Sans MS"/>
                <a:ea typeface="Times New Roman"/>
                <a:cs typeface="Times New Roman"/>
              </a:rPr>
              <a:t>2 areas</a:t>
            </a:r>
            <a:endParaRPr lang="en-US" sz="2800" dirty="0"/>
          </a:p>
        </p:txBody>
      </p:sp>
      <p:sp>
        <p:nvSpPr>
          <p:cNvPr id="8" name="Rectangle 7"/>
          <p:cNvSpPr/>
          <p:nvPr/>
        </p:nvSpPr>
        <p:spPr>
          <a:xfrm>
            <a:off x="435429" y="2514600"/>
            <a:ext cx="4921540" cy="461665"/>
          </a:xfrm>
          <a:prstGeom prst="rect">
            <a:avLst/>
          </a:prstGeom>
        </p:spPr>
        <p:txBody>
          <a:bodyPr wrap="none">
            <a:spAutoFit/>
          </a:bodyPr>
          <a:lstStyle/>
          <a:p>
            <a:r>
              <a:rPr lang="en-US" sz="2400" dirty="0">
                <a:latin typeface="Comic Sans MS" panose="030F0702030302020204" pitchFamily="66" charset="0"/>
              </a:rPr>
              <a:t>7.	a = 22, c = 30, and  </a:t>
            </a:r>
            <a:r>
              <a:rPr lang="en-US" sz="2400" dirty="0">
                <a:latin typeface="Comic Sans MS" panose="030F0702030302020204" pitchFamily="66" charset="0"/>
                <a:sym typeface="Symbol"/>
              </a:rPr>
              <a:t></a:t>
            </a:r>
            <a:r>
              <a:rPr lang="en-US" sz="2400" dirty="0">
                <a:latin typeface="Comic Sans MS" panose="030F0702030302020204" pitchFamily="66" charset="0"/>
              </a:rPr>
              <a:t> = 30</a:t>
            </a:r>
            <a:r>
              <a:rPr lang="en-US" sz="2400" dirty="0">
                <a:latin typeface="Comic Sans MS" panose="030F0702030302020204" pitchFamily="66" charset="0"/>
                <a:sym typeface="Symbol"/>
              </a:rPr>
              <a:t></a:t>
            </a:r>
            <a:endParaRPr lang="en-US" sz="2400" dirty="0">
              <a:latin typeface="Comic Sans MS" panose="030F0702030302020204" pitchFamily="66"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18362172"/>
              </p:ext>
            </p:extLst>
          </p:nvPr>
        </p:nvGraphicFramePr>
        <p:xfrm>
          <a:off x="1484311" y="3218320"/>
          <a:ext cx="2674053" cy="515480"/>
        </p:xfrm>
        <a:graphic>
          <a:graphicData uri="http://schemas.openxmlformats.org/presentationml/2006/ole">
            <mc:AlternateContent xmlns:mc="http://schemas.openxmlformats.org/markup-compatibility/2006">
              <mc:Choice xmlns:v="urn:schemas-microsoft-com:vml" Requires="v">
                <p:oleObj spid="_x0000_s10652" name="Equation" r:id="rId5" imgW="1054080" imgH="203040" progId="Equation.3">
                  <p:embed/>
                </p:oleObj>
              </mc:Choice>
              <mc:Fallback>
                <p:oleObj name="Equation" r:id="rId5" imgW="1054080" imgH="203040" progId="Equation.3">
                  <p:embed/>
                  <p:pic>
                    <p:nvPicPr>
                      <p:cNvPr id="0" name=""/>
                      <p:cNvPicPr/>
                      <p:nvPr/>
                    </p:nvPicPr>
                    <p:blipFill>
                      <a:blip r:embed="rId6"/>
                      <a:stretch>
                        <a:fillRect/>
                      </a:stretch>
                    </p:blipFill>
                    <p:spPr>
                      <a:xfrm>
                        <a:off x="1484311" y="3218320"/>
                        <a:ext cx="2674053" cy="515480"/>
                      </a:xfrm>
                      <a:prstGeom prst="rect">
                        <a:avLst/>
                      </a:prstGeom>
                      <a:solidFill>
                        <a:srgbClr val="FFFF00"/>
                      </a:solidFill>
                    </p:spPr>
                  </p:pic>
                </p:oleObj>
              </mc:Fallback>
            </mc:AlternateContent>
          </a:graphicData>
        </a:graphic>
      </p:graphicFrame>
      <p:sp>
        <p:nvSpPr>
          <p:cNvPr id="10" name="TextBox 9"/>
          <p:cNvSpPr txBox="1"/>
          <p:nvPr/>
        </p:nvSpPr>
        <p:spPr>
          <a:xfrm>
            <a:off x="6678148" y="3345518"/>
            <a:ext cx="990600" cy="381000"/>
          </a:xfrm>
          <a:prstGeom prst="rect">
            <a:avLst/>
          </a:prstGeom>
          <a:noFill/>
        </p:spPr>
        <p:txBody>
          <a:bodyPr wrap="square" rtlCol="0">
            <a:spAutoFit/>
          </a:bodyPr>
          <a:lstStyle/>
          <a:p>
            <a:r>
              <a:rPr lang="en-US" dirty="0">
                <a:solidFill>
                  <a:srgbClr val="FF0000"/>
                </a:solidFill>
              </a:rPr>
              <a:t>30</a:t>
            </a:r>
            <a:r>
              <a:rPr lang="en-US" dirty="0">
                <a:solidFill>
                  <a:srgbClr val="FF0000"/>
                </a:solidFill>
                <a:sym typeface="Symbol"/>
              </a:rPr>
              <a:t></a:t>
            </a:r>
            <a:endParaRPr lang="en-US" dirty="0">
              <a:solidFill>
                <a:srgbClr val="FF0000"/>
              </a:solidFill>
            </a:endParaRPr>
          </a:p>
        </p:txBody>
      </p:sp>
      <p:sp>
        <p:nvSpPr>
          <p:cNvPr id="13" name="TextBox 12"/>
          <p:cNvSpPr txBox="1"/>
          <p:nvPr/>
        </p:nvSpPr>
        <p:spPr>
          <a:xfrm>
            <a:off x="8077200" y="2841785"/>
            <a:ext cx="495300" cy="381000"/>
          </a:xfrm>
          <a:prstGeom prst="rect">
            <a:avLst/>
          </a:prstGeom>
          <a:solidFill>
            <a:schemeClr val="bg1"/>
          </a:solidFill>
        </p:spPr>
        <p:txBody>
          <a:bodyPr wrap="square" rtlCol="0">
            <a:spAutoFit/>
          </a:bodyPr>
          <a:lstStyle/>
          <a:p>
            <a:r>
              <a:rPr lang="en-US" dirty="0">
                <a:solidFill>
                  <a:srgbClr val="FF0000"/>
                </a:solidFill>
              </a:rPr>
              <a:t>22</a:t>
            </a:r>
          </a:p>
        </p:txBody>
      </p:sp>
      <p:sp>
        <p:nvSpPr>
          <p:cNvPr id="14" name="TextBox 13"/>
          <p:cNvSpPr txBox="1"/>
          <p:nvPr/>
        </p:nvSpPr>
        <p:spPr>
          <a:xfrm>
            <a:off x="6552836" y="2645402"/>
            <a:ext cx="495300" cy="381000"/>
          </a:xfrm>
          <a:prstGeom prst="rect">
            <a:avLst/>
          </a:prstGeom>
          <a:solidFill>
            <a:schemeClr val="bg1"/>
          </a:solidFill>
        </p:spPr>
        <p:txBody>
          <a:bodyPr wrap="square" rtlCol="0">
            <a:spAutoFit/>
          </a:bodyPr>
          <a:lstStyle/>
          <a:p>
            <a:r>
              <a:rPr lang="en-US" dirty="0">
                <a:solidFill>
                  <a:srgbClr val="FF0000"/>
                </a:solidFill>
              </a:rPr>
              <a:t>30</a:t>
            </a:r>
          </a:p>
        </p:txBody>
      </p:sp>
      <p:graphicFrame>
        <p:nvGraphicFramePr>
          <p:cNvPr id="11" name="Object 10"/>
          <p:cNvGraphicFramePr>
            <a:graphicFrameLocks noChangeAspect="1"/>
          </p:cNvGraphicFramePr>
          <p:nvPr>
            <p:extLst>
              <p:ext uri="{D42A27DB-BD31-4B8C-83A1-F6EECF244321}">
                <p14:modId xmlns:p14="http://schemas.microsoft.com/office/powerpoint/2010/main" val="2639383213"/>
              </p:ext>
            </p:extLst>
          </p:nvPr>
        </p:nvGraphicFramePr>
        <p:xfrm>
          <a:off x="1594593" y="3810000"/>
          <a:ext cx="1223962" cy="450850"/>
        </p:xfrm>
        <a:graphic>
          <a:graphicData uri="http://schemas.openxmlformats.org/presentationml/2006/ole">
            <mc:AlternateContent xmlns:mc="http://schemas.openxmlformats.org/markup-compatibility/2006">
              <mc:Choice xmlns:v="urn:schemas-microsoft-com:vml" Requires="v">
                <p:oleObj spid="_x0000_s10653" name="Equation" r:id="rId7" imgW="482400" imgH="177480" progId="Equation.3">
                  <p:embed/>
                </p:oleObj>
              </mc:Choice>
              <mc:Fallback>
                <p:oleObj name="Equation" r:id="rId7" imgW="482400" imgH="177480" progId="Equation.3">
                  <p:embed/>
                  <p:pic>
                    <p:nvPicPr>
                      <p:cNvPr id="0" name="Object 8"/>
                      <p:cNvPicPr>
                        <a:picLocks noChangeAspect="1" noChangeArrowheads="1"/>
                      </p:cNvPicPr>
                      <p:nvPr/>
                    </p:nvPicPr>
                    <p:blipFill>
                      <a:blip r:embed="rId8"/>
                      <a:srcRect/>
                      <a:stretch>
                        <a:fillRect/>
                      </a:stretch>
                    </p:blipFill>
                    <p:spPr bwMode="auto">
                      <a:xfrm>
                        <a:off x="1594593" y="3810000"/>
                        <a:ext cx="1223962" cy="4508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3019426" y="3810000"/>
            <a:ext cx="2971800" cy="523220"/>
          </a:xfrm>
          <a:prstGeom prst="rect">
            <a:avLst/>
          </a:prstGeom>
          <a:noFill/>
        </p:spPr>
        <p:txBody>
          <a:bodyPr wrap="square" rtlCol="0">
            <a:spAutoFit/>
          </a:bodyPr>
          <a:lstStyle/>
          <a:p>
            <a:r>
              <a:rPr lang="en-US" sz="2800" dirty="0">
                <a:solidFill>
                  <a:srgbClr val="1A3FF6"/>
                </a:solidFill>
              </a:rPr>
              <a:t>At least 1 Triangle</a:t>
            </a:r>
          </a:p>
        </p:txBody>
      </p:sp>
      <p:graphicFrame>
        <p:nvGraphicFramePr>
          <p:cNvPr id="15" name="Object 14"/>
          <p:cNvGraphicFramePr>
            <a:graphicFrameLocks noChangeAspect="1"/>
          </p:cNvGraphicFramePr>
          <p:nvPr>
            <p:extLst>
              <p:ext uri="{D42A27DB-BD31-4B8C-83A1-F6EECF244321}">
                <p14:modId xmlns:p14="http://schemas.microsoft.com/office/powerpoint/2010/main" val="3297701452"/>
              </p:ext>
            </p:extLst>
          </p:nvPr>
        </p:nvGraphicFramePr>
        <p:xfrm>
          <a:off x="1233488" y="4419600"/>
          <a:ext cx="1965325" cy="450850"/>
        </p:xfrm>
        <a:graphic>
          <a:graphicData uri="http://schemas.openxmlformats.org/presentationml/2006/ole">
            <mc:AlternateContent xmlns:mc="http://schemas.openxmlformats.org/markup-compatibility/2006">
              <mc:Choice xmlns:v="urn:schemas-microsoft-com:vml" Requires="v">
                <p:oleObj spid="_x0000_s10654" name="Equation" r:id="rId9" imgW="774360" imgH="177480" progId="Equation.3">
                  <p:embed/>
                </p:oleObj>
              </mc:Choice>
              <mc:Fallback>
                <p:oleObj name="Equation" r:id="rId9" imgW="774360" imgH="177480" progId="Equation.3">
                  <p:embed/>
                  <p:pic>
                    <p:nvPicPr>
                      <p:cNvPr id="0" name="Object 10"/>
                      <p:cNvPicPr>
                        <a:picLocks noChangeAspect="1" noChangeArrowheads="1"/>
                      </p:cNvPicPr>
                      <p:nvPr/>
                    </p:nvPicPr>
                    <p:blipFill>
                      <a:blip r:embed="rId10"/>
                      <a:srcRect/>
                      <a:stretch>
                        <a:fillRect/>
                      </a:stretch>
                    </p:blipFill>
                    <p:spPr bwMode="auto">
                      <a:xfrm>
                        <a:off x="1233488" y="4419600"/>
                        <a:ext cx="1965325" cy="4508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TextBox 17"/>
          <p:cNvSpPr txBox="1"/>
          <p:nvPr/>
        </p:nvSpPr>
        <p:spPr>
          <a:xfrm>
            <a:off x="3314700" y="4333926"/>
            <a:ext cx="5257800" cy="523220"/>
          </a:xfrm>
          <a:prstGeom prst="rect">
            <a:avLst/>
          </a:prstGeom>
          <a:noFill/>
        </p:spPr>
        <p:txBody>
          <a:bodyPr wrap="square" rtlCol="0">
            <a:spAutoFit/>
          </a:bodyPr>
          <a:lstStyle/>
          <a:p>
            <a:r>
              <a:rPr lang="en-US" sz="2800" b="1" dirty="0">
                <a:solidFill>
                  <a:srgbClr val="CC0099"/>
                </a:solidFill>
              </a:rPr>
              <a:t> TRUE: Therefore 2 Triangles</a:t>
            </a:r>
          </a:p>
        </p:txBody>
      </p:sp>
      <p:sp>
        <p:nvSpPr>
          <p:cNvPr id="19" name="TextBox 18"/>
          <p:cNvSpPr txBox="1"/>
          <p:nvPr/>
        </p:nvSpPr>
        <p:spPr>
          <a:xfrm>
            <a:off x="495300" y="5181600"/>
            <a:ext cx="1333500" cy="523220"/>
          </a:xfrm>
          <a:prstGeom prst="rect">
            <a:avLst/>
          </a:prstGeom>
          <a:noFill/>
        </p:spPr>
        <p:txBody>
          <a:bodyPr wrap="square" rtlCol="0">
            <a:spAutoFit/>
          </a:bodyPr>
          <a:lstStyle/>
          <a:p>
            <a:r>
              <a:rPr lang="en-US" sz="2800" b="1" dirty="0">
                <a:solidFill>
                  <a:srgbClr val="FF3399"/>
                </a:solidFill>
              </a:rPr>
              <a:t> TRI 1:</a:t>
            </a:r>
          </a:p>
        </p:txBody>
      </p:sp>
      <p:graphicFrame>
        <p:nvGraphicFramePr>
          <p:cNvPr id="16" name="Object 15"/>
          <p:cNvGraphicFramePr>
            <a:graphicFrameLocks noChangeAspect="1"/>
          </p:cNvGraphicFramePr>
          <p:nvPr>
            <p:extLst>
              <p:ext uri="{D42A27DB-BD31-4B8C-83A1-F6EECF244321}">
                <p14:modId xmlns:p14="http://schemas.microsoft.com/office/powerpoint/2010/main" val="290447304"/>
              </p:ext>
            </p:extLst>
          </p:nvPr>
        </p:nvGraphicFramePr>
        <p:xfrm>
          <a:off x="1807029" y="5181600"/>
          <a:ext cx="2055813" cy="838200"/>
        </p:xfrm>
        <a:graphic>
          <a:graphicData uri="http://schemas.openxmlformats.org/presentationml/2006/ole">
            <mc:AlternateContent xmlns:mc="http://schemas.openxmlformats.org/markup-compatibility/2006">
              <mc:Choice xmlns:v="urn:schemas-microsoft-com:vml" Requires="v">
                <p:oleObj spid="_x0000_s10655" name="Equation" r:id="rId11" imgW="965160" imgH="393480" progId="Equation.3">
                  <p:embed/>
                </p:oleObj>
              </mc:Choice>
              <mc:Fallback>
                <p:oleObj name="Equation" r:id="rId11" imgW="965160" imgH="393480" progId="Equation.3">
                  <p:embed/>
                  <p:pic>
                    <p:nvPicPr>
                      <p:cNvPr id="0" name="Object 5"/>
                      <p:cNvPicPr>
                        <a:picLocks noChangeAspect="1" noChangeArrowheads="1"/>
                      </p:cNvPicPr>
                      <p:nvPr/>
                    </p:nvPicPr>
                    <p:blipFill>
                      <a:blip r:embed="rId12"/>
                      <a:srcRect/>
                      <a:stretch>
                        <a:fillRect/>
                      </a:stretch>
                    </p:blipFill>
                    <p:spPr bwMode="auto">
                      <a:xfrm>
                        <a:off x="1807029" y="5181600"/>
                        <a:ext cx="2055813"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553887492"/>
              </p:ext>
            </p:extLst>
          </p:nvPr>
        </p:nvGraphicFramePr>
        <p:xfrm>
          <a:off x="2047875" y="6172200"/>
          <a:ext cx="1352550" cy="377825"/>
        </p:xfrm>
        <a:graphic>
          <a:graphicData uri="http://schemas.openxmlformats.org/presentationml/2006/ole">
            <mc:AlternateContent xmlns:mc="http://schemas.openxmlformats.org/markup-compatibility/2006">
              <mc:Choice xmlns:v="urn:schemas-microsoft-com:vml" Requires="v">
                <p:oleObj spid="_x0000_s10656" name="Equation" r:id="rId13" imgW="634680" imgH="177480" progId="Equation.3">
                  <p:embed/>
                </p:oleObj>
              </mc:Choice>
              <mc:Fallback>
                <p:oleObj name="Equation" r:id="rId13" imgW="634680" imgH="177480" progId="Equation.3">
                  <p:embed/>
                  <p:pic>
                    <p:nvPicPr>
                      <p:cNvPr id="0" name="Object 8"/>
                      <p:cNvPicPr>
                        <a:picLocks noChangeAspect="1" noChangeArrowheads="1"/>
                      </p:cNvPicPr>
                      <p:nvPr/>
                    </p:nvPicPr>
                    <p:blipFill>
                      <a:blip r:embed="rId14"/>
                      <a:srcRect/>
                      <a:stretch>
                        <a:fillRect/>
                      </a:stretch>
                    </p:blipFill>
                    <p:spPr bwMode="auto">
                      <a:xfrm>
                        <a:off x="2047875" y="6172200"/>
                        <a:ext cx="1352550"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272547885"/>
              </p:ext>
            </p:extLst>
          </p:nvPr>
        </p:nvGraphicFramePr>
        <p:xfrm>
          <a:off x="3575050" y="6172200"/>
          <a:ext cx="1460500" cy="377825"/>
        </p:xfrm>
        <a:graphic>
          <a:graphicData uri="http://schemas.openxmlformats.org/presentationml/2006/ole">
            <mc:AlternateContent xmlns:mc="http://schemas.openxmlformats.org/markup-compatibility/2006">
              <mc:Choice xmlns:v="urn:schemas-microsoft-com:vml" Requires="v">
                <p:oleObj spid="_x0000_s10657" name="Equation" r:id="rId15" imgW="685800" imgH="177480" progId="Equation.3">
                  <p:embed/>
                </p:oleObj>
              </mc:Choice>
              <mc:Fallback>
                <p:oleObj name="Equation" r:id="rId15" imgW="685800" imgH="177480" progId="Equation.3">
                  <p:embed/>
                  <p:pic>
                    <p:nvPicPr>
                      <p:cNvPr id="0" name="Object 16"/>
                      <p:cNvPicPr>
                        <a:picLocks noChangeAspect="1" noChangeArrowheads="1"/>
                      </p:cNvPicPr>
                      <p:nvPr/>
                    </p:nvPicPr>
                    <p:blipFill>
                      <a:blip r:embed="rId16"/>
                      <a:srcRect/>
                      <a:stretch>
                        <a:fillRect/>
                      </a:stretch>
                    </p:blipFill>
                    <p:spPr bwMode="auto">
                      <a:xfrm>
                        <a:off x="3575050" y="6172200"/>
                        <a:ext cx="1460500"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095213321"/>
              </p:ext>
            </p:extLst>
          </p:nvPr>
        </p:nvGraphicFramePr>
        <p:xfrm>
          <a:off x="5562600" y="5181600"/>
          <a:ext cx="2974975" cy="838200"/>
        </p:xfrm>
        <a:graphic>
          <a:graphicData uri="http://schemas.openxmlformats.org/presentationml/2006/ole">
            <mc:AlternateContent xmlns:mc="http://schemas.openxmlformats.org/markup-compatibility/2006">
              <mc:Choice xmlns:v="urn:schemas-microsoft-com:vml" Requires="v">
                <p:oleObj spid="_x0000_s10658" name="Equation" r:id="rId17" imgW="1396800" imgH="393480" progId="Equation.3">
                  <p:embed/>
                </p:oleObj>
              </mc:Choice>
              <mc:Fallback>
                <p:oleObj name="Equation" r:id="rId17" imgW="1396800" imgH="393480" progId="Equation.3">
                  <p:embed/>
                  <p:pic>
                    <p:nvPicPr>
                      <p:cNvPr id="0" name="Object 10"/>
                      <p:cNvPicPr>
                        <a:picLocks noChangeAspect="1" noChangeArrowheads="1"/>
                      </p:cNvPicPr>
                      <p:nvPr/>
                    </p:nvPicPr>
                    <p:blipFill>
                      <a:blip r:embed="rId18"/>
                      <a:srcRect/>
                      <a:stretch>
                        <a:fillRect/>
                      </a:stretch>
                    </p:blipFill>
                    <p:spPr bwMode="auto">
                      <a:xfrm>
                        <a:off x="5562600" y="5181600"/>
                        <a:ext cx="2974975"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292189606"/>
              </p:ext>
            </p:extLst>
          </p:nvPr>
        </p:nvGraphicFramePr>
        <p:xfrm>
          <a:off x="5791200" y="6096000"/>
          <a:ext cx="2449513" cy="604838"/>
        </p:xfrm>
        <a:graphic>
          <a:graphicData uri="http://schemas.openxmlformats.org/presentationml/2006/ole">
            <mc:AlternateContent xmlns:mc="http://schemas.openxmlformats.org/markup-compatibility/2006">
              <mc:Choice xmlns:v="urn:schemas-microsoft-com:vml" Requires="v">
                <p:oleObj spid="_x0000_s10659" name="Equation" r:id="rId19" imgW="927000" imgH="228600" progId="Equation.3">
                  <p:embed/>
                </p:oleObj>
              </mc:Choice>
              <mc:Fallback>
                <p:oleObj name="Equation" r:id="rId19" imgW="927000" imgH="228600" progId="Equation.3">
                  <p:embed/>
                  <p:pic>
                    <p:nvPicPr>
                      <p:cNvPr id="0" name="Object 12"/>
                      <p:cNvPicPr>
                        <a:picLocks noChangeAspect="1" noChangeArrowheads="1"/>
                      </p:cNvPicPr>
                      <p:nvPr/>
                    </p:nvPicPr>
                    <p:blipFill>
                      <a:blip r:embed="rId20"/>
                      <a:srcRect/>
                      <a:stretch>
                        <a:fillRect/>
                      </a:stretch>
                    </p:blipFill>
                    <p:spPr bwMode="auto">
                      <a:xfrm>
                        <a:off x="5791200" y="6096000"/>
                        <a:ext cx="2449513" cy="6048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Box 24"/>
          <p:cNvSpPr txBox="1"/>
          <p:nvPr/>
        </p:nvSpPr>
        <p:spPr>
          <a:xfrm>
            <a:off x="7829550" y="3390900"/>
            <a:ext cx="552450" cy="381000"/>
          </a:xfrm>
          <a:prstGeom prst="rect">
            <a:avLst/>
          </a:prstGeom>
          <a:noFill/>
        </p:spPr>
        <p:txBody>
          <a:bodyPr wrap="square" rtlCol="0">
            <a:spAutoFit/>
          </a:bodyPr>
          <a:lstStyle/>
          <a:p>
            <a:r>
              <a:rPr lang="en-US" b="1" dirty="0"/>
              <a:t>43</a:t>
            </a:r>
            <a:r>
              <a:rPr lang="en-US" b="1" dirty="0">
                <a:sym typeface="Symbol"/>
              </a:rPr>
              <a:t></a:t>
            </a:r>
            <a:endParaRPr lang="en-US" b="1" dirty="0"/>
          </a:p>
        </p:txBody>
      </p:sp>
      <p:sp>
        <p:nvSpPr>
          <p:cNvPr id="26" name="TextBox 25"/>
          <p:cNvSpPr txBox="1"/>
          <p:nvPr/>
        </p:nvSpPr>
        <p:spPr>
          <a:xfrm>
            <a:off x="7409285" y="2439432"/>
            <a:ext cx="840529" cy="369332"/>
          </a:xfrm>
          <a:prstGeom prst="rect">
            <a:avLst/>
          </a:prstGeom>
          <a:noFill/>
        </p:spPr>
        <p:txBody>
          <a:bodyPr wrap="square" rtlCol="0">
            <a:spAutoFit/>
          </a:bodyPr>
          <a:lstStyle/>
          <a:p>
            <a:r>
              <a:rPr lang="en-US" b="1" dirty="0"/>
              <a:t>107</a:t>
            </a:r>
            <a:r>
              <a:rPr lang="en-US" b="1" dirty="0">
                <a:sym typeface="Symbol"/>
              </a:rPr>
              <a:t></a:t>
            </a:r>
            <a:endParaRPr lang="en-US" b="1" dirty="0"/>
          </a:p>
        </p:txBody>
      </p:sp>
    </p:spTree>
    <p:extLst>
      <p:ext uri="{BB962C8B-B14F-4D97-AF65-F5344CB8AC3E}">
        <p14:creationId xmlns:p14="http://schemas.microsoft.com/office/powerpoint/2010/main" val="379682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gtEl>
                                        <p:attrNameLst>
                                          <p:attrName>style.visibility</p:attrName>
                                        </p:attrNameLst>
                                      </p:cBhvr>
                                      <p:to>
                                        <p:strVal val="visible"/>
                                      </p:to>
                                    </p:set>
                                    <p:anim calcmode="lin" valueType="num">
                                      <p:cBhvr additive="base">
                                        <p:cTn id="19" dur="500" fill="hold"/>
                                        <p:tgtEl>
                                          <p:spTgt spid="10243"/>
                                        </p:tgtEl>
                                        <p:attrNameLst>
                                          <p:attrName>ppt_x</p:attrName>
                                        </p:attrNameLst>
                                      </p:cBhvr>
                                      <p:tavLst>
                                        <p:tav tm="0">
                                          <p:val>
                                            <p:strVal val="#ppt_x"/>
                                          </p:val>
                                        </p:tav>
                                        <p:tav tm="100000">
                                          <p:val>
                                            <p:strVal val="#ppt_x"/>
                                          </p:val>
                                        </p:tav>
                                      </p:tavLst>
                                    </p:anim>
                                    <p:anim calcmode="lin" valueType="num">
                                      <p:cBhvr additive="base">
                                        <p:cTn id="20"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ppt_x"/>
                                          </p:val>
                                        </p:tav>
                                        <p:tav tm="100000">
                                          <p:val>
                                            <p:strVal val="#ppt_x"/>
                                          </p:val>
                                        </p:tav>
                                      </p:tavLst>
                                    </p:anim>
                                    <p:anim calcmode="lin" valueType="num">
                                      <p:cBhvr additive="base">
                                        <p:cTn id="4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ppt_x"/>
                                          </p:val>
                                        </p:tav>
                                        <p:tav tm="100000">
                                          <p:val>
                                            <p:strVal val="#ppt_x"/>
                                          </p:val>
                                        </p:tav>
                                      </p:tavLst>
                                    </p:anim>
                                    <p:anim calcmode="lin" valueType="num">
                                      <p:cBhvr additive="base">
                                        <p:cTn id="6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additive="base">
                                        <p:cTn id="72" dur="500" fill="hold"/>
                                        <p:tgtEl>
                                          <p:spTgt spid="11"/>
                                        </p:tgtEl>
                                        <p:attrNameLst>
                                          <p:attrName>ppt_x</p:attrName>
                                        </p:attrNameLst>
                                      </p:cBhvr>
                                      <p:tavLst>
                                        <p:tav tm="0">
                                          <p:val>
                                            <p:strVal val="#ppt_x"/>
                                          </p:val>
                                        </p:tav>
                                        <p:tav tm="100000">
                                          <p:val>
                                            <p:strVal val="#ppt_x"/>
                                          </p:val>
                                        </p:tav>
                                      </p:tavLst>
                                    </p:anim>
                                    <p:anim calcmode="lin" valueType="num">
                                      <p:cBhvr additive="base">
                                        <p:cTn id="7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barn(inVertical)">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12"/>
                                        </p:tgtEl>
                                      </p:cBhvr>
                                    </p:animEffect>
                                    <p:set>
                                      <p:cBhvr>
                                        <p:cTn id="83" dur="1" fill="hold">
                                          <p:stCondLst>
                                            <p:cond delay="499"/>
                                          </p:stCondLst>
                                        </p:cTn>
                                        <p:tgtEl>
                                          <p:spTgt spid="12"/>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15"/>
                                        </p:tgtEl>
                                        <p:attrNameLst>
                                          <p:attrName>style.visibility</p:attrName>
                                        </p:attrNameLst>
                                      </p:cBhvr>
                                      <p:to>
                                        <p:strVal val="visible"/>
                                      </p:to>
                                    </p:set>
                                    <p:anim calcmode="lin" valueType="num">
                                      <p:cBhvr additive="base">
                                        <p:cTn id="88" dur="500" fill="hold"/>
                                        <p:tgtEl>
                                          <p:spTgt spid="15"/>
                                        </p:tgtEl>
                                        <p:attrNameLst>
                                          <p:attrName>ppt_x</p:attrName>
                                        </p:attrNameLst>
                                      </p:cBhvr>
                                      <p:tavLst>
                                        <p:tav tm="0">
                                          <p:val>
                                            <p:strVal val="#ppt_x"/>
                                          </p:val>
                                        </p:tav>
                                        <p:tav tm="100000">
                                          <p:val>
                                            <p:strVal val="#ppt_x"/>
                                          </p:val>
                                        </p:tav>
                                      </p:tavLst>
                                    </p:anim>
                                    <p:anim calcmode="lin" valueType="num">
                                      <p:cBhvr additive="base">
                                        <p:cTn id="8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barn(inVertical)">
                                      <p:cBhvr>
                                        <p:cTn id="94" dur="500"/>
                                        <p:tgtEl>
                                          <p:spTgt spid="18"/>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18"/>
                                        </p:tgtEl>
                                      </p:cBhvr>
                                    </p:animEffect>
                                    <p:set>
                                      <p:cBhvr>
                                        <p:cTn id="99" dur="1" fill="hold">
                                          <p:stCondLst>
                                            <p:cond delay="499"/>
                                          </p:stCondLst>
                                        </p:cTn>
                                        <p:tgtEl>
                                          <p:spTgt spid="18"/>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barn(inVertical)">
                                      <p:cBhvr>
                                        <p:cTn id="104" dur="500"/>
                                        <p:tgtEl>
                                          <p:spTgt spid="19"/>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additive="base">
                                        <p:cTn id="109" dur="500" fill="hold"/>
                                        <p:tgtEl>
                                          <p:spTgt spid="16"/>
                                        </p:tgtEl>
                                        <p:attrNameLst>
                                          <p:attrName>ppt_x</p:attrName>
                                        </p:attrNameLst>
                                      </p:cBhvr>
                                      <p:tavLst>
                                        <p:tav tm="0">
                                          <p:val>
                                            <p:strVal val="#ppt_x"/>
                                          </p:val>
                                        </p:tav>
                                        <p:tav tm="100000">
                                          <p:val>
                                            <p:strVal val="#ppt_x"/>
                                          </p:val>
                                        </p:tav>
                                      </p:tavLst>
                                    </p:anim>
                                    <p:anim calcmode="lin" valueType="num">
                                      <p:cBhvr additive="base">
                                        <p:cTn id="11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7"/>
                                        </p:tgtEl>
                                        <p:attrNameLst>
                                          <p:attrName>style.visibility</p:attrName>
                                        </p:attrNameLst>
                                      </p:cBhvr>
                                      <p:to>
                                        <p:strVal val="visible"/>
                                      </p:to>
                                    </p:set>
                                    <p:anim calcmode="lin" valueType="num">
                                      <p:cBhvr additive="base">
                                        <p:cTn id="115" dur="500" fill="hold"/>
                                        <p:tgtEl>
                                          <p:spTgt spid="17"/>
                                        </p:tgtEl>
                                        <p:attrNameLst>
                                          <p:attrName>ppt_x</p:attrName>
                                        </p:attrNameLst>
                                      </p:cBhvr>
                                      <p:tavLst>
                                        <p:tav tm="0">
                                          <p:val>
                                            <p:strVal val="#ppt_x"/>
                                          </p:val>
                                        </p:tav>
                                        <p:tav tm="100000">
                                          <p:val>
                                            <p:strVal val="#ppt_x"/>
                                          </p:val>
                                        </p:tav>
                                      </p:tavLst>
                                    </p:anim>
                                    <p:anim calcmode="lin" valueType="num">
                                      <p:cBhvr additive="base">
                                        <p:cTn id="1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additive="base">
                                        <p:cTn id="121" dur="500" fill="hold"/>
                                        <p:tgtEl>
                                          <p:spTgt spid="25"/>
                                        </p:tgtEl>
                                        <p:attrNameLst>
                                          <p:attrName>ppt_x</p:attrName>
                                        </p:attrNameLst>
                                      </p:cBhvr>
                                      <p:tavLst>
                                        <p:tav tm="0">
                                          <p:val>
                                            <p:strVal val="#ppt_x"/>
                                          </p:val>
                                        </p:tav>
                                        <p:tav tm="100000">
                                          <p:val>
                                            <p:strVal val="#ppt_x"/>
                                          </p:val>
                                        </p:tav>
                                      </p:tavLst>
                                    </p:anim>
                                    <p:anim calcmode="lin" valueType="num">
                                      <p:cBhvr additive="base">
                                        <p:cTn id="12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additive="base">
                                        <p:cTn id="127" dur="500" fill="hold"/>
                                        <p:tgtEl>
                                          <p:spTgt spid="20"/>
                                        </p:tgtEl>
                                        <p:attrNameLst>
                                          <p:attrName>ppt_x</p:attrName>
                                        </p:attrNameLst>
                                      </p:cBhvr>
                                      <p:tavLst>
                                        <p:tav tm="0">
                                          <p:val>
                                            <p:strVal val="#ppt_x"/>
                                          </p:val>
                                        </p:tav>
                                        <p:tav tm="100000">
                                          <p:val>
                                            <p:strVal val="#ppt_x"/>
                                          </p:val>
                                        </p:tav>
                                      </p:tavLst>
                                    </p:anim>
                                    <p:anim calcmode="lin" valueType="num">
                                      <p:cBhvr additive="base">
                                        <p:cTn id="1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additive="base">
                                        <p:cTn id="133" dur="500" fill="hold"/>
                                        <p:tgtEl>
                                          <p:spTgt spid="26"/>
                                        </p:tgtEl>
                                        <p:attrNameLst>
                                          <p:attrName>ppt_x</p:attrName>
                                        </p:attrNameLst>
                                      </p:cBhvr>
                                      <p:tavLst>
                                        <p:tav tm="0">
                                          <p:val>
                                            <p:strVal val="#ppt_x"/>
                                          </p:val>
                                        </p:tav>
                                        <p:tav tm="100000">
                                          <p:val>
                                            <p:strVal val="#ppt_x"/>
                                          </p:val>
                                        </p:tav>
                                      </p:tavLst>
                                    </p:anim>
                                    <p:anim calcmode="lin" valueType="num">
                                      <p:cBhvr additive="base">
                                        <p:cTn id="1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21"/>
                                        </p:tgtEl>
                                        <p:attrNameLst>
                                          <p:attrName>style.visibility</p:attrName>
                                        </p:attrNameLst>
                                      </p:cBhvr>
                                      <p:to>
                                        <p:strVal val="visible"/>
                                      </p:to>
                                    </p:set>
                                    <p:anim calcmode="lin" valueType="num">
                                      <p:cBhvr additive="base">
                                        <p:cTn id="139" dur="500" fill="hold"/>
                                        <p:tgtEl>
                                          <p:spTgt spid="21"/>
                                        </p:tgtEl>
                                        <p:attrNameLst>
                                          <p:attrName>ppt_x</p:attrName>
                                        </p:attrNameLst>
                                      </p:cBhvr>
                                      <p:tavLst>
                                        <p:tav tm="0">
                                          <p:val>
                                            <p:strVal val="#ppt_x"/>
                                          </p:val>
                                        </p:tav>
                                        <p:tav tm="100000">
                                          <p:val>
                                            <p:strVal val="#ppt_x"/>
                                          </p:val>
                                        </p:tav>
                                      </p:tavLst>
                                    </p:anim>
                                    <p:anim calcmode="lin" valueType="num">
                                      <p:cBhvr additive="base">
                                        <p:cTn id="14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16" presetClass="entr" presetSubtype="21" fill="hold" nodeType="clickEffect">
                                  <p:stCondLst>
                                    <p:cond delay="0"/>
                                  </p:stCondLst>
                                  <p:childTnLst>
                                    <p:set>
                                      <p:cBhvr>
                                        <p:cTn id="144" dur="1" fill="hold">
                                          <p:stCondLst>
                                            <p:cond delay="0"/>
                                          </p:stCondLst>
                                        </p:cTn>
                                        <p:tgtEl>
                                          <p:spTgt spid="22"/>
                                        </p:tgtEl>
                                        <p:attrNameLst>
                                          <p:attrName>style.visibility</p:attrName>
                                        </p:attrNameLst>
                                      </p:cBhvr>
                                      <p:to>
                                        <p:strVal val="visible"/>
                                      </p:to>
                                    </p:set>
                                    <p:animEffect transition="in" filter="barn(inVertical)">
                                      <p:cBhvr>
                                        <p:cTn id="1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8" grpId="0"/>
      <p:bldP spid="10" grpId="0"/>
      <p:bldP spid="13" grpId="0" animBg="1"/>
      <p:bldP spid="14" grpId="0" animBg="1"/>
      <p:bldP spid="12" grpId="0"/>
      <p:bldP spid="12" grpId="1"/>
      <p:bldP spid="18" grpId="0"/>
      <p:bldP spid="18" grpId="1"/>
      <p:bldP spid="19" grpId="0"/>
      <p:bldP spid="25"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4740400" cy="461665"/>
          </a:xfrm>
          <a:prstGeom prst="rect">
            <a:avLst/>
          </a:prstGeom>
        </p:spPr>
        <p:txBody>
          <a:bodyPr wrap="none">
            <a:spAutoFit/>
          </a:bodyPr>
          <a:lstStyle/>
          <a:p>
            <a:r>
              <a:rPr lang="en-US" sz="2400" dirty="0">
                <a:latin typeface="Comic Sans MS"/>
                <a:ea typeface="Times New Roman"/>
                <a:cs typeface="Times New Roman"/>
              </a:rPr>
              <a:t>What about the </a:t>
            </a:r>
            <a:r>
              <a:rPr lang="en-US" sz="2400" dirty="0">
                <a:highlight>
                  <a:srgbClr val="FFFF00"/>
                </a:highlight>
                <a:latin typeface="Comic Sans MS"/>
                <a:ea typeface="Times New Roman"/>
                <a:cs typeface="Times New Roman"/>
              </a:rPr>
              <a:t>ambiguous case</a:t>
            </a:r>
            <a:endParaRPr lang="en-US" sz="2400" dirty="0"/>
          </a:p>
        </p:txBody>
      </p:sp>
      <p:sp>
        <p:nvSpPr>
          <p:cNvPr id="3" name="AutoShape 2"/>
          <p:cNvSpPr>
            <a:spLocks noChangeArrowheads="1"/>
          </p:cNvSpPr>
          <p:nvPr/>
        </p:nvSpPr>
        <p:spPr bwMode="auto">
          <a:xfrm>
            <a:off x="5562600" y="680740"/>
            <a:ext cx="428625" cy="390525"/>
          </a:xfrm>
          <a:prstGeom prst="rightArrow">
            <a:avLst>
              <a:gd name="adj1" fmla="val 50000"/>
              <a:gd name="adj2" fmla="val 27439"/>
            </a:avLst>
          </a:prstGeom>
          <a:solidFill>
            <a:srgbClr val="FF33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6400800" y="655766"/>
            <a:ext cx="1050865" cy="523220"/>
          </a:xfrm>
          <a:prstGeom prst="rect">
            <a:avLst/>
          </a:prstGeom>
        </p:spPr>
        <p:txBody>
          <a:bodyPr wrap="none">
            <a:spAutoFit/>
          </a:bodyPr>
          <a:lstStyle/>
          <a:p>
            <a:r>
              <a:rPr lang="en-US" sz="2800" dirty="0">
                <a:solidFill>
                  <a:srgbClr val="FF0000"/>
                </a:solidFill>
              </a:rPr>
              <a:t>SSA </a:t>
            </a:r>
            <a:r>
              <a:rPr lang="en-US" sz="2800" dirty="0"/>
              <a:t>? </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95400"/>
            <a:ext cx="172402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4"/>
          <p:cNvSpPr>
            <a:spLocks noChangeArrowheads="1"/>
          </p:cNvSpPr>
          <p:nvPr/>
        </p:nvSpPr>
        <p:spPr bwMode="auto">
          <a:xfrm>
            <a:off x="3810000" y="1447800"/>
            <a:ext cx="990600" cy="381000"/>
          </a:xfrm>
          <a:prstGeom prst="rightArrow">
            <a:avLst>
              <a:gd name="adj1" fmla="val 50000"/>
              <a:gd name="adj2" fmla="val 65000"/>
            </a:avLst>
          </a:prstGeom>
          <a:solidFill>
            <a:srgbClr val="FF33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5084450" y="1300490"/>
            <a:ext cx="1425390" cy="523220"/>
          </a:xfrm>
          <a:prstGeom prst="rect">
            <a:avLst/>
          </a:prstGeom>
        </p:spPr>
        <p:txBody>
          <a:bodyPr wrap="none">
            <a:spAutoFit/>
          </a:bodyPr>
          <a:lstStyle/>
          <a:p>
            <a:r>
              <a:rPr lang="en-US" sz="2800" dirty="0">
                <a:solidFill>
                  <a:srgbClr val="E36C0A"/>
                </a:solidFill>
                <a:latin typeface="Comic Sans MS"/>
                <a:ea typeface="Times New Roman"/>
                <a:cs typeface="Times New Roman"/>
              </a:rPr>
              <a:t>2 areas</a:t>
            </a:r>
            <a:endParaRPr lang="en-US" sz="2800" dirty="0"/>
          </a:p>
        </p:txBody>
      </p:sp>
      <p:sp>
        <p:nvSpPr>
          <p:cNvPr id="8" name="Rectangle 7"/>
          <p:cNvSpPr/>
          <p:nvPr/>
        </p:nvSpPr>
        <p:spPr>
          <a:xfrm>
            <a:off x="435429" y="2514600"/>
            <a:ext cx="4921540" cy="461665"/>
          </a:xfrm>
          <a:prstGeom prst="rect">
            <a:avLst/>
          </a:prstGeom>
        </p:spPr>
        <p:txBody>
          <a:bodyPr wrap="none">
            <a:spAutoFit/>
          </a:bodyPr>
          <a:lstStyle/>
          <a:p>
            <a:r>
              <a:rPr lang="en-US" sz="2400" dirty="0">
                <a:latin typeface="Comic Sans MS" panose="030F0702030302020204" pitchFamily="66" charset="0"/>
              </a:rPr>
              <a:t>7.	a = 22, c = 30, and  </a:t>
            </a:r>
            <a:r>
              <a:rPr lang="en-US" sz="2400" dirty="0">
                <a:latin typeface="Comic Sans MS" panose="030F0702030302020204" pitchFamily="66" charset="0"/>
                <a:sym typeface="Symbol"/>
              </a:rPr>
              <a:t></a:t>
            </a:r>
            <a:r>
              <a:rPr lang="en-US" sz="2400" dirty="0">
                <a:latin typeface="Comic Sans MS" panose="030F0702030302020204" pitchFamily="66" charset="0"/>
              </a:rPr>
              <a:t> = 30</a:t>
            </a:r>
            <a:r>
              <a:rPr lang="en-US" sz="2400" dirty="0">
                <a:latin typeface="Comic Sans MS" panose="030F0702030302020204" pitchFamily="66" charset="0"/>
                <a:sym typeface="Symbol"/>
              </a:rPr>
              <a:t></a:t>
            </a:r>
            <a:endParaRPr lang="en-US" sz="2400" dirty="0">
              <a:latin typeface="Comic Sans MS" panose="030F0702030302020204" pitchFamily="66" charset="0"/>
            </a:endParaRPr>
          </a:p>
        </p:txBody>
      </p:sp>
      <p:sp>
        <p:nvSpPr>
          <p:cNvPr id="19" name="TextBox 18"/>
          <p:cNvSpPr txBox="1"/>
          <p:nvPr/>
        </p:nvSpPr>
        <p:spPr>
          <a:xfrm>
            <a:off x="435429" y="3451477"/>
            <a:ext cx="1333500" cy="523220"/>
          </a:xfrm>
          <a:prstGeom prst="rect">
            <a:avLst/>
          </a:prstGeom>
          <a:noFill/>
        </p:spPr>
        <p:txBody>
          <a:bodyPr wrap="square" rtlCol="0">
            <a:spAutoFit/>
          </a:bodyPr>
          <a:lstStyle/>
          <a:p>
            <a:r>
              <a:rPr lang="en-US" sz="2800" b="1" dirty="0">
                <a:solidFill>
                  <a:srgbClr val="FF3399"/>
                </a:solidFill>
              </a:rPr>
              <a:t> TRI 2:</a:t>
            </a:r>
          </a:p>
        </p:txBody>
      </p:sp>
      <p:graphicFrame>
        <p:nvGraphicFramePr>
          <p:cNvPr id="17" name="Object 16"/>
          <p:cNvGraphicFramePr>
            <a:graphicFrameLocks noChangeAspect="1"/>
          </p:cNvGraphicFramePr>
          <p:nvPr>
            <p:extLst>
              <p:ext uri="{D42A27DB-BD31-4B8C-83A1-F6EECF244321}">
                <p14:modId xmlns:p14="http://schemas.microsoft.com/office/powerpoint/2010/main" val="1276789608"/>
              </p:ext>
            </p:extLst>
          </p:nvPr>
        </p:nvGraphicFramePr>
        <p:xfrm>
          <a:off x="1700213" y="3617913"/>
          <a:ext cx="1489075" cy="377825"/>
        </p:xfrm>
        <a:graphic>
          <a:graphicData uri="http://schemas.openxmlformats.org/presentationml/2006/ole">
            <mc:AlternateContent xmlns:mc="http://schemas.openxmlformats.org/markup-compatibility/2006">
              <mc:Choice xmlns:v="urn:schemas-microsoft-com:vml" Requires="v">
                <p:oleObj spid="_x0000_s11464" name="Equation" r:id="rId4" imgW="698400" imgH="177480" progId="Equation.3">
                  <p:embed/>
                </p:oleObj>
              </mc:Choice>
              <mc:Fallback>
                <p:oleObj name="Equation" r:id="rId4" imgW="698400" imgH="177480" progId="Equation.3">
                  <p:embed/>
                  <p:pic>
                    <p:nvPicPr>
                      <p:cNvPr id="0" name=""/>
                      <p:cNvPicPr>
                        <a:picLocks noChangeAspect="1" noChangeArrowheads="1"/>
                      </p:cNvPicPr>
                      <p:nvPr/>
                    </p:nvPicPr>
                    <p:blipFill>
                      <a:blip r:embed="rId5"/>
                      <a:srcRect/>
                      <a:stretch>
                        <a:fillRect/>
                      </a:stretch>
                    </p:blipFill>
                    <p:spPr bwMode="auto">
                      <a:xfrm>
                        <a:off x="1700213" y="3617913"/>
                        <a:ext cx="1489075"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075968726"/>
              </p:ext>
            </p:extLst>
          </p:nvPr>
        </p:nvGraphicFramePr>
        <p:xfrm>
          <a:off x="3492500" y="3597275"/>
          <a:ext cx="1298575" cy="377825"/>
        </p:xfrm>
        <a:graphic>
          <a:graphicData uri="http://schemas.openxmlformats.org/presentationml/2006/ole">
            <mc:AlternateContent xmlns:mc="http://schemas.openxmlformats.org/markup-compatibility/2006">
              <mc:Choice xmlns:v="urn:schemas-microsoft-com:vml" Requires="v">
                <p:oleObj spid="_x0000_s11465" name="Equation" r:id="rId6" imgW="609480" imgH="177480" progId="Equation.3">
                  <p:embed/>
                </p:oleObj>
              </mc:Choice>
              <mc:Fallback>
                <p:oleObj name="Equation" r:id="rId6" imgW="609480" imgH="177480" progId="Equation.3">
                  <p:embed/>
                  <p:pic>
                    <p:nvPicPr>
                      <p:cNvPr id="0" name=""/>
                      <p:cNvPicPr>
                        <a:picLocks noChangeAspect="1" noChangeArrowheads="1"/>
                      </p:cNvPicPr>
                      <p:nvPr/>
                    </p:nvPicPr>
                    <p:blipFill>
                      <a:blip r:embed="rId7"/>
                      <a:srcRect/>
                      <a:stretch>
                        <a:fillRect/>
                      </a:stretch>
                    </p:blipFill>
                    <p:spPr bwMode="auto">
                      <a:xfrm>
                        <a:off x="3492500" y="3597275"/>
                        <a:ext cx="1298575"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743245271"/>
              </p:ext>
            </p:extLst>
          </p:nvPr>
        </p:nvGraphicFramePr>
        <p:xfrm>
          <a:off x="5991225" y="4267200"/>
          <a:ext cx="2813050" cy="838200"/>
        </p:xfrm>
        <a:graphic>
          <a:graphicData uri="http://schemas.openxmlformats.org/presentationml/2006/ole">
            <mc:AlternateContent xmlns:mc="http://schemas.openxmlformats.org/markup-compatibility/2006">
              <mc:Choice xmlns:v="urn:schemas-microsoft-com:vml" Requires="v">
                <p:oleObj spid="_x0000_s11466" name="Equation" r:id="rId8" imgW="1320480" imgH="393480" progId="Equation.3">
                  <p:embed/>
                </p:oleObj>
              </mc:Choice>
              <mc:Fallback>
                <p:oleObj name="Equation" r:id="rId8" imgW="1320480" imgH="393480" progId="Equation.3">
                  <p:embed/>
                  <p:pic>
                    <p:nvPicPr>
                      <p:cNvPr id="0" name=""/>
                      <p:cNvPicPr>
                        <a:picLocks noChangeAspect="1" noChangeArrowheads="1"/>
                      </p:cNvPicPr>
                      <p:nvPr/>
                    </p:nvPicPr>
                    <p:blipFill>
                      <a:blip r:embed="rId9"/>
                      <a:srcRect/>
                      <a:stretch>
                        <a:fillRect/>
                      </a:stretch>
                    </p:blipFill>
                    <p:spPr bwMode="auto">
                      <a:xfrm>
                        <a:off x="5991225" y="4267200"/>
                        <a:ext cx="2813050"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788829551"/>
              </p:ext>
            </p:extLst>
          </p:nvPr>
        </p:nvGraphicFramePr>
        <p:xfrm>
          <a:off x="6248400" y="5334000"/>
          <a:ext cx="2551113" cy="604838"/>
        </p:xfrm>
        <a:graphic>
          <a:graphicData uri="http://schemas.openxmlformats.org/presentationml/2006/ole">
            <mc:AlternateContent xmlns:mc="http://schemas.openxmlformats.org/markup-compatibility/2006">
              <mc:Choice xmlns:v="urn:schemas-microsoft-com:vml" Requires="v">
                <p:oleObj spid="_x0000_s11467" name="Equation" r:id="rId10" imgW="965160" imgH="228600" progId="Equation.3">
                  <p:embed/>
                </p:oleObj>
              </mc:Choice>
              <mc:Fallback>
                <p:oleObj name="Equation" r:id="rId10" imgW="965160" imgH="228600" progId="Equation.3">
                  <p:embed/>
                  <p:pic>
                    <p:nvPicPr>
                      <p:cNvPr id="0" name=""/>
                      <p:cNvPicPr>
                        <a:picLocks noChangeAspect="1" noChangeArrowheads="1"/>
                      </p:cNvPicPr>
                      <p:nvPr/>
                    </p:nvPicPr>
                    <p:blipFill>
                      <a:blip r:embed="rId11"/>
                      <a:srcRect/>
                      <a:stretch>
                        <a:fillRect/>
                      </a:stretch>
                    </p:blipFill>
                    <p:spPr bwMode="auto">
                      <a:xfrm>
                        <a:off x="6248400" y="5334000"/>
                        <a:ext cx="2551113" cy="6048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7"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2022072"/>
            <a:ext cx="2466975"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4474029"/>
            <a:ext cx="4932050" cy="954107"/>
          </a:xfrm>
          <a:prstGeom prst="rect">
            <a:avLst/>
          </a:prstGeom>
          <a:noFill/>
        </p:spPr>
        <p:txBody>
          <a:bodyPr wrap="square" rtlCol="0">
            <a:spAutoFit/>
          </a:bodyPr>
          <a:lstStyle/>
          <a:p>
            <a:r>
              <a:rPr lang="en-US" sz="2800" dirty="0"/>
              <a:t>REMEMBER: </a:t>
            </a:r>
          </a:p>
          <a:p>
            <a:r>
              <a:rPr lang="en-US" sz="2800" dirty="0"/>
              <a:t>OBTUSE ANGLE IS </a:t>
            </a:r>
            <a:r>
              <a:rPr lang="en-US" sz="2800" dirty="0">
                <a:solidFill>
                  <a:srgbClr val="FF0000"/>
                </a:solidFill>
              </a:rPr>
              <a:t>SUPPLEMENT</a:t>
            </a:r>
            <a:r>
              <a:rPr lang="en-US" sz="2800" dirty="0"/>
              <a:t> </a:t>
            </a:r>
          </a:p>
        </p:txBody>
      </p:sp>
      <p:sp>
        <p:nvSpPr>
          <p:cNvPr id="28" name="TextBox 27"/>
          <p:cNvSpPr txBox="1"/>
          <p:nvPr/>
        </p:nvSpPr>
        <p:spPr>
          <a:xfrm>
            <a:off x="6804818" y="3343755"/>
            <a:ext cx="719138" cy="369332"/>
          </a:xfrm>
          <a:prstGeom prst="rect">
            <a:avLst/>
          </a:prstGeom>
          <a:noFill/>
        </p:spPr>
        <p:txBody>
          <a:bodyPr wrap="square" rtlCol="0">
            <a:spAutoFit/>
          </a:bodyPr>
          <a:lstStyle/>
          <a:p>
            <a:r>
              <a:rPr lang="en-US" b="1" dirty="0"/>
              <a:t>137</a:t>
            </a:r>
            <a:r>
              <a:rPr lang="en-US" b="1" dirty="0">
                <a:sym typeface="Symbol"/>
              </a:rPr>
              <a:t></a:t>
            </a:r>
            <a:endParaRPr lang="en-US" b="1" dirty="0"/>
          </a:p>
        </p:txBody>
      </p:sp>
      <p:sp>
        <p:nvSpPr>
          <p:cNvPr id="29" name="TextBox 28"/>
          <p:cNvSpPr txBox="1"/>
          <p:nvPr/>
        </p:nvSpPr>
        <p:spPr>
          <a:xfrm>
            <a:off x="7329487" y="2022072"/>
            <a:ext cx="719138" cy="369332"/>
          </a:xfrm>
          <a:prstGeom prst="rect">
            <a:avLst/>
          </a:prstGeom>
          <a:noFill/>
        </p:spPr>
        <p:txBody>
          <a:bodyPr wrap="square" rtlCol="0">
            <a:spAutoFit/>
          </a:bodyPr>
          <a:lstStyle/>
          <a:p>
            <a:r>
              <a:rPr lang="en-US" b="1" dirty="0"/>
              <a:t>13</a:t>
            </a:r>
            <a:r>
              <a:rPr lang="en-US" b="1" dirty="0">
                <a:sym typeface="Symbol"/>
              </a:rPr>
              <a:t></a:t>
            </a:r>
            <a:endParaRPr lang="en-US" b="1" dirty="0"/>
          </a:p>
        </p:txBody>
      </p:sp>
    </p:spTree>
    <p:extLst>
      <p:ext uri="{BB962C8B-B14F-4D97-AF65-F5344CB8AC3E}">
        <p14:creationId xmlns:p14="http://schemas.microsoft.com/office/powerpoint/2010/main" val="310929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gtEl>
                                        <p:attrNameLst>
                                          <p:attrName>style.visibility</p:attrName>
                                        </p:attrNameLst>
                                      </p:cBhvr>
                                      <p:to>
                                        <p:strVal val="visible"/>
                                      </p:to>
                                    </p:set>
                                    <p:anim calcmode="lin" valueType="num">
                                      <p:cBhvr additive="base">
                                        <p:cTn id="19" dur="500" fill="hold"/>
                                        <p:tgtEl>
                                          <p:spTgt spid="10243"/>
                                        </p:tgtEl>
                                        <p:attrNameLst>
                                          <p:attrName>ppt_x</p:attrName>
                                        </p:attrNameLst>
                                      </p:cBhvr>
                                      <p:tavLst>
                                        <p:tav tm="0">
                                          <p:val>
                                            <p:strVal val="#ppt_x"/>
                                          </p:val>
                                        </p:tav>
                                        <p:tav tm="100000">
                                          <p:val>
                                            <p:strVal val="#ppt_x"/>
                                          </p:val>
                                        </p:tav>
                                      </p:tavLst>
                                    </p:anim>
                                    <p:anim calcmode="lin" valueType="num">
                                      <p:cBhvr additive="base">
                                        <p:cTn id="20"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500" fill="hold"/>
                                        <p:tgtEl>
                                          <p:spTgt spid="29"/>
                                        </p:tgtEl>
                                        <p:attrNameLst>
                                          <p:attrName>ppt_x</p:attrName>
                                        </p:attrNameLst>
                                      </p:cBhvr>
                                      <p:tavLst>
                                        <p:tav tm="0">
                                          <p:val>
                                            <p:strVal val="#ppt_x"/>
                                          </p:val>
                                        </p:tav>
                                        <p:tav tm="100000">
                                          <p:val>
                                            <p:strVal val="#ppt_x"/>
                                          </p:val>
                                        </p:tav>
                                      </p:tavLst>
                                    </p:anim>
                                    <p:anim calcmode="lin" valueType="num">
                                      <p:cBhvr additive="base">
                                        <p:cTn id="7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barn(inVertical)">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8" grpId="0"/>
      <p:bldP spid="19" grpId="0"/>
      <p:bldP spid="4"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9781" y="274331"/>
            <a:ext cx="5877763" cy="1938992"/>
          </a:xfrm>
          <a:prstGeom prst="rect">
            <a:avLst/>
          </a:prstGeom>
          <a:noFill/>
        </p:spPr>
        <p:txBody>
          <a:bodyPr wrap="none" rtlCol="0">
            <a:spAutoFit/>
          </a:bodyPr>
          <a:lstStyle/>
          <a:p>
            <a:pPr algn="ctr"/>
            <a:r>
              <a:rPr lang="en-US" sz="4000" dirty="0">
                <a:solidFill>
                  <a:srgbClr val="1A3FF6"/>
                </a:solidFill>
              </a:rPr>
              <a:t>ASSIGNMENT:</a:t>
            </a:r>
          </a:p>
          <a:p>
            <a:pPr marL="571500" indent="-571500">
              <a:buFont typeface="Arial" panose="020B0604020202020204" pitchFamily="34" charset="0"/>
              <a:buChar char="•"/>
            </a:pPr>
            <a:r>
              <a:rPr lang="en-US" sz="4000" dirty="0">
                <a:solidFill>
                  <a:srgbClr val="FF0000"/>
                </a:solidFill>
              </a:rPr>
              <a:t>PW #1  Area of Triangles</a:t>
            </a:r>
          </a:p>
          <a:p>
            <a:pPr marL="571500" indent="-571500">
              <a:buFont typeface="Arial" panose="020B0604020202020204" pitchFamily="34" charset="0"/>
              <a:buChar char="•"/>
            </a:pPr>
            <a:r>
              <a:rPr lang="en-US" sz="4000" dirty="0">
                <a:solidFill>
                  <a:srgbClr val="006600"/>
                </a:solidFill>
              </a:rPr>
              <a:t>PW #2 Area of Triangles</a:t>
            </a:r>
            <a:endParaRPr lang="en-US" sz="4000" dirty="0">
              <a:solidFill>
                <a:srgbClr val="CC00FF"/>
              </a:solidFill>
            </a:endParaRPr>
          </a:p>
        </p:txBody>
      </p:sp>
    </p:spTree>
    <p:extLst>
      <p:ext uri="{BB962C8B-B14F-4D97-AF65-F5344CB8AC3E}">
        <p14:creationId xmlns:p14="http://schemas.microsoft.com/office/powerpoint/2010/main" val="288900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1306768" cy="461665"/>
          </a:xfrm>
          <a:prstGeom prst="rect">
            <a:avLst/>
          </a:prstGeom>
        </p:spPr>
        <p:txBody>
          <a:bodyPr wrap="none">
            <a:spAutoFit/>
          </a:bodyPr>
          <a:lstStyle/>
          <a:p>
            <a:r>
              <a:rPr lang="en-US" sz="2400" dirty="0">
                <a:highlight>
                  <a:srgbClr val="FFFF00"/>
                </a:highlight>
                <a:latin typeface="Comic Sans MS"/>
                <a:ea typeface="Times New Roman"/>
              </a:rPr>
              <a:t>Recall:</a:t>
            </a:r>
            <a:r>
              <a:rPr lang="en-US" sz="2400" dirty="0">
                <a:latin typeface="Comic Sans MS"/>
                <a:ea typeface="Times New Roman"/>
              </a:rPr>
              <a:t>  </a:t>
            </a:r>
            <a:endParaRPr lang="en-US" sz="2400" dirty="0">
              <a:effectLst/>
              <a:latin typeface="Times New Roman"/>
              <a:ea typeface="Times New Roman"/>
            </a:endParaRPr>
          </a:p>
        </p:txBody>
      </p:sp>
      <p:sp>
        <p:nvSpPr>
          <p:cNvPr id="4" name="Rectangle 3"/>
          <p:cNvSpPr/>
          <p:nvPr/>
        </p:nvSpPr>
        <p:spPr>
          <a:xfrm>
            <a:off x="1828800" y="435429"/>
            <a:ext cx="6411203" cy="954107"/>
          </a:xfrm>
          <a:prstGeom prst="rect">
            <a:avLst/>
          </a:prstGeom>
        </p:spPr>
        <p:txBody>
          <a:bodyPr wrap="square">
            <a:spAutoFit/>
          </a:bodyPr>
          <a:lstStyle/>
          <a:p>
            <a:r>
              <a:rPr lang="en-US" sz="2800" dirty="0">
                <a:latin typeface="Comic Sans MS"/>
                <a:ea typeface="Times New Roman"/>
              </a:rPr>
              <a:t>How do you find the area of </a:t>
            </a:r>
            <a:r>
              <a:rPr lang="en-US" sz="2800" b="1" dirty="0">
                <a:solidFill>
                  <a:srgbClr val="0070C0"/>
                </a:solidFill>
                <a:latin typeface="Comic Sans MS"/>
                <a:ea typeface="Times New Roman"/>
              </a:rPr>
              <a:t>right</a:t>
            </a:r>
            <a:r>
              <a:rPr lang="en-US" sz="2800" b="1" dirty="0">
                <a:latin typeface="Comic Sans MS"/>
                <a:ea typeface="Times New Roman"/>
              </a:rPr>
              <a:t> </a:t>
            </a:r>
            <a:r>
              <a:rPr lang="en-US" sz="2800" b="1" dirty="0">
                <a:solidFill>
                  <a:srgbClr val="0070C0"/>
                </a:solidFill>
                <a:latin typeface="Comic Sans MS"/>
                <a:ea typeface="Times New Roman"/>
              </a:rPr>
              <a:t>triangles</a:t>
            </a:r>
            <a:r>
              <a:rPr lang="en-US" sz="2800" dirty="0">
                <a:latin typeface="Comic Sans MS"/>
                <a:ea typeface="Times New Roman"/>
              </a:rPr>
              <a:t>?</a:t>
            </a:r>
            <a:endParaRPr lang="en-US" sz="2800" dirty="0">
              <a:effectLst/>
              <a:latin typeface="Times New Roman"/>
              <a:ea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755" y="1905000"/>
            <a:ext cx="5629275"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16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4160113" cy="523220"/>
          </a:xfrm>
          <a:prstGeom prst="rect">
            <a:avLst/>
          </a:prstGeom>
        </p:spPr>
        <p:txBody>
          <a:bodyPr wrap="none">
            <a:spAutoFit/>
          </a:bodyPr>
          <a:lstStyle/>
          <a:p>
            <a:r>
              <a:rPr lang="en-US" sz="2800" dirty="0">
                <a:latin typeface="Comic Sans MS"/>
                <a:ea typeface="Times New Roman"/>
                <a:cs typeface="Times New Roman"/>
              </a:rPr>
              <a:t>What if </a:t>
            </a:r>
            <a:r>
              <a:rPr lang="en-US" sz="2800" i="1" dirty="0">
                <a:solidFill>
                  <a:srgbClr val="0000FF"/>
                </a:solidFill>
                <a:latin typeface="Comic Sans MS"/>
                <a:ea typeface="Times New Roman"/>
                <a:cs typeface="Times New Roman"/>
              </a:rPr>
              <a:t>h</a:t>
            </a:r>
            <a:r>
              <a:rPr lang="en-US" sz="2800" dirty="0">
                <a:latin typeface="Comic Sans MS"/>
                <a:ea typeface="Times New Roman"/>
                <a:cs typeface="Times New Roman"/>
              </a:rPr>
              <a:t> is not known?</a:t>
            </a:r>
            <a:endParaRPr lang="en-US" sz="2800" dirty="0"/>
          </a:p>
        </p:txBody>
      </p:sp>
      <p:pic>
        <p:nvPicPr>
          <p:cNvPr id="2050" name="Picture 2" descr="Su55k01_m04x"/>
          <p:cNvPicPr>
            <a:picLocks noChangeAspect="1" noChangeArrowheads="1"/>
          </p:cNvPicPr>
          <p:nvPr/>
        </p:nvPicPr>
        <p:blipFill>
          <a:blip r:embed="rId3">
            <a:extLst>
              <a:ext uri="{28A0092B-C50C-407E-A947-70E740481C1C}">
                <a14:useLocalDpi xmlns:a14="http://schemas.microsoft.com/office/drawing/2010/main" val="0"/>
              </a:ext>
            </a:extLst>
          </a:blip>
          <a:srcRect r="44054"/>
          <a:stretch>
            <a:fillRect/>
          </a:stretch>
        </p:blipFill>
        <p:spPr bwMode="auto">
          <a:xfrm>
            <a:off x="4769713" y="378732"/>
            <a:ext cx="3003550" cy="1930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0941" y="1285962"/>
            <a:ext cx="3984171" cy="830997"/>
          </a:xfrm>
          <a:prstGeom prst="rect">
            <a:avLst/>
          </a:prstGeom>
        </p:spPr>
        <p:txBody>
          <a:bodyPr wrap="square">
            <a:spAutoFit/>
          </a:bodyPr>
          <a:lstStyle/>
          <a:p>
            <a:r>
              <a:rPr lang="en-US" sz="2400" dirty="0">
                <a:latin typeface="Comic Sans MS"/>
                <a:ea typeface="Times New Roman"/>
              </a:rPr>
              <a:t>Can it be expressed using </a:t>
            </a:r>
            <a:r>
              <a:rPr lang="en-US" sz="2400" dirty="0">
                <a:solidFill>
                  <a:srgbClr val="FF3399"/>
                </a:solidFill>
                <a:latin typeface="Comic Sans MS"/>
                <a:ea typeface="Times New Roman"/>
              </a:rPr>
              <a:t>right triangle trig</a:t>
            </a:r>
            <a:r>
              <a:rPr lang="en-US" sz="2400" dirty="0">
                <a:latin typeface="Comic Sans MS"/>
                <a:ea typeface="Times New Roman"/>
              </a:rPr>
              <a:t>? </a:t>
            </a:r>
          </a:p>
        </p:txBody>
      </p:sp>
      <p:pic>
        <p:nvPicPr>
          <p:cNvPr id="2051" name="Picture 3" descr="Su55k01_m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6525" y="3638104"/>
            <a:ext cx="3162300" cy="19716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4756" y="4033392"/>
            <a:ext cx="11049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631" y="3975276"/>
            <a:ext cx="10001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823339227"/>
              </p:ext>
            </p:extLst>
          </p:nvPr>
        </p:nvGraphicFramePr>
        <p:xfrm>
          <a:off x="2833830" y="3904695"/>
          <a:ext cx="304800" cy="787400"/>
        </p:xfrm>
        <a:graphic>
          <a:graphicData uri="http://schemas.openxmlformats.org/presentationml/2006/ole">
            <mc:AlternateContent xmlns:mc="http://schemas.openxmlformats.org/markup-compatibility/2006">
              <mc:Choice xmlns:v="urn:schemas-microsoft-com:vml" Requires="v">
                <p:oleObj spid="_x0000_s2247" name="Equation" r:id="rId7" imgW="152280" imgH="393480" progId="Equation.3">
                  <p:embed/>
                </p:oleObj>
              </mc:Choice>
              <mc:Fallback>
                <p:oleObj name="Equation" r:id="rId7" imgW="152280" imgH="393480" progId="Equation.3">
                  <p:embed/>
                  <p:pic>
                    <p:nvPicPr>
                      <p:cNvPr id="0" name=""/>
                      <p:cNvPicPr/>
                      <p:nvPr/>
                    </p:nvPicPr>
                    <p:blipFill>
                      <a:blip r:embed="rId8"/>
                      <a:stretch>
                        <a:fillRect/>
                      </a:stretch>
                    </p:blipFill>
                    <p:spPr>
                      <a:xfrm>
                        <a:off x="2833830" y="3904695"/>
                        <a:ext cx="304800" cy="787400"/>
                      </a:xfrm>
                      <a:prstGeom prst="rect">
                        <a:avLst/>
                      </a:prstGeom>
                      <a:solidFill>
                        <a:srgbClr val="FFFF00"/>
                      </a:solidFill>
                    </p:spPr>
                  </p:pic>
                </p:oleObj>
              </mc:Fallback>
            </mc:AlternateContent>
          </a:graphicData>
        </a:graphic>
      </p:graphicFrame>
      <p:sp>
        <p:nvSpPr>
          <p:cNvPr id="5" name="Rectangle 4"/>
          <p:cNvSpPr/>
          <p:nvPr/>
        </p:nvSpPr>
        <p:spPr>
          <a:xfrm>
            <a:off x="1633542" y="5237628"/>
            <a:ext cx="2359941" cy="523220"/>
          </a:xfrm>
          <a:prstGeom prst="rect">
            <a:avLst/>
          </a:prstGeom>
        </p:spPr>
        <p:txBody>
          <a:bodyPr wrap="none">
            <a:spAutoFit/>
          </a:bodyPr>
          <a:lstStyle/>
          <a:p>
            <a:r>
              <a:rPr lang="en-US" sz="2800" i="1" dirty="0">
                <a:solidFill>
                  <a:srgbClr val="0000FF"/>
                </a:solidFill>
                <a:latin typeface="Comic Sans MS"/>
                <a:ea typeface="Times New Roman"/>
                <a:cs typeface="Times New Roman"/>
              </a:rPr>
              <a:t>h</a:t>
            </a:r>
            <a:r>
              <a:rPr lang="en-US" sz="2800" dirty="0">
                <a:solidFill>
                  <a:srgbClr val="0000FF"/>
                </a:solidFill>
                <a:latin typeface="Comic Sans MS"/>
                <a:ea typeface="Times New Roman"/>
                <a:cs typeface="Times New Roman"/>
              </a:rPr>
              <a:t> = _______</a:t>
            </a:r>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3011648040"/>
              </p:ext>
            </p:extLst>
          </p:nvPr>
        </p:nvGraphicFramePr>
        <p:xfrm>
          <a:off x="2440130" y="5137385"/>
          <a:ext cx="1092200" cy="449729"/>
        </p:xfrm>
        <a:graphic>
          <a:graphicData uri="http://schemas.openxmlformats.org/presentationml/2006/ole">
            <mc:AlternateContent xmlns:mc="http://schemas.openxmlformats.org/markup-compatibility/2006">
              <mc:Choice xmlns:v="urn:schemas-microsoft-com:vml" Requires="v">
                <p:oleObj spid="_x0000_s2248" name="Equation" r:id="rId9" imgW="431640" imgH="177480" progId="Equation.3">
                  <p:embed/>
                </p:oleObj>
              </mc:Choice>
              <mc:Fallback>
                <p:oleObj name="Equation" r:id="rId9" imgW="431640" imgH="177480" progId="Equation.3">
                  <p:embed/>
                  <p:pic>
                    <p:nvPicPr>
                      <p:cNvPr id="0" name=""/>
                      <p:cNvPicPr/>
                      <p:nvPr/>
                    </p:nvPicPr>
                    <p:blipFill>
                      <a:blip r:embed="rId10"/>
                      <a:stretch>
                        <a:fillRect/>
                      </a:stretch>
                    </p:blipFill>
                    <p:spPr>
                      <a:xfrm>
                        <a:off x="2440130" y="5137385"/>
                        <a:ext cx="1092200" cy="449729"/>
                      </a:xfrm>
                      <a:prstGeom prst="rect">
                        <a:avLst/>
                      </a:prstGeom>
                      <a:solidFill>
                        <a:srgbClr val="FFFF00"/>
                      </a:solidFill>
                    </p:spPr>
                  </p:pic>
                </p:oleObj>
              </mc:Fallback>
            </mc:AlternateContent>
          </a:graphicData>
        </a:graphic>
      </p:graphicFrame>
      <p:sp>
        <p:nvSpPr>
          <p:cNvPr id="11" name="Rectangle 10"/>
          <p:cNvSpPr/>
          <p:nvPr/>
        </p:nvSpPr>
        <p:spPr>
          <a:xfrm>
            <a:off x="507647" y="2730645"/>
            <a:ext cx="7857756" cy="830997"/>
          </a:xfrm>
          <a:prstGeom prst="rect">
            <a:avLst/>
          </a:prstGeom>
          <a:solidFill>
            <a:schemeClr val="accent6">
              <a:lumMod val="40000"/>
              <a:lumOff val="60000"/>
            </a:schemeClr>
          </a:solidFill>
        </p:spPr>
        <p:txBody>
          <a:bodyPr wrap="square">
            <a:spAutoFit/>
          </a:bodyPr>
          <a:lstStyle/>
          <a:p>
            <a:r>
              <a:rPr lang="en-US" sz="2400" dirty="0">
                <a:latin typeface="Comic Sans MS"/>
                <a:ea typeface="Times New Roman"/>
              </a:rPr>
              <a:t>Recall how we </a:t>
            </a:r>
            <a:r>
              <a:rPr lang="en-US" sz="2400" dirty="0">
                <a:solidFill>
                  <a:srgbClr val="1A3FF6"/>
                </a:solidFill>
                <a:latin typeface="Comic Sans MS"/>
                <a:ea typeface="Times New Roman"/>
              </a:rPr>
              <a:t>solved for height</a:t>
            </a:r>
            <a:r>
              <a:rPr lang="en-US" sz="2400" dirty="0">
                <a:latin typeface="Comic Sans MS"/>
                <a:ea typeface="Times New Roman"/>
              </a:rPr>
              <a:t> when we </a:t>
            </a:r>
            <a:r>
              <a:rPr lang="en-US" sz="2400" dirty="0">
                <a:solidFill>
                  <a:srgbClr val="CC0099"/>
                </a:solidFill>
                <a:latin typeface="Comic Sans MS"/>
                <a:ea typeface="Times New Roman"/>
              </a:rPr>
              <a:t>derived the Law of Sines</a:t>
            </a:r>
            <a:r>
              <a:rPr lang="en-US" sz="2400" dirty="0">
                <a:latin typeface="Comic Sans MS"/>
                <a:ea typeface="Times New Roman"/>
              </a:rPr>
              <a:t>.</a:t>
            </a:r>
          </a:p>
        </p:txBody>
      </p:sp>
    </p:spTree>
    <p:extLst>
      <p:ext uri="{BB962C8B-B14F-4D97-AF65-F5344CB8AC3E}">
        <p14:creationId xmlns:p14="http://schemas.microsoft.com/office/powerpoint/2010/main" val="353970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barn(inVertical)">
                                      <p:cBhvr>
                                        <p:cTn id="24" dur="500"/>
                                        <p:tgtEl>
                                          <p:spTgt spid="205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53"/>
                                        </p:tgtEl>
                                        <p:attrNameLst>
                                          <p:attrName>style.visibility</p:attrName>
                                        </p:attrNameLst>
                                      </p:cBhvr>
                                      <p:to>
                                        <p:strVal val="visible"/>
                                      </p:to>
                                    </p:set>
                                    <p:anim calcmode="lin" valueType="num">
                                      <p:cBhvr additive="base">
                                        <p:cTn id="29" dur="500" fill="hold"/>
                                        <p:tgtEl>
                                          <p:spTgt spid="2053"/>
                                        </p:tgtEl>
                                        <p:attrNameLst>
                                          <p:attrName>ppt_x</p:attrName>
                                        </p:attrNameLst>
                                      </p:cBhvr>
                                      <p:tavLst>
                                        <p:tav tm="0">
                                          <p:val>
                                            <p:strVal val="#ppt_x"/>
                                          </p:val>
                                        </p:tav>
                                        <p:tav tm="100000">
                                          <p:val>
                                            <p:strVal val="#ppt_x"/>
                                          </p:val>
                                        </p:tav>
                                      </p:tavLst>
                                    </p:anim>
                                    <p:anim calcmode="lin" valueType="num">
                                      <p:cBhvr additive="base">
                                        <p:cTn id="30"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animEffect transition="in" filter="barn(inVertical)">
                                      <p:cBhvr>
                                        <p:cTn id="35" dur="500"/>
                                        <p:tgtEl>
                                          <p:spTgt spid="205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500" fill="hold"/>
                                        <p:tgtEl>
                                          <p:spTgt spid="5"/>
                                        </p:tgtEl>
                                        <p:attrNameLst>
                                          <p:attrName>ppt_x</p:attrName>
                                        </p:attrNameLst>
                                      </p:cBhvr>
                                      <p:tavLst>
                                        <p:tav tm="0">
                                          <p:val>
                                            <p:strVal val="#ppt_x"/>
                                          </p:val>
                                        </p:tav>
                                        <p:tav tm="100000">
                                          <p:val>
                                            <p:strVal val="#ppt_x"/>
                                          </p:val>
                                        </p:tav>
                                      </p:tavLst>
                                    </p:anim>
                                    <p:anim calcmode="lin" valueType="num">
                                      <p:cBhvr additive="base">
                                        <p:cTn id="4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arn(inVertical)">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229600" cy="523220"/>
          </a:xfrm>
          <a:prstGeom prst="rect">
            <a:avLst/>
          </a:prstGeom>
        </p:spPr>
        <p:txBody>
          <a:bodyPr wrap="square">
            <a:spAutoFit/>
          </a:bodyPr>
          <a:lstStyle/>
          <a:p>
            <a:r>
              <a:rPr lang="en-US" sz="2800" dirty="0">
                <a:latin typeface="Comic Sans MS"/>
                <a:ea typeface="Times New Roman"/>
                <a:cs typeface="Times New Roman"/>
              </a:rPr>
              <a:t>Now Substitute for </a:t>
            </a:r>
            <a:r>
              <a:rPr lang="en-US" sz="2800" i="1" dirty="0">
                <a:solidFill>
                  <a:srgbClr val="0000FF"/>
                </a:solidFill>
                <a:latin typeface="Comic Sans MS"/>
                <a:ea typeface="Times New Roman"/>
                <a:cs typeface="Times New Roman"/>
              </a:rPr>
              <a:t>h</a:t>
            </a:r>
            <a:r>
              <a:rPr lang="en-US" sz="2800" dirty="0">
                <a:solidFill>
                  <a:srgbClr val="0000FF"/>
                </a:solidFill>
                <a:latin typeface="Comic Sans MS"/>
                <a:ea typeface="Times New Roman"/>
                <a:cs typeface="Times New Roman"/>
              </a:rPr>
              <a:t> </a:t>
            </a:r>
            <a:r>
              <a:rPr lang="en-US" sz="2800" dirty="0">
                <a:latin typeface="Comic Sans MS"/>
                <a:ea typeface="Times New Roman"/>
                <a:cs typeface="Times New Roman"/>
              </a:rPr>
              <a:t>in the </a:t>
            </a:r>
            <a:r>
              <a:rPr lang="en-US" sz="2800" dirty="0">
                <a:solidFill>
                  <a:srgbClr val="FF0000"/>
                </a:solidFill>
                <a:latin typeface="Comic Sans MS"/>
                <a:ea typeface="Times New Roman"/>
                <a:cs typeface="Times New Roman"/>
              </a:rPr>
              <a:t>Area Formula</a:t>
            </a:r>
            <a:r>
              <a:rPr lang="en-US" sz="2800" dirty="0">
                <a:latin typeface="Comic Sans MS"/>
                <a:ea typeface="Times New Roman"/>
                <a:cs typeface="Times New Roman"/>
              </a:rPr>
              <a:t>:</a:t>
            </a:r>
            <a:endParaRPr lang="en-US"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712" y="1447800"/>
            <a:ext cx="3838575"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3400" y="3120127"/>
            <a:ext cx="8229600" cy="954107"/>
          </a:xfrm>
          <a:prstGeom prst="rect">
            <a:avLst/>
          </a:prstGeom>
        </p:spPr>
        <p:txBody>
          <a:bodyPr wrap="square">
            <a:spAutoFit/>
          </a:bodyPr>
          <a:lstStyle/>
          <a:p>
            <a:r>
              <a:rPr lang="en-US" sz="2800" dirty="0">
                <a:latin typeface="Comic Sans MS"/>
                <a:ea typeface="Times New Roman"/>
              </a:rPr>
              <a:t>Used when you know a </a:t>
            </a:r>
            <a:r>
              <a:rPr lang="en-US" sz="2800" dirty="0">
                <a:solidFill>
                  <a:srgbClr val="00B050"/>
                </a:solidFill>
                <a:latin typeface="Comic Sans MS"/>
                <a:ea typeface="Times New Roman"/>
              </a:rPr>
              <a:t>pair of sides</a:t>
            </a:r>
            <a:r>
              <a:rPr lang="en-US" sz="2800" dirty="0">
                <a:latin typeface="Comic Sans MS"/>
                <a:ea typeface="Times New Roman"/>
              </a:rPr>
              <a:t> and the </a:t>
            </a:r>
            <a:r>
              <a:rPr lang="en-US" sz="2800" dirty="0">
                <a:solidFill>
                  <a:srgbClr val="FF0000"/>
                </a:solidFill>
                <a:latin typeface="Comic Sans MS"/>
                <a:ea typeface="Times New Roman"/>
              </a:rPr>
              <a:t>included angle</a:t>
            </a:r>
            <a:r>
              <a:rPr lang="en-US" sz="2800" dirty="0">
                <a:latin typeface="Comic Sans MS"/>
                <a:ea typeface="Times New Roman"/>
              </a:rPr>
              <a:t> --- </a:t>
            </a:r>
            <a:r>
              <a:rPr lang="en-US" sz="2800" b="1" dirty="0">
                <a:solidFill>
                  <a:srgbClr val="1A3FF6"/>
                </a:solidFill>
                <a:latin typeface="Comic Sans MS"/>
                <a:ea typeface="Times New Roman"/>
              </a:rPr>
              <a:t>SAS</a:t>
            </a:r>
            <a:r>
              <a:rPr lang="en-US" sz="2800" dirty="0">
                <a:latin typeface="Comic Sans MS"/>
                <a:ea typeface="Times New Roman"/>
              </a:rPr>
              <a:t>.</a:t>
            </a:r>
            <a:endParaRPr lang="en-US" sz="2800" dirty="0">
              <a:effectLst/>
              <a:latin typeface="Times New Roman"/>
              <a:ea typeface="Times New Roman"/>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3597180"/>
            <a:ext cx="4343400" cy="2920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886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077"/>
                                        </p:tgtEl>
                                        <p:attrNameLst>
                                          <p:attrName>style.visibility</p:attrName>
                                        </p:attrNameLst>
                                      </p:cBhvr>
                                      <p:to>
                                        <p:strVal val="visible"/>
                                      </p:to>
                                    </p:set>
                                    <p:animEffect transition="in" filter="randombar(horizontal)">
                                      <p:cBhvr>
                                        <p:cTn id="18"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698" y="457200"/>
            <a:ext cx="6200736" cy="523220"/>
          </a:xfrm>
          <a:prstGeom prst="rect">
            <a:avLst/>
          </a:prstGeom>
        </p:spPr>
        <p:txBody>
          <a:bodyPr wrap="none">
            <a:spAutoFit/>
          </a:bodyPr>
          <a:lstStyle/>
          <a:p>
            <a:r>
              <a:rPr lang="en-US" sz="2800" u="sng" dirty="0">
                <a:latin typeface="Comic Sans MS"/>
                <a:ea typeface="Times New Roman"/>
                <a:cs typeface="Times New Roman"/>
              </a:rPr>
              <a:t>Formula for Area of </a:t>
            </a:r>
            <a:r>
              <a:rPr lang="en-US" sz="2800" b="1" u="sng" dirty="0">
                <a:solidFill>
                  <a:srgbClr val="00B0F0"/>
                </a:solidFill>
                <a:highlight>
                  <a:srgbClr val="FFFF00"/>
                </a:highlight>
                <a:latin typeface="Comic Sans MS"/>
                <a:ea typeface="Times New Roman"/>
                <a:cs typeface="Times New Roman"/>
              </a:rPr>
              <a:t>SAS</a:t>
            </a:r>
            <a:r>
              <a:rPr lang="en-US" sz="2800" u="sng" dirty="0">
                <a:solidFill>
                  <a:srgbClr val="00B0F0"/>
                </a:solidFill>
                <a:highlight>
                  <a:srgbClr val="FFFF00"/>
                </a:highlight>
                <a:latin typeface="Comic Sans MS"/>
                <a:ea typeface="Times New Roman"/>
                <a:cs typeface="Times New Roman"/>
              </a:rPr>
              <a:t> Triangles</a:t>
            </a:r>
            <a:r>
              <a:rPr lang="en-US" sz="2800" u="sng" dirty="0">
                <a:latin typeface="Comic Sans MS"/>
                <a:ea typeface="Times New Roman"/>
                <a:cs typeface="Times New Roman"/>
              </a:rPr>
              <a:t>:</a:t>
            </a:r>
            <a:endParaRPr lang="en-US" sz="2800" dirty="0"/>
          </a:p>
        </p:txBody>
      </p:sp>
      <p:pic>
        <p:nvPicPr>
          <p:cNvPr id="4148" name="Picture 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313" y="1295400"/>
            <a:ext cx="8721687"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3614010672"/>
              </p:ext>
            </p:extLst>
          </p:nvPr>
        </p:nvGraphicFramePr>
        <p:xfrm>
          <a:off x="1905000" y="1143000"/>
          <a:ext cx="1524000" cy="944880"/>
        </p:xfrm>
        <a:graphic>
          <a:graphicData uri="http://schemas.openxmlformats.org/presentationml/2006/ole">
            <mc:AlternateContent xmlns:mc="http://schemas.openxmlformats.org/markup-compatibility/2006">
              <mc:Choice xmlns:v="urn:schemas-microsoft-com:vml" Requires="v">
                <p:oleObj spid="_x0000_s4377" name="Equation" r:id="rId4" imgW="634680" imgH="393480" progId="Equation.3">
                  <p:embed/>
                </p:oleObj>
              </mc:Choice>
              <mc:Fallback>
                <p:oleObj name="Equation" r:id="rId4" imgW="634680" imgH="393480" progId="Equation.3">
                  <p:embed/>
                  <p:pic>
                    <p:nvPicPr>
                      <p:cNvPr id="0" name=""/>
                      <p:cNvPicPr/>
                      <p:nvPr/>
                    </p:nvPicPr>
                    <p:blipFill>
                      <a:blip r:embed="rId5"/>
                      <a:stretch>
                        <a:fillRect/>
                      </a:stretch>
                    </p:blipFill>
                    <p:spPr>
                      <a:xfrm>
                        <a:off x="1905000" y="1143000"/>
                        <a:ext cx="1524000" cy="944880"/>
                      </a:xfrm>
                      <a:prstGeom prst="rect">
                        <a:avLst/>
                      </a:prstGeom>
                      <a:solidFill>
                        <a:srgbClr val="FFFF00"/>
                      </a:solid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489208721"/>
              </p:ext>
            </p:extLst>
          </p:nvPr>
        </p:nvGraphicFramePr>
        <p:xfrm>
          <a:off x="1905000" y="2438400"/>
          <a:ext cx="1524000" cy="946150"/>
        </p:xfrm>
        <a:graphic>
          <a:graphicData uri="http://schemas.openxmlformats.org/presentationml/2006/ole">
            <mc:AlternateContent xmlns:mc="http://schemas.openxmlformats.org/markup-compatibility/2006">
              <mc:Choice xmlns:v="urn:schemas-microsoft-com:vml" Requires="v">
                <p:oleObj spid="_x0000_s4378" name="Equation" r:id="rId6" imgW="634680" imgH="393480" progId="Equation.3">
                  <p:embed/>
                </p:oleObj>
              </mc:Choice>
              <mc:Fallback>
                <p:oleObj name="Equation" r:id="rId6" imgW="634680" imgH="393480" progId="Equation.3">
                  <p:embed/>
                  <p:pic>
                    <p:nvPicPr>
                      <p:cNvPr id="0" name="Object 2"/>
                      <p:cNvPicPr>
                        <a:picLocks noChangeAspect="1" noChangeArrowheads="1"/>
                      </p:cNvPicPr>
                      <p:nvPr/>
                    </p:nvPicPr>
                    <p:blipFill>
                      <a:blip r:embed="rId7"/>
                      <a:srcRect/>
                      <a:stretch>
                        <a:fillRect/>
                      </a:stretch>
                    </p:blipFill>
                    <p:spPr bwMode="auto">
                      <a:xfrm>
                        <a:off x="1905000" y="2438400"/>
                        <a:ext cx="15240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29450731"/>
              </p:ext>
            </p:extLst>
          </p:nvPr>
        </p:nvGraphicFramePr>
        <p:xfrm>
          <a:off x="1828800" y="3886200"/>
          <a:ext cx="1554162" cy="946150"/>
        </p:xfrm>
        <a:graphic>
          <a:graphicData uri="http://schemas.openxmlformats.org/presentationml/2006/ole">
            <mc:AlternateContent xmlns:mc="http://schemas.openxmlformats.org/markup-compatibility/2006">
              <mc:Choice xmlns:v="urn:schemas-microsoft-com:vml" Requires="v">
                <p:oleObj spid="_x0000_s4379" name="Equation" r:id="rId8" imgW="647640" imgH="393480" progId="Equation.3">
                  <p:embed/>
                </p:oleObj>
              </mc:Choice>
              <mc:Fallback>
                <p:oleObj name="Equation" r:id="rId8" imgW="647640" imgH="393480" progId="Equation.3">
                  <p:embed/>
                  <p:pic>
                    <p:nvPicPr>
                      <p:cNvPr id="0" name="Object 3"/>
                      <p:cNvPicPr>
                        <a:picLocks noChangeAspect="1" noChangeArrowheads="1"/>
                      </p:cNvPicPr>
                      <p:nvPr/>
                    </p:nvPicPr>
                    <p:blipFill>
                      <a:blip r:embed="rId9"/>
                      <a:srcRect/>
                      <a:stretch>
                        <a:fillRect/>
                      </a:stretch>
                    </p:blipFill>
                    <p:spPr bwMode="auto">
                      <a:xfrm>
                        <a:off x="1828800" y="3886200"/>
                        <a:ext cx="1554162"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6011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48"/>
                                        </p:tgtEl>
                                        <p:attrNameLst>
                                          <p:attrName>style.visibility</p:attrName>
                                        </p:attrNameLst>
                                      </p:cBhvr>
                                      <p:to>
                                        <p:strVal val="visible"/>
                                      </p:to>
                                    </p:set>
                                    <p:anim calcmode="lin" valueType="num">
                                      <p:cBhvr additive="base">
                                        <p:cTn id="7" dur="500" fill="hold"/>
                                        <p:tgtEl>
                                          <p:spTgt spid="4148"/>
                                        </p:tgtEl>
                                        <p:attrNameLst>
                                          <p:attrName>ppt_x</p:attrName>
                                        </p:attrNameLst>
                                      </p:cBhvr>
                                      <p:tavLst>
                                        <p:tav tm="0">
                                          <p:val>
                                            <p:strVal val="#ppt_x"/>
                                          </p:val>
                                        </p:tav>
                                        <p:tav tm="100000">
                                          <p:val>
                                            <p:strVal val="#ppt_x"/>
                                          </p:val>
                                        </p:tav>
                                      </p:tavLst>
                                    </p:anim>
                                    <p:anim calcmode="lin" valueType="num">
                                      <p:cBhvr additive="base">
                                        <p:cTn id="8" dur="500" fill="hold"/>
                                        <p:tgtEl>
                                          <p:spTgt spid="41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077200" cy="461665"/>
          </a:xfrm>
          <a:prstGeom prst="rect">
            <a:avLst/>
          </a:prstGeom>
        </p:spPr>
        <p:txBody>
          <a:bodyPr wrap="square">
            <a:spAutoFit/>
          </a:bodyPr>
          <a:lstStyle/>
          <a:p>
            <a:r>
              <a:rPr lang="en-US" sz="2400" dirty="0">
                <a:latin typeface="Comic Sans MS"/>
                <a:ea typeface="Times New Roman"/>
                <a:cs typeface="Times New Roman"/>
              </a:rPr>
              <a:t>Ex. 1  Determine the area of the given triangle.</a:t>
            </a:r>
            <a:endParaRPr lang="en-US" sz="2400" dirty="0"/>
          </a:p>
        </p:txBody>
      </p:sp>
      <p:pic>
        <p:nvPicPr>
          <p:cNvPr id="3" name="Picture 2" descr="ANd9GcTmtGlwNH8i7-UyiIIVEltRQpjVIODpGvMK2g36NOOGzquzDwlY"/>
          <p:cNvPicPr/>
          <p:nvPr/>
        </p:nvPicPr>
        <p:blipFill>
          <a:blip r:embed="rId3" cstate="print"/>
          <a:srcRect/>
          <a:stretch>
            <a:fillRect/>
          </a:stretch>
        </p:blipFill>
        <p:spPr bwMode="auto">
          <a:xfrm>
            <a:off x="5562600" y="1066800"/>
            <a:ext cx="2873829" cy="2286000"/>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2627568118"/>
              </p:ext>
            </p:extLst>
          </p:nvPr>
        </p:nvGraphicFramePr>
        <p:xfrm>
          <a:off x="1322388" y="1066800"/>
          <a:ext cx="1946275" cy="838200"/>
        </p:xfrm>
        <a:graphic>
          <a:graphicData uri="http://schemas.openxmlformats.org/presentationml/2006/ole">
            <mc:AlternateContent xmlns:mc="http://schemas.openxmlformats.org/markup-compatibility/2006">
              <mc:Choice xmlns:v="urn:schemas-microsoft-com:vml" Requires="v">
                <p:oleObj spid="_x0000_s5382" name="Equation" r:id="rId4" imgW="914400" imgH="393480" progId="Equation.3">
                  <p:embed/>
                </p:oleObj>
              </mc:Choice>
              <mc:Fallback>
                <p:oleObj name="Equation" r:id="rId4" imgW="914400" imgH="393480" progId="Equation.3">
                  <p:embed/>
                  <p:pic>
                    <p:nvPicPr>
                      <p:cNvPr id="0" name=""/>
                      <p:cNvPicPr/>
                      <p:nvPr/>
                    </p:nvPicPr>
                    <p:blipFill>
                      <a:blip r:embed="rId5"/>
                      <a:stretch>
                        <a:fillRect/>
                      </a:stretch>
                    </p:blipFill>
                    <p:spPr>
                      <a:xfrm>
                        <a:off x="1322388" y="1066800"/>
                        <a:ext cx="1946275" cy="838200"/>
                      </a:xfrm>
                      <a:prstGeom prst="rect">
                        <a:avLst/>
                      </a:prstGeom>
                      <a:solidFill>
                        <a:srgbClr val="FFFF00"/>
                      </a:solid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82762603"/>
              </p:ext>
            </p:extLst>
          </p:nvPr>
        </p:nvGraphicFramePr>
        <p:xfrm>
          <a:off x="865188" y="2362200"/>
          <a:ext cx="2973387" cy="838200"/>
        </p:xfrm>
        <a:graphic>
          <a:graphicData uri="http://schemas.openxmlformats.org/presentationml/2006/ole">
            <mc:AlternateContent xmlns:mc="http://schemas.openxmlformats.org/markup-compatibility/2006">
              <mc:Choice xmlns:v="urn:schemas-microsoft-com:vml" Requires="v">
                <p:oleObj spid="_x0000_s5383" name="Equation" r:id="rId6" imgW="1396800" imgH="393480" progId="Equation.3">
                  <p:embed/>
                </p:oleObj>
              </mc:Choice>
              <mc:Fallback>
                <p:oleObj name="Equation" r:id="rId6" imgW="1396800" imgH="393480" progId="Equation.3">
                  <p:embed/>
                  <p:pic>
                    <p:nvPicPr>
                      <p:cNvPr id="0" name="Object 3"/>
                      <p:cNvPicPr>
                        <a:picLocks noChangeAspect="1" noChangeArrowheads="1"/>
                      </p:cNvPicPr>
                      <p:nvPr/>
                    </p:nvPicPr>
                    <p:blipFill>
                      <a:blip r:embed="rId7"/>
                      <a:srcRect/>
                      <a:stretch>
                        <a:fillRect/>
                      </a:stretch>
                    </p:blipFill>
                    <p:spPr bwMode="auto">
                      <a:xfrm>
                        <a:off x="865188" y="2362200"/>
                        <a:ext cx="2973387"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76727417"/>
              </p:ext>
            </p:extLst>
          </p:nvPr>
        </p:nvGraphicFramePr>
        <p:xfrm>
          <a:off x="1192213" y="3679825"/>
          <a:ext cx="2054225" cy="487363"/>
        </p:xfrm>
        <a:graphic>
          <a:graphicData uri="http://schemas.openxmlformats.org/presentationml/2006/ole">
            <mc:AlternateContent xmlns:mc="http://schemas.openxmlformats.org/markup-compatibility/2006">
              <mc:Choice xmlns:v="urn:schemas-microsoft-com:vml" Requires="v">
                <p:oleObj spid="_x0000_s5384" name="Equation" r:id="rId8" imgW="965160" imgH="228600" progId="Equation.3">
                  <p:embed/>
                </p:oleObj>
              </mc:Choice>
              <mc:Fallback>
                <p:oleObj name="Equation" r:id="rId8" imgW="965160" imgH="228600" progId="Equation.3">
                  <p:embed/>
                  <p:pic>
                    <p:nvPicPr>
                      <p:cNvPr id="0" name="Object 3"/>
                      <p:cNvPicPr>
                        <a:picLocks noChangeAspect="1" noChangeArrowheads="1"/>
                      </p:cNvPicPr>
                      <p:nvPr/>
                    </p:nvPicPr>
                    <p:blipFill>
                      <a:blip r:embed="rId9"/>
                      <a:srcRect/>
                      <a:stretch>
                        <a:fillRect/>
                      </a:stretch>
                    </p:blipFill>
                    <p:spPr bwMode="auto">
                      <a:xfrm>
                        <a:off x="1192213" y="3679825"/>
                        <a:ext cx="2054225" cy="4873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248400" y="3398665"/>
            <a:ext cx="1295400" cy="769441"/>
          </a:xfrm>
          <a:prstGeom prst="rect">
            <a:avLst/>
          </a:prstGeom>
          <a:noFill/>
        </p:spPr>
        <p:txBody>
          <a:bodyPr wrap="square" rtlCol="0">
            <a:spAutoFit/>
          </a:bodyPr>
          <a:lstStyle/>
          <a:p>
            <a:r>
              <a:rPr lang="en-US" sz="4400" dirty="0">
                <a:solidFill>
                  <a:srgbClr val="FF0000"/>
                </a:solidFill>
                <a:latin typeface="Aharoni" panose="02010803020104030203" pitchFamily="2" charset="-79"/>
                <a:cs typeface="Aharoni" panose="02010803020104030203" pitchFamily="2" charset="-79"/>
              </a:rPr>
              <a:t>SAS</a:t>
            </a:r>
          </a:p>
        </p:txBody>
      </p:sp>
    </p:spTree>
    <p:extLst>
      <p:ext uri="{BB962C8B-B14F-4D97-AF65-F5344CB8AC3E}">
        <p14:creationId xmlns:p14="http://schemas.microsoft.com/office/powerpoint/2010/main" val="180430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5363969" cy="461665"/>
          </a:xfrm>
          <a:prstGeom prst="rect">
            <a:avLst/>
          </a:prstGeom>
        </p:spPr>
        <p:txBody>
          <a:bodyPr wrap="none">
            <a:spAutoFit/>
          </a:bodyPr>
          <a:lstStyle/>
          <a:p>
            <a:r>
              <a:rPr lang="en-US" sz="2400" u="sng" dirty="0">
                <a:latin typeface="Comic Sans MS"/>
                <a:ea typeface="Times New Roman"/>
                <a:cs typeface="Times New Roman"/>
              </a:rPr>
              <a:t>Formula for Area of </a:t>
            </a:r>
            <a:r>
              <a:rPr lang="en-US" sz="2400" b="1" u="sng" dirty="0">
                <a:solidFill>
                  <a:srgbClr val="FF0000"/>
                </a:solidFill>
                <a:latin typeface="Comic Sans MS"/>
                <a:ea typeface="Times New Roman"/>
                <a:cs typeface="Times New Roman"/>
              </a:rPr>
              <a:t>SSS </a:t>
            </a:r>
            <a:r>
              <a:rPr lang="en-US" sz="2400" u="sng" dirty="0">
                <a:latin typeface="Comic Sans MS"/>
                <a:ea typeface="Times New Roman"/>
                <a:cs typeface="Times New Roman"/>
              </a:rPr>
              <a:t>Triangles:</a:t>
            </a:r>
            <a:endParaRPr lang="en-US" sz="2400" dirty="0"/>
          </a:p>
        </p:txBody>
      </p:sp>
      <p:sp>
        <p:nvSpPr>
          <p:cNvPr id="3" name="Rectangle 2"/>
          <p:cNvSpPr/>
          <p:nvPr/>
        </p:nvSpPr>
        <p:spPr>
          <a:xfrm>
            <a:off x="5766740" y="350222"/>
            <a:ext cx="3163045" cy="523220"/>
          </a:xfrm>
          <a:prstGeom prst="rect">
            <a:avLst/>
          </a:prstGeom>
        </p:spPr>
        <p:txBody>
          <a:bodyPr wrap="none">
            <a:spAutoFit/>
          </a:bodyPr>
          <a:lstStyle/>
          <a:p>
            <a:r>
              <a:rPr lang="en-US" sz="2800" dirty="0">
                <a:solidFill>
                  <a:srgbClr val="1A3FF6"/>
                </a:solidFill>
                <a:latin typeface="Comic Sans MS"/>
                <a:ea typeface="Times New Roman"/>
                <a:cs typeface="Times New Roman"/>
              </a:rPr>
              <a:t>“Heron’s Formula”</a:t>
            </a:r>
            <a:endParaRPr lang="en-US" sz="2800" dirty="0">
              <a:solidFill>
                <a:srgbClr val="1A3FF6"/>
              </a:solidFill>
            </a:endParaRPr>
          </a:p>
        </p:txBody>
      </p:sp>
      <p:pic>
        <p:nvPicPr>
          <p:cNvPr id="4" name="Picture 3" descr="ANd9GcRj_jEpcO8f8F6zIhglpl6uNfCLoQ25EheBvheZyma_cZsNeKzq"/>
          <p:cNvPicPr/>
          <p:nvPr/>
        </p:nvPicPr>
        <p:blipFill>
          <a:blip r:embed="rId3" cstate="print"/>
          <a:srcRect/>
          <a:stretch>
            <a:fillRect/>
          </a:stretch>
        </p:blipFill>
        <p:spPr bwMode="auto">
          <a:xfrm>
            <a:off x="6477000" y="873442"/>
            <a:ext cx="2211400" cy="1524000"/>
          </a:xfrm>
          <a:prstGeom prst="rect">
            <a:avLst/>
          </a:prstGeom>
          <a:noFill/>
        </p:spPr>
      </p:pic>
      <p:sp>
        <p:nvSpPr>
          <p:cNvPr id="5" name="Rectangle 4"/>
          <p:cNvSpPr/>
          <p:nvPr/>
        </p:nvSpPr>
        <p:spPr>
          <a:xfrm>
            <a:off x="590920" y="1359655"/>
            <a:ext cx="5208477" cy="461665"/>
          </a:xfrm>
          <a:prstGeom prst="rect">
            <a:avLst/>
          </a:prstGeom>
        </p:spPr>
        <p:txBody>
          <a:bodyPr wrap="none">
            <a:spAutoFit/>
          </a:bodyPr>
          <a:lstStyle/>
          <a:p>
            <a:r>
              <a:rPr lang="en-US" sz="2400" dirty="0">
                <a:solidFill>
                  <a:srgbClr val="7030A0"/>
                </a:solidFill>
                <a:latin typeface="Comic Sans MS"/>
                <a:ea typeface="Times New Roman"/>
                <a:cs typeface="Times New Roman"/>
              </a:rPr>
              <a:t>Area </a:t>
            </a:r>
            <a:r>
              <a:rPr lang="en-US" sz="2400" dirty="0">
                <a:latin typeface="Comic Sans MS"/>
                <a:ea typeface="Times New Roman"/>
                <a:cs typeface="Times New Roman"/>
              </a:rPr>
              <a:t>=</a:t>
            </a:r>
            <a:r>
              <a:rPr lang="en-US" sz="2400" dirty="0">
                <a:latin typeface="Times New Roman"/>
                <a:ea typeface="Times New Roman"/>
              </a:rPr>
              <a:t> __________________________</a:t>
            </a: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69782562"/>
              </p:ext>
            </p:extLst>
          </p:nvPr>
        </p:nvGraphicFramePr>
        <p:xfrm>
          <a:off x="1905000" y="1143000"/>
          <a:ext cx="3048000" cy="580571"/>
        </p:xfrm>
        <a:graphic>
          <a:graphicData uri="http://schemas.openxmlformats.org/presentationml/2006/ole">
            <mc:AlternateContent xmlns:mc="http://schemas.openxmlformats.org/markup-compatibility/2006">
              <mc:Choice xmlns:v="urn:schemas-microsoft-com:vml" Requires="v">
                <p:oleObj spid="_x0000_s6702" name="Equation" r:id="rId4" imgW="1333440" imgH="253800" progId="Equation.3">
                  <p:embed/>
                </p:oleObj>
              </mc:Choice>
              <mc:Fallback>
                <p:oleObj name="Equation" r:id="rId4" imgW="1333440" imgH="253800" progId="Equation.3">
                  <p:embed/>
                  <p:pic>
                    <p:nvPicPr>
                      <p:cNvPr id="0" name=""/>
                      <p:cNvPicPr/>
                      <p:nvPr/>
                    </p:nvPicPr>
                    <p:blipFill>
                      <a:blip r:embed="rId5"/>
                      <a:stretch>
                        <a:fillRect/>
                      </a:stretch>
                    </p:blipFill>
                    <p:spPr>
                      <a:xfrm>
                        <a:off x="1905000" y="1143000"/>
                        <a:ext cx="3048000" cy="580571"/>
                      </a:xfrm>
                      <a:prstGeom prst="rect">
                        <a:avLst/>
                      </a:prstGeom>
                      <a:solidFill>
                        <a:srgbClr val="FFFF00"/>
                      </a:solidFill>
                    </p:spPr>
                  </p:pic>
                </p:oleObj>
              </mc:Fallback>
            </mc:AlternateContent>
          </a:graphicData>
        </a:graphic>
      </p:graphicFrame>
      <p:sp>
        <p:nvSpPr>
          <p:cNvPr id="7" name="Rectangle 6"/>
          <p:cNvSpPr/>
          <p:nvPr/>
        </p:nvSpPr>
        <p:spPr>
          <a:xfrm>
            <a:off x="685800" y="2286000"/>
            <a:ext cx="1545616" cy="461665"/>
          </a:xfrm>
          <a:prstGeom prst="rect">
            <a:avLst/>
          </a:prstGeom>
        </p:spPr>
        <p:txBody>
          <a:bodyPr wrap="none">
            <a:spAutoFit/>
          </a:bodyPr>
          <a:lstStyle/>
          <a:p>
            <a:r>
              <a:rPr lang="en-US" sz="2400" dirty="0">
                <a:latin typeface="Comic Sans MS"/>
                <a:ea typeface="Times New Roman"/>
                <a:cs typeface="Times New Roman"/>
              </a:rPr>
              <a:t>where </a:t>
            </a:r>
            <a:r>
              <a:rPr lang="en-US" sz="2400" b="1" dirty="0">
                <a:solidFill>
                  <a:srgbClr val="FF3399"/>
                </a:solidFill>
                <a:latin typeface="Comic Sans MS"/>
                <a:ea typeface="Times New Roman"/>
                <a:cs typeface="Times New Roman"/>
              </a:rPr>
              <a:t>s</a:t>
            </a:r>
            <a:r>
              <a:rPr lang="en-US" sz="2400" dirty="0">
                <a:latin typeface="Comic Sans MS"/>
                <a:ea typeface="Times New Roman"/>
                <a:cs typeface="Times New Roman"/>
              </a:rPr>
              <a:t> =</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2589433391"/>
              </p:ext>
            </p:extLst>
          </p:nvPr>
        </p:nvGraphicFramePr>
        <p:xfrm>
          <a:off x="2306258" y="2049783"/>
          <a:ext cx="1777800" cy="934098"/>
        </p:xfrm>
        <a:graphic>
          <a:graphicData uri="http://schemas.openxmlformats.org/presentationml/2006/ole">
            <mc:AlternateContent xmlns:mc="http://schemas.openxmlformats.org/markup-compatibility/2006">
              <mc:Choice xmlns:v="urn:schemas-microsoft-com:vml" Requires="v">
                <p:oleObj spid="_x0000_s6703" name="Equation" r:id="rId6" imgW="749160" imgH="393480" progId="Equation.3">
                  <p:embed/>
                </p:oleObj>
              </mc:Choice>
              <mc:Fallback>
                <p:oleObj name="Equation" r:id="rId6" imgW="749160" imgH="393480" progId="Equation.3">
                  <p:embed/>
                  <p:pic>
                    <p:nvPicPr>
                      <p:cNvPr id="0" name=""/>
                      <p:cNvPicPr/>
                      <p:nvPr/>
                    </p:nvPicPr>
                    <p:blipFill>
                      <a:blip r:embed="rId7"/>
                      <a:stretch>
                        <a:fillRect/>
                      </a:stretch>
                    </p:blipFill>
                    <p:spPr>
                      <a:xfrm>
                        <a:off x="2306258" y="2049783"/>
                        <a:ext cx="1777800" cy="934098"/>
                      </a:xfrm>
                      <a:prstGeom prst="rect">
                        <a:avLst/>
                      </a:prstGeom>
                      <a:solidFill>
                        <a:srgbClr val="FFFF00"/>
                      </a:solidFill>
                    </p:spPr>
                  </p:pic>
                </p:oleObj>
              </mc:Fallback>
            </mc:AlternateContent>
          </a:graphicData>
        </a:graphic>
      </p:graphicFrame>
      <p:sp>
        <p:nvSpPr>
          <p:cNvPr id="9" name="TextBox 8"/>
          <p:cNvSpPr txBox="1"/>
          <p:nvPr/>
        </p:nvSpPr>
        <p:spPr>
          <a:xfrm>
            <a:off x="4419600" y="2286000"/>
            <a:ext cx="3163100" cy="461665"/>
          </a:xfrm>
          <a:prstGeom prst="rect">
            <a:avLst/>
          </a:prstGeom>
          <a:noFill/>
        </p:spPr>
        <p:txBody>
          <a:bodyPr wrap="square" rtlCol="0">
            <a:spAutoFit/>
          </a:bodyPr>
          <a:lstStyle/>
          <a:p>
            <a:r>
              <a:rPr lang="en-US" sz="2400" b="1" dirty="0">
                <a:solidFill>
                  <a:srgbClr val="FF3399"/>
                </a:solidFill>
              </a:rPr>
              <a:t>“semi-perimeter”</a:t>
            </a:r>
          </a:p>
        </p:txBody>
      </p:sp>
      <p:sp>
        <p:nvSpPr>
          <p:cNvPr id="10" name="Rectangle 9"/>
          <p:cNvSpPr/>
          <p:nvPr/>
        </p:nvSpPr>
        <p:spPr>
          <a:xfrm>
            <a:off x="304800" y="3105835"/>
            <a:ext cx="8534400" cy="461665"/>
          </a:xfrm>
          <a:prstGeom prst="rect">
            <a:avLst/>
          </a:prstGeom>
        </p:spPr>
        <p:txBody>
          <a:bodyPr wrap="square">
            <a:spAutoFit/>
          </a:bodyPr>
          <a:lstStyle/>
          <a:p>
            <a:r>
              <a:rPr lang="en-US" sz="2400" dirty="0">
                <a:latin typeface="Comic Sans MS"/>
                <a:ea typeface="Times New Roman"/>
              </a:rPr>
              <a:t>Ex. 2  Determine the</a:t>
            </a:r>
            <a:r>
              <a:rPr lang="en-US" sz="2400" dirty="0">
                <a:solidFill>
                  <a:srgbClr val="7030A0"/>
                </a:solidFill>
                <a:latin typeface="Comic Sans MS"/>
                <a:ea typeface="Times New Roman"/>
              </a:rPr>
              <a:t> area</a:t>
            </a:r>
            <a:r>
              <a:rPr lang="en-US" sz="2400" dirty="0">
                <a:latin typeface="Comic Sans MS"/>
                <a:ea typeface="Times New Roman"/>
              </a:rPr>
              <a:t> of the given triangle.</a:t>
            </a:r>
            <a:endParaRPr lang="en-US" sz="2400" dirty="0">
              <a:effectLst/>
              <a:latin typeface="Times New Roman"/>
              <a:ea typeface="Times New Roman"/>
            </a:endParaRPr>
          </a:p>
        </p:txBody>
      </p:sp>
      <p:pic>
        <p:nvPicPr>
          <p:cNvPr id="6149" name="Picture 5" descr="ANd9GcSW6VKYA_rUu1HuScjmvweB5MqnkhKMnd9le2-rOIS10RlQs7R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3567499"/>
            <a:ext cx="3206750" cy="24018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Object 10"/>
          <p:cNvGraphicFramePr>
            <a:graphicFrameLocks noChangeAspect="1"/>
          </p:cNvGraphicFramePr>
          <p:nvPr>
            <p:extLst>
              <p:ext uri="{D42A27DB-BD31-4B8C-83A1-F6EECF244321}">
                <p14:modId xmlns:p14="http://schemas.microsoft.com/office/powerpoint/2010/main" val="1325597601"/>
              </p:ext>
            </p:extLst>
          </p:nvPr>
        </p:nvGraphicFramePr>
        <p:xfrm>
          <a:off x="685800" y="3567500"/>
          <a:ext cx="2319338" cy="935038"/>
        </p:xfrm>
        <a:graphic>
          <a:graphicData uri="http://schemas.openxmlformats.org/presentationml/2006/ole">
            <mc:AlternateContent xmlns:mc="http://schemas.openxmlformats.org/markup-compatibility/2006">
              <mc:Choice xmlns:v="urn:schemas-microsoft-com:vml" Requires="v">
                <p:oleObj spid="_x0000_s6704" name="Equation" r:id="rId9" imgW="977760" imgH="393480" progId="Equation.3">
                  <p:embed/>
                </p:oleObj>
              </mc:Choice>
              <mc:Fallback>
                <p:oleObj name="Equation" r:id="rId9" imgW="977760" imgH="393480" progId="Equation.3">
                  <p:embed/>
                  <p:pic>
                    <p:nvPicPr>
                      <p:cNvPr id="0" name="Object 7"/>
                      <p:cNvPicPr>
                        <a:picLocks noChangeAspect="1" noChangeArrowheads="1"/>
                      </p:cNvPicPr>
                      <p:nvPr/>
                    </p:nvPicPr>
                    <p:blipFill>
                      <a:blip r:embed="rId10"/>
                      <a:srcRect/>
                      <a:stretch>
                        <a:fillRect/>
                      </a:stretch>
                    </p:blipFill>
                    <p:spPr bwMode="auto">
                      <a:xfrm>
                        <a:off x="685800" y="3567500"/>
                        <a:ext cx="2319338" cy="9350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882473225"/>
              </p:ext>
            </p:extLst>
          </p:nvPr>
        </p:nvGraphicFramePr>
        <p:xfrm>
          <a:off x="590920" y="4648200"/>
          <a:ext cx="2562225" cy="935037"/>
        </p:xfrm>
        <a:graphic>
          <a:graphicData uri="http://schemas.openxmlformats.org/presentationml/2006/ole">
            <mc:AlternateContent xmlns:mc="http://schemas.openxmlformats.org/markup-compatibility/2006">
              <mc:Choice xmlns:v="urn:schemas-microsoft-com:vml" Requires="v">
                <p:oleObj spid="_x0000_s6705" name="Equation" r:id="rId11" imgW="1079280" imgH="393480" progId="Equation.3">
                  <p:embed/>
                </p:oleObj>
              </mc:Choice>
              <mc:Fallback>
                <p:oleObj name="Equation" r:id="rId11" imgW="1079280" imgH="393480" progId="Equation.3">
                  <p:embed/>
                  <p:pic>
                    <p:nvPicPr>
                      <p:cNvPr id="0" name="Object 10"/>
                      <p:cNvPicPr>
                        <a:picLocks noChangeAspect="1" noChangeArrowheads="1"/>
                      </p:cNvPicPr>
                      <p:nvPr/>
                    </p:nvPicPr>
                    <p:blipFill>
                      <a:blip r:embed="rId12"/>
                      <a:srcRect/>
                      <a:stretch>
                        <a:fillRect/>
                      </a:stretch>
                    </p:blipFill>
                    <p:spPr bwMode="auto">
                      <a:xfrm>
                        <a:off x="590920" y="4648200"/>
                        <a:ext cx="2562225" cy="935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595736661"/>
              </p:ext>
            </p:extLst>
          </p:nvPr>
        </p:nvGraphicFramePr>
        <p:xfrm>
          <a:off x="653143" y="5702687"/>
          <a:ext cx="1181101" cy="533400"/>
        </p:xfrm>
        <a:graphic>
          <a:graphicData uri="http://schemas.openxmlformats.org/presentationml/2006/ole">
            <mc:AlternateContent xmlns:mc="http://schemas.openxmlformats.org/markup-compatibility/2006">
              <mc:Choice xmlns:v="urn:schemas-microsoft-com:vml" Requires="v">
                <p:oleObj spid="_x0000_s6706" name="Equation" r:id="rId13" imgW="393480" imgH="177480" progId="Equation.3">
                  <p:embed/>
                </p:oleObj>
              </mc:Choice>
              <mc:Fallback>
                <p:oleObj name="Equation" r:id="rId13" imgW="393480" imgH="177480" progId="Equation.3">
                  <p:embed/>
                  <p:pic>
                    <p:nvPicPr>
                      <p:cNvPr id="0" name="Object 11"/>
                      <p:cNvPicPr>
                        <a:picLocks noChangeAspect="1" noChangeArrowheads="1"/>
                      </p:cNvPicPr>
                      <p:nvPr/>
                    </p:nvPicPr>
                    <p:blipFill>
                      <a:blip r:embed="rId14"/>
                      <a:srcRect/>
                      <a:stretch>
                        <a:fillRect/>
                      </a:stretch>
                    </p:blipFill>
                    <p:spPr bwMode="auto">
                      <a:xfrm>
                        <a:off x="653143" y="5702687"/>
                        <a:ext cx="1181101" cy="533400"/>
                      </a:xfrm>
                      <a:prstGeom prst="rect">
                        <a:avLst/>
                      </a:prstGeom>
                      <a:solidFill>
                        <a:srgbClr val="FFFF00"/>
                      </a:solid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985823854"/>
              </p:ext>
            </p:extLst>
          </p:nvPr>
        </p:nvGraphicFramePr>
        <p:xfrm>
          <a:off x="4038600" y="5381490"/>
          <a:ext cx="4470400" cy="581025"/>
        </p:xfrm>
        <a:graphic>
          <a:graphicData uri="http://schemas.openxmlformats.org/presentationml/2006/ole">
            <mc:AlternateContent xmlns:mc="http://schemas.openxmlformats.org/markup-compatibility/2006">
              <mc:Choice xmlns:v="urn:schemas-microsoft-com:vml" Requires="v">
                <p:oleObj spid="_x0000_s6707" name="Equation" r:id="rId15" imgW="1955520" imgH="253800" progId="Equation.3">
                  <p:embed/>
                </p:oleObj>
              </mc:Choice>
              <mc:Fallback>
                <p:oleObj name="Equation" r:id="rId15" imgW="1955520" imgH="253800" progId="Equation.3">
                  <p:embed/>
                  <p:pic>
                    <p:nvPicPr>
                      <p:cNvPr id="0" name="Object 5"/>
                      <p:cNvPicPr>
                        <a:picLocks noChangeAspect="1" noChangeArrowheads="1"/>
                      </p:cNvPicPr>
                      <p:nvPr/>
                    </p:nvPicPr>
                    <p:blipFill>
                      <a:blip r:embed="rId16"/>
                      <a:srcRect/>
                      <a:stretch>
                        <a:fillRect/>
                      </a:stretch>
                    </p:blipFill>
                    <p:spPr bwMode="auto">
                      <a:xfrm>
                        <a:off x="4038600" y="5381490"/>
                        <a:ext cx="4470400" cy="581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981892734"/>
              </p:ext>
            </p:extLst>
          </p:nvPr>
        </p:nvGraphicFramePr>
        <p:xfrm>
          <a:off x="4281488" y="6096000"/>
          <a:ext cx="2484437" cy="604838"/>
        </p:xfrm>
        <a:graphic>
          <a:graphicData uri="http://schemas.openxmlformats.org/presentationml/2006/ole">
            <mc:AlternateContent xmlns:mc="http://schemas.openxmlformats.org/markup-compatibility/2006">
              <mc:Choice xmlns:v="urn:schemas-microsoft-com:vml" Requires="v">
                <p:oleObj spid="_x0000_s6708" name="Equation" r:id="rId17" imgW="939600" imgH="228600" progId="Equation.3">
                  <p:embed/>
                </p:oleObj>
              </mc:Choice>
              <mc:Fallback>
                <p:oleObj name="Equation" r:id="rId17" imgW="939600" imgH="228600" progId="Equation.3">
                  <p:embed/>
                  <p:pic>
                    <p:nvPicPr>
                      <p:cNvPr id="0" name="Object 12"/>
                      <p:cNvPicPr>
                        <a:picLocks noChangeAspect="1" noChangeArrowheads="1"/>
                      </p:cNvPicPr>
                      <p:nvPr/>
                    </p:nvPicPr>
                    <p:blipFill>
                      <a:blip r:embed="rId18"/>
                      <a:srcRect/>
                      <a:stretch>
                        <a:fillRect/>
                      </a:stretch>
                    </p:blipFill>
                    <p:spPr bwMode="auto">
                      <a:xfrm>
                        <a:off x="4281488" y="6096000"/>
                        <a:ext cx="2484437" cy="604838"/>
                      </a:xfrm>
                      <a:prstGeom prst="rect">
                        <a:avLst/>
                      </a:prstGeom>
                      <a:solidFill>
                        <a:srgbClr val="FFFF00"/>
                      </a:solidFill>
                      <a:ln>
                        <a:noFill/>
                      </a:ln>
                    </p:spPr>
                  </p:pic>
                </p:oleObj>
              </mc:Fallback>
            </mc:AlternateContent>
          </a:graphicData>
        </a:graphic>
      </p:graphicFrame>
      <p:sp>
        <p:nvSpPr>
          <p:cNvPr id="17" name="TextBox 16"/>
          <p:cNvSpPr txBox="1"/>
          <p:nvPr/>
        </p:nvSpPr>
        <p:spPr>
          <a:xfrm>
            <a:off x="4781950" y="3796804"/>
            <a:ext cx="1295400" cy="769441"/>
          </a:xfrm>
          <a:prstGeom prst="rect">
            <a:avLst/>
          </a:prstGeom>
          <a:noFill/>
        </p:spPr>
        <p:txBody>
          <a:bodyPr wrap="square" rtlCol="0">
            <a:spAutoFit/>
          </a:bodyPr>
          <a:lstStyle/>
          <a:p>
            <a:r>
              <a:rPr lang="en-US" sz="4400" dirty="0">
                <a:solidFill>
                  <a:srgbClr val="FF0000"/>
                </a:solidFill>
                <a:latin typeface="Aharoni" panose="02010803020104030203" pitchFamily="2" charset="-79"/>
                <a:cs typeface="Aharoni" panose="02010803020104030203" pitchFamily="2" charset="-79"/>
              </a:rPr>
              <a:t>SSS</a:t>
            </a:r>
          </a:p>
        </p:txBody>
      </p:sp>
    </p:spTree>
    <p:extLst>
      <p:ext uri="{BB962C8B-B14F-4D97-AF65-F5344CB8AC3E}">
        <p14:creationId xmlns:p14="http://schemas.microsoft.com/office/powerpoint/2010/main" val="424548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1" nodeType="clickEffect">
                                  <p:stCondLst>
                                    <p:cond delay="0"/>
                                  </p:stCondLst>
                                  <p:childTnLst>
                                    <p:animEffect transition="out" filter="wipe(down)">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149"/>
                                        </p:tgtEl>
                                        <p:attrNameLst>
                                          <p:attrName>style.visibility</p:attrName>
                                        </p:attrNameLst>
                                      </p:cBhvr>
                                      <p:to>
                                        <p:strVal val="visible"/>
                                      </p:to>
                                    </p:set>
                                    <p:animEffect transition="in" filter="barn(inVertical)">
                                      <p:cBhvr>
                                        <p:cTn id="57" dur="500"/>
                                        <p:tgtEl>
                                          <p:spTgt spid="6149"/>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circle(in)">
                                      <p:cBhvr>
                                        <p:cTn id="62" dur="2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barn(inVertical)">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arn(inVertic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additive="base">
                                        <p:cTn id="82" dur="500" fill="hold"/>
                                        <p:tgtEl>
                                          <p:spTgt spid="14"/>
                                        </p:tgtEl>
                                        <p:attrNameLst>
                                          <p:attrName>ppt_x</p:attrName>
                                        </p:attrNameLst>
                                      </p:cBhvr>
                                      <p:tavLst>
                                        <p:tav tm="0">
                                          <p:val>
                                            <p:strVal val="#ppt_x"/>
                                          </p:val>
                                        </p:tav>
                                        <p:tav tm="100000">
                                          <p:val>
                                            <p:strVal val="#ppt_x"/>
                                          </p:val>
                                        </p:tav>
                                      </p:tavLst>
                                    </p:anim>
                                    <p:anim calcmode="lin" valueType="num">
                                      <p:cBhvr additive="base">
                                        <p:cTn id="8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9" grpId="1"/>
      <p:bldP spid="10"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884488" y="22225"/>
            <a:ext cx="602297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5pPr>
            <a:lvl6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6pPr>
            <a:lvl7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7pPr>
            <a:lvl8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8pPr>
            <a:lvl9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9pPr>
          </a:lstStyle>
          <a:p>
            <a:pPr marL="0" marR="0" lvl="0" indent="0" defTabSz="457200" eaLnBrk="1" fontAlgn="base" latinLnBrk="0" hangingPunct="1">
              <a:lnSpc>
                <a:spcPct val="100000"/>
              </a:lnSpc>
              <a:spcBef>
                <a:spcPct val="0"/>
              </a:spcBef>
              <a:spcAft>
                <a:spcPct val="0"/>
              </a:spcAft>
              <a:buClr>
                <a:srgbClr val="376092"/>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2400" b="1" i="0" u="none" strike="noStrike" kern="0" cap="none" spc="0" normalizeH="0" baseline="0" noProof="0" dirty="0">
                <a:ln>
                  <a:noFill/>
                </a:ln>
                <a:solidFill>
                  <a:srgbClr val="376092"/>
                </a:solidFill>
                <a:effectLst/>
                <a:uLnTx/>
                <a:uFillTx/>
                <a:latin typeface="Arial" pitchFamily="34" charset="0"/>
              </a:rPr>
              <a:t>USING HERON’S FORMULA TO FIND AN AREA (SSS)</a:t>
            </a:r>
            <a:endParaRPr kumimoji="0" lang="en-GB" altLang="en-US" sz="2400" b="1" i="0" u="none" strike="noStrike" kern="0" cap="none" spc="0" normalizeH="0" baseline="0" noProof="0" dirty="0">
              <a:ln>
                <a:noFill/>
              </a:ln>
              <a:solidFill>
                <a:srgbClr val="376092"/>
              </a:solidFill>
              <a:effectLst/>
              <a:uLnTx/>
              <a:uFillTx/>
              <a:latin typeface="Arial" pitchFamily="34" charset="0"/>
            </a:endParaRPr>
          </a:p>
        </p:txBody>
      </p:sp>
      <p:sp>
        <p:nvSpPr>
          <p:cNvPr id="5" name="Rectangle 12"/>
          <p:cNvSpPr txBox="1">
            <a:spLocks noChangeArrowheads="1"/>
          </p:cNvSpPr>
          <p:nvPr/>
        </p:nvSpPr>
        <p:spPr bwMode="auto">
          <a:xfrm>
            <a:off x="231775" y="1001713"/>
            <a:ext cx="86756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rtl="0" fontAlgn="base">
              <a:spcBef>
                <a:spcPct val="20000"/>
              </a:spcBef>
              <a:spcAft>
                <a:spcPct val="0"/>
              </a:spcAft>
              <a:defRPr sz="2800">
                <a:solidFill>
                  <a:schemeClr val="tx1"/>
                </a:solidFill>
                <a:latin typeface="+mn-lt"/>
                <a:ea typeface="+mn-ea"/>
                <a:cs typeface="+mn-cs"/>
              </a:defRPr>
            </a:lvl1pPr>
            <a:lvl2pPr marL="742950" indent="-285750" algn="l" rtl="0" fontAlgn="base">
              <a:spcBef>
                <a:spcPct val="20000"/>
              </a:spcBef>
              <a:spcAft>
                <a:spcPct val="0"/>
              </a:spcAft>
              <a:defRPr sz="2800">
                <a:solidFill>
                  <a:schemeClr val="tx1"/>
                </a:solidFill>
                <a:latin typeface="+mn-lt"/>
              </a:defRPr>
            </a:lvl2pPr>
            <a:lvl3pPr marL="1143000" indent="-228600" algn="l" rtl="0" fontAlgn="base">
              <a:spcBef>
                <a:spcPct val="20000"/>
              </a:spcBef>
              <a:spcAft>
                <a:spcPct val="0"/>
              </a:spcAft>
              <a:defRPr sz="2800">
                <a:solidFill>
                  <a:schemeClr val="tx1"/>
                </a:solidFill>
                <a:latin typeface="+mn-lt"/>
              </a:defRPr>
            </a:lvl3pPr>
            <a:lvl4pPr marL="1600200" indent="-228600" algn="l" rtl="0" fontAlgn="base">
              <a:spcBef>
                <a:spcPct val="20000"/>
              </a:spcBef>
              <a:spcAft>
                <a:spcPct val="0"/>
              </a:spcAft>
              <a:defRPr sz="2800">
                <a:solidFill>
                  <a:schemeClr val="tx1"/>
                </a:solidFill>
                <a:latin typeface="+mn-lt"/>
              </a:defRPr>
            </a:lvl4pPr>
            <a:lvl5pPr marL="2057400" indent="-228600" algn="l" rtl="0" fontAlgn="base">
              <a:spcBef>
                <a:spcPct val="20000"/>
              </a:spcBef>
              <a:spcAft>
                <a:spcPct val="0"/>
              </a:spcAft>
              <a:defRPr sz="2800">
                <a:solidFill>
                  <a:schemeClr val="tx1"/>
                </a:solidFill>
                <a:latin typeface="+mn-lt"/>
              </a:defRPr>
            </a:lvl5pPr>
            <a:lvl6pPr marL="2514600" indent="-228600" algn="l" rtl="0" fontAlgn="base">
              <a:spcBef>
                <a:spcPct val="20000"/>
              </a:spcBef>
              <a:spcAft>
                <a:spcPct val="0"/>
              </a:spcAft>
              <a:defRPr sz="2800">
                <a:solidFill>
                  <a:schemeClr val="tx1"/>
                </a:solidFill>
                <a:latin typeface="+mn-lt"/>
              </a:defRPr>
            </a:lvl6pPr>
            <a:lvl7pPr marL="2971800" indent="-228600" algn="l" rtl="0" fontAlgn="base">
              <a:spcBef>
                <a:spcPct val="20000"/>
              </a:spcBef>
              <a:spcAft>
                <a:spcPct val="0"/>
              </a:spcAft>
              <a:defRPr sz="2800">
                <a:solidFill>
                  <a:schemeClr val="tx1"/>
                </a:solidFill>
                <a:latin typeface="+mn-lt"/>
              </a:defRPr>
            </a:lvl7pPr>
            <a:lvl8pPr marL="3429000" indent="-228600" algn="l" rtl="0" fontAlgn="base">
              <a:spcBef>
                <a:spcPct val="20000"/>
              </a:spcBef>
              <a:spcAft>
                <a:spcPct val="0"/>
              </a:spcAft>
              <a:defRPr sz="2800">
                <a:solidFill>
                  <a:schemeClr val="tx1"/>
                </a:solidFill>
                <a:latin typeface="+mn-lt"/>
              </a:defRPr>
            </a:lvl8pPr>
            <a:lvl9pPr marL="3886200" indent="-228600" algn="l" rtl="0" fontAlgn="base">
              <a:spcBef>
                <a:spcPct val="20000"/>
              </a:spcBef>
              <a:spcAft>
                <a:spcPct val="0"/>
              </a:spcAft>
              <a:defRPr sz="28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rPr>
              <a:t>The distance “as the crow flies” from Los Angeles to </a:t>
            </a:r>
            <a:br>
              <a:rPr kumimoji="0" lang="en-US" altLang="en-US" sz="2800" b="0" i="0" u="none" strike="noStrike" kern="0" cap="none" spc="0" normalizeH="0" baseline="0" noProof="0" dirty="0">
                <a:ln>
                  <a:noFill/>
                </a:ln>
                <a:solidFill>
                  <a:srgbClr val="000000"/>
                </a:solidFill>
                <a:effectLst/>
                <a:uLnTx/>
                <a:uFillTx/>
                <a:latin typeface="Arial"/>
              </a:rPr>
            </a:br>
            <a:r>
              <a:rPr kumimoji="0" lang="en-US" altLang="en-US" sz="2800" b="0" i="0" u="none" strike="noStrike" kern="0" cap="none" spc="0" normalizeH="0" baseline="0" noProof="0" dirty="0">
                <a:ln>
                  <a:noFill/>
                </a:ln>
                <a:solidFill>
                  <a:srgbClr val="000000"/>
                </a:solidFill>
                <a:effectLst/>
                <a:uLnTx/>
                <a:uFillTx/>
                <a:latin typeface="Arial"/>
              </a:rPr>
              <a:t>New York is 2451 miles, from New York to Montreal is 331 miles, and from Montreal to Los Angeles is 2427 miles. What is the area of the triangular region having these three cities as vertices? (Ignore the curvature of Earth.)</a:t>
            </a:r>
          </a:p>
        </p:txBody>
      </p:sp>
      <p:sp>
        <p:nvSpPr>
          <p:cNvPr id="6" name="Text Box 2"/>
          <p:cNvSpPr txBox="1">
            <a:spLocks noChangeArrowheads="1"/>
          </p:cNvSpPr>
          <p:nvPr/>
        </p:nvSpPr>
        <p:spPr bwMode="auto">
          <a:xfrm>
            <a:off x="0" y="0"/>
            <a:ext cx="2816225" cy="739775"/>
          </a:xfrm>
          <a:prstGeom prst="rect">
            <a:avLst/>
          </a:prstGeom>
          <a:solidFill>
            <a:srgbClr val="F3705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571500" algn="l"/>
              </a:tabLst>
              <a:defRPr>
                <a:solidFill>
                  <a:srgbClr val="000000"/>
                </a:solidFill>
                <a:latin typeface="Arial" pitchFamily="34" charset="0"/>
              </a:defRPr>
            </a:lvl1pPr>
            <a:lvl2pPr>
              <a:tabLst>
                <a:tab pos="571500" algn="l"/>
              </a:tabLst>
              <a:defRPr>
                <a:solidFill>
                  <a:srgbClr val="000000"/>
                </a:solidFill>
                <a:latin typeface="Arial" pitchFamily="34" charset="0"/>
              </a:defRPr>
            </a:lvl2pPr>
            <a:lvl3pPr>
              <a:tabLst>
                <a:tab pos="571500" algn="l"/>
              </a:tabLst>
              <a:defRPr>
                <a:solidFill>
                  <a:srgbClr val="000000"/>
                </a:solidFill>
                <a:latin typeface="Arial" pitchFamily="34" charset="0"/>
              </a:defRPr>
            </a:lvl3pPr>
            <a:lvl4pPr>
              <a:tabLst>
                <a:tab pos="571500" algn="l"/>
              </a:tabLst>
              <a:defRPr>
                <a:solidFill>
                  <a:srgbClr val="000000"/>
                </a:solidFill>
                <a:latin typeface="Arial" pitchFamily="34" charset="0"/>
              </a:defRPr>
            </a:lvl4pPr>
            <a:lvl5pPr>
              <a:tabLst>
                <a:tab pos="571500" algn="l"/>
              </a:tabLst>
              <a:defRPr>
                <a:solidFill>
                  <a:srgbClr val="000000"/>
                </a:solidFill>
                <a:latin typeface="Arial" pitchFamily="34" charset="0"/>
              </a:defRPr>
            </a:lvl5pPr>
            <a:lvl6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6pPr>
            <a:lvl7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7pPr>
            <a:lvl8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8pPr>
            <a:lvl9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9pPr>
          </a:lstStyle>
          <a:p>
            <a:pPr>
              <a:spcBef>
                <a:spcPct val="50000"/>
              </a:spcBef>
            </a:pPr>
            <a:r>
              <a:rPr lang="en-GB" altLang="en-US" sz="2800" dirty="0">
                <a:solidFill>
                  <a:srgbClr val="FFFF99"/>
                </a:solidFill>
              </a:rPr>
              <a:t>	Example 1</a:t>
            </a:r>
            <a:endParaRPr lang="en-US" altLang="en-US" sz="2800" dirty="0">
              <a:solidFill>
                <a:srgbClr val="FFFF99"/>
              </a:solidFill>
            </a:endParaRPr>
          </a:p>
        </p:txBody>
      </p:sp>
      <p:pic>
        <p:nvPicPr>
          <p:cNvPr id="7" name="Picture 14" descr="5975_07_03_FG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679369"/>
            <a:ext cx="428625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21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178026" y="1742051"/>
            <a:ext cx="8709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2800">
                <a:solidFill>
                  <a:schemeClr val="tx1"/>
                </a:solidFill>
                <a:latin typeface="Arial" pitchFamily="34" charset="0"/>
              </a:defRPr>
            </a:lvl1pPr>
            <a:lvl2pPr marL="908050" indent="-285750">
              <a:spcBef>
                <a:spcPct val="20000"/>
              </a:spcBef>
              <a:defRPr sz="2800">
                <a:solidFill>
                  <a:schemeClr val="tx1"/>
                </a:solidFill>
                <a:latin typeface="Arial" pitchFamily="34" charset="0"/>
              </a:defRPr>
            </a:lvl2pPr>
            <a:lvl3pPr marL="1250950" indent="-228600">
              <a:spcBef>
                <a:spcPct val="20000"/>
              </a:spcBef>
              <a:defRPr sz="2800">
                <a:solidFill>
                  <a:schemeClr val="tx1"/>
                </a:solidFill>
                <a:latin typeface="Arial" pitchFamily="34" charset="0"/>
              </a:defRPr>
            </a:lvl3pPr>
            <a:lvl4pPr marL="1600200" indent="-228600">
              <a:spcBef>
                <a:spcPct val="20000"/>
              </a:spcBef>
              <a:defRPr sz="2800">
                <a:solidFill>
                  <a:schemeClr val="tx1"/>
                </a:solidFill>
                <a:latin typeface="Arial" pitchFamily="34" charset="0"/>
              </a:defRPr>
            </a:lvl4pPr>
            <a:lvl5pPr marL="2057400" indent="-228600">
              <a:spcBef>
                <a:spcPct val="20000"/>
              </a:spcBef>
              <a:defRPr sz="2800">
                <a:solidFill>
                  <a:schemeClr val="tx1"/>
                </a:solidFill>
                <a:latin typeface="Arial" pitchFamily="34" charset="0"/>
              </a:defRPr>
            </a:lvl5pPr>
            <a:lvl6pPr marL="2514600" indent="-228600" fontAlgn="base">
              <a:spcBef>
                <a:spcPct val="20000"/>
              </a:spcBef>
              <a:spcAft>
                <a:spcPct val="0"/>
              </a:spcAft>
              <a:defRPr sz="2800">
                <a:solidFill>
                  <a:schemeClr val="tx1"/>
                </a:solidFill>
                <a:latin typeface="Arial" pitchFamily="34" charset="0"/>
              </a:defRPr>
            </a:lvl6pPr>
            <a:lvl7pPr marL="2971800" indent="-228600" fontAlgn="base">
              <a:spcBef>
                <a:spcPct val="20000"/>
              </a:spcBef>
              <a:spcAft>
                <a:spcPct val="0"/>
              </a:spcAft>
              <a:defRPr sz="2800">
                <a:solidFill>
                  <a:schemeClr val="tx1"/>
                </a:solidFill>
                <a:latin typeface="Arial" pitchFamily="34" charset="0"/>
              </a:defRPr>
            </a:lvl7pPr>
            <a:lvl8pPr marL="3429000" indent="-228600" fontAlgn="base">
              <a:spcBef>
                <a:spcPct val="20000"/>
              </a:spcBef>
              <a:spcAft>
                <a:spcPct val="0"/>
              </a:spcAft>
              <a:defRPr sz="2800">
                <a:solidFill>
                  <a:schemeClr val="tx1"/>
                </a:solidFill>
                <a:latin typeface="Arial" pitchFamily="34" charset="0"/>
              </a:defRPr>
            </a:lvl8pPr>
            <a:lvl9pPr marL="3886200" indent="-228600" fontAlgn="base">
              <a:spcBef>
                <a:spcPct val="20000"/>
              </a:spcBef>
              <a:spcAft>
                <a:spcPct val="0"/>
              </a:spcAft>
              <a:defRPr sz="2800">
                <a:solidFill>
                  <a:schemeClr val="tx1"/>
                </a:solidFill>
                <a:latin typeface="Arial" pitchFamily="34" charset="0"/>
              </a:defRPr>
            </a:lvl9pPr>
          </a:lstStyle>
          <a:p>
            <a:pPr marL="0" marR="0" lvl="0" indent="0" defTabSz="91440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pitchFamily="34" charset="0"/>
              </a:rPr>
              <a:t>The semi-perimeter </a:t>
            </a:r>
            <a:r>
              <a:rPr kumimoji="0" lang="en-US" altLang="en-US" sz="2800" b="0" i="1" u="none" strike="noStrike" kern="0" cap="none" spc="0" normalizeH="0" baseline="0" noProof="0" dirty="0">
                <a:ln>
                  <a:noFill/>
                </a:ln>
                <a:solidFill>
                  <a:srgbClr val="000000"/>
                </a:solidFill>
                <a:effectLst/>
                <a:uLnTx/>
                <a:uFillTx/>
                <a:latin typeface="Arial" pitchFamily="34" charset="0"/>
              </a:rPr>
              <a:t>s</a:t>
            </a:r>
            <a:r>
              <a:rPr kumimoji="0" lang="en-US" altLang="en-US" sz="2800" b="0" i="0" u="none" strike="noStrike" kern="0" cap="none" spc="0" normalizeH="0" baseline="0" noProof="0" dirty="0">
                <a:ln>
                  <a:noFill/>
                </a:ln>
                <a:solidFill>
                  <a:srgbClr val="000000"/>
                </a:solidFill>
                <a:effectLst/>
                <a:uLnTx/>
                <a:uFillTx/>
                <a:latin typeface="Arial" pitchFamily="34" charset="0"/>
              </a:rPr>
              <a:t> is </a:t>
            </a:r>
          </a:p>
        </p:txBody>
      </p:sp>
      <p:pic>
        <p:nvPicPr>
          <p:cNvPr id="3" name="Picture 9" descr="eq07-03-slide21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310036"/>
            <a:ext cx="5402262" cy="7588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0"/>
          <p:cNvSpPr>
            <a:spLocks noChangeArrowheads="1"/>
          </p:cNvSpPr>
          <p:nvPr/>
        </p:nvSpPr>
        <p:spPr bwMode="auto">
          <a:xfrm>
            <a:off x="199118" y="3133725"/>
            <a:ext cx="8709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2800">
                <a:solidFill>
                  <a:schemeClr val="tx1"/>
                </a:solidFill>
                <a:latin typeface="Arial" pitchFamily="34" charset="0"/>
              </a:defRPr>
            </a:lvl1pPr>
            <a:lvl2pPr marL="908050" indent="-285750">
              <a:spcBef>
                <a:spcPct val="20000"/>
              </a:spcBef>
              <a:defRPr sz="2800">
                <a:solidFill>
                  <a:schemeClr val="tx1"/>
                </a:solidFill>
                <a:latin typeface="Arial" pitchFamily="34" charset="0"/>
              </a:defRPr>
            </a:lvl2pPr>
            <a:lvl3pPr marL="1250950" indent="-228600">
              <a:spcBef>
                <a:spcPct val="20000"/>
              </a:spcBef>
              <a:defRPr sz="2800">
                <a:solidFill>
                  <a:schemeClr val="tx1"/>
                </a:solidFill>
                <a:latin typeface="Arial" pitchFamily="34" charset="0"/>
              </a:defRPr>
            </a:lvl3pPr>
            <a:lvl4pPr marL="1600200" indent="-228600">
              <a:spcBef>
                <a:spcPct val="20000"/>
              </a:spcBef>
              <a:defRPr sz="2800">
                <a:solidFill>
                  <a:schemeClr val="tx1"/>
                </a:solidFill>
                <a:latin typeface="Arial" pitchFamily="34" charset="0"/>
              </a:defRPr>
            </a:lvl4pPr>
            <a:lvl5pPr marL="2057400" indent="-228600">
              <a:spcBef>
                <a:spcPct val="20000"/>
              </a:spcBef>
              <a:defRPr sz="2800">
                <a:solidFill>
                  <a:schemeClr val="tx1"/>
                </a:solidFill>
                <a:latin typeface="Arial" pitchFamily="34" charset="0"/>
              </a:defRPr>
            </a:lvl5pPr>
            <a:lvl6pPr marL="2514600" indent="-228600" fontAlgn="base">
              <a:spcBef>
                <a:spcPct val="20000"/>
              </a:spcBef>
              <a:spcAft>
                <a:spcPct val="0"/>
              </a:spcAft>
              <a:defRPr sz="2800">
                <a:solidFill>
                  <a:schemeClr val="tx1"/>
                </a:solidFill>
                <a:latin typeface="Arial" pitchFamily="34" charset="0"/>
              </a:defRPr>
            </a:lvl6pPr>
            <a:lvl7pPr marL="2971800" indent="-228600" fontAlgn="base">
              <a:spcBef>
                <a:spcPct val="20000"/>
              </a:spcBef>
              <a:spcAft>
                <a:spcPct val="0"/>
              </a:spcAft>
              <a:defRPr sz="2800">
                <a:solidFill>
                  <a:schemeClr val="tx1"/>
                </a:solidFill>
                <a:latin typeface="Arial" pitchFamily="34" charset="0"/>
              </a:defRPr>
            </a:lvl7pPr>
            <a:lvl8pPr marL="3429000" indent="-228600" fontAlgn="base">
              <a:spcBef>
                <a:spcPct val="20000"/>
              </a:spcBef>
              <a:spcAft>
                <a:spcPct val="0"/>
              </a:spcAft>
              <a:defRPr sz="2800">
                <a:solidFill>
                  <a:schemeClr val="tx1"/>
                </a:solidFill>
                <a:latin typeface="Arial" pitchFamily="34" charset="0"/>
              </a:defRPr>
            </a:lvl8pPr>
            <a:lvl9pPr marL="3886200" indent="-228600" fontAlgn="base">
              <a:spcBef>
                <a:spcPct val="20000"/>
              </a:spcBef>
              <a:spcAft>
                <a:spcPct val="0"/>
              </a:spcAft>
              <a:defRPr sz="2800">
                <a:solidFill>
                  <a:schemeClr val="tx1"/>
                </a:solidFill>
                <a:latin typeface="Arial" pitchFamily="34" charset="0"/>
              </a:defRPr>
            </a:lvl9pPr>
          </a:lstStyle>
          <a:p>
            <a:pPr defTabSz="914400">
              <a:lnSpc>
                <a:spcPct val="100000"/>
              </a:lnSpc>
              <a:buClrTx/>
              <a:buSzTx/>
              <a:buFontTx/>
              <a:buNone/>
            </a:pPr>
            <a:r>
              <a:rPr lang="en-US" altLang="en-US" dirty="0"/>
              <a:t>Using Heron’s formula, the area </a:t>
            </a:r>
            <a:r>
              <a:rPr lang="en-US" altLang="en-US" dirty="0">
                <a:sym typeface="Euclid Math One" pitchFamily="18" charset="2"/>
              </a:rPr>
              <a:t> is</a:t>
            </a:r>
          </a:p>
        </p:txBody>
      </p:sp>
      <p:pic>
        <p:nvPicPr>
          <p:cNvPr id="5" name="Picture 11" descr="eq07-03-slide19-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4432" y="3810000"/>
            <a:ext cx="4195762" cy="595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eq07-03-slide21-0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9621" y="5867400"/>
            <a:ext cx="2203450" cy="4841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5975_07_03_FG0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2539" y="170313"/>
            <a:ext cx="4286250" cy="21050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ct 8"/>
          <p:cNvGraphicFramePr>
            <a:graphicFrameLocks noChangeAspect="1"/>
          </p:cNvGraphicFramePr>
          <p:nvPr>
            <p:extLst>
              <p:ext uri="{D42A27DB-BD31-4B8C-83A1-F6EECF244321}">
                <p14:modId xmlns:p14="http://schemas.microsoft.com/office/powerpoint/2010/main" val="3686431360"/>
              </p:ext>
            </p:extLst>
          </p:nvPr>
        </p:nvGraphicFramePr>
        <p:xfrm>
          <a:off x="144975" y="4876800"/>
          <a:ext cx="8846625" cy="652888"/>
        </p:xfrm>
        <a:graphic>
          <a:graphicData uri="http://schemas.openxmlformats.org/presentationml/2006/ole">
            <mc:AlternateContent xmlns:mc="http://schemas.openxmlformats.org/markup-compatibility/2006">
              <mc:Choice xmlns:v="urn:schemas-microsoft-com:vml" Requires="v">
                <p:oleObj spid="_x0000_s7244" name="Equation" r:id="rId7" imgW="3441600" imgH="253800" progId="Equation.3">
                  <p:embed/>
                </p:oleObj>
              </mc:Choice>
              <mc:Fallback>
                <p:oleObj name="Equation" r:id="rId7" imgW="3441600" imgH="253800" progId="Equation.3">
                  <p:embed/>
                  <p:pic>
                    <p:nvPicPr>
                      <p:cNvPr id="0" name=""/>
                      <p:cNvPicPr/>
                      <p:nvPr/>
                    </p:nvPicPr>
                    <p:blipFill>
                      <a:blip r:embed="rId8"/>
                      <a:stretch>
                        <a:fillRect/>
                      </a:stretch>
                    </p:blipFill>
                    <p:spPr>
                      <a:xfrm>
                        <a:off x="144975" y="4876800"/>
                        <a:ext cx="8846625" cy="652888"/>
                      </a:xfrm>
                      <a:prstGeom prst="rect">
                        <a:avLst/>
                      </a:prstGeom>
                    </p:spPr>
                  </p:pic>
                </p:oleObj>
              </mc:Fallback>
            </mc:AlternateContent>
          </a:graphicData>
        </a:graphic>
      </p:graphicFrame>
    </p:spTree>
    <p:extLst>
      <p:ext uri="{BB962C8B-B14F-4D97-AF65-F5344CB8AC3E}">
        <p14:creationId xmlns:p14="http://schemas.microsoft.com/office/powerpoint/2010/main" val="40636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lide(fromBottom)">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1960</TotalTime>
  <Words>458</Words>
  <Application>Microsoft Office PowerPoint</Application>
  <PresentationFormat>On-screen Show (4:3)</PresentationFormat>
  <Paragraphs>66</Paragraphs>
  <Slides>14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Aharoni</vt:lpstr>
      <vt:lpstr>Arial</vt:lpstr>
      <vt:lpstr>Calibri</vt:lpstr>
      <vt:lpstr>Comic Sans MS</vt:lpstr>
      <vt:lpstr>Euclid Math One</vt:lpstr>
      <vt:lpstr>Symbol</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odillon@dsfw.boe.oconee</cp:lastModifiedBy>
  <cp:revision>110</cp:revision>
  <dcterms:created xsi:type="dcterms:W3CDTF">2014-11-18T18:11:56Z</dcterms:created>
  <dcterms:modified xsi:type="dcterms:W3CDTF">2020-05-05T17:29:51Z</dcterms:modified>
</cp:coreProperties>
</file>