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70" r:id="rId2"/>
    <p:sldId id="258" r:id="rId3"/>
    <p:sldId id="259" r:id="rId4"/>
    <p:sldId id="260" r:id="rId5"/>
    <p:sldId id="261" r:id="rId6"/>
    <p:sldId id="262" r:id="rId7"/>
    <p:sldId id="263" r:id="rId8"/>
    <p:sldId id="264" r:id="rId9"/>
    <p:sldId id="256" r:id="rId10"/>
    <p:sldId id="257" r:id="rId11"/>
    <p:sldId id="265" r:id="rId12"/>
    <p:sldId id="266" r:id="rId13"/>
    <p:sldId id="271" r:id="rId14"/>
    <p:sldId id="267" r:id="rId15"/>
    <p:sldId id="268" r:id="rId16"/>
    <p:sldId id="269"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A3FF6"/>
    <a:srgbClr val="CC0099"/>
    <a:srgbClr val="CC00FF"/>
    <a:srgbClr val="FF3399"/>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636"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1.wmf"/><Relationship Id="rId7" Type="http://schemas.openxmlformats.org/officeDocument/2006/relationships/image" Target="../media/image25.wmf"/><Relationship Id="rId2" Type="http://schemas.openxmlformats.org/officeDocument/2006/relationships/image" Target="../media/image20.wmf"/><Relationship Id="rId1" Type="http://schemas.openxmlformats.org/officeDocument/2006/relationships/image" Target="../media/image19.wmf"/><Relationship Id="rId6" Type="http://schemas.openxmlformats.org/officeDocument/2006/relationships/image" Target="../media/image24.wmf"/><Relationship Id="rId5" Type="http://schemas.openxmlformats.org/officeDocument/2006/relationships/image" Target="../media/image23.wmf"/><Relationship Id="rId4" Type="http://schemas.openxmlformats.org/officeDocument/2006/relationships/image" Target="../media/image22.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9.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35.wmf"/><Relationship Id="rId2" Type="http://schemas.openxmlformats.org/officeDocument/2006/relationships/image" Target="../media/image34.wmf"/><Relationship Id="rId1" Type="http://schemas.openxmlformats.org/officeDocument/2006/relationships/image" Target="../media/image33.wmf"/><Relationship Id="rId4" Type="http://schemas.openxmlformats.org/officeDocument/2006/relationships/image" Target="../media/image36.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39.wmf"/><Relationship Id="rId2" Type="http://schemas.openxmlformats.org/officeDocument/2006/relationships/image" Target="../media/image38.wmf"/><Relationship Id="rId1" Type="http://schemas.openxmlformats.org/officeDocument/2006/relationships/image" Target="../media/image37.wmf"/><Relationship Id="rId4" Type="http://schemas.openxmlformats.org/officeDocument/2006/relationships/image" Target="../media/image40.wmf"/></Relationships>
</file>

<file path=ppt/drawings/_rels/vmlDrawing8.vml.rels><?xml version="1.0" encoding="UTF-8" standalone="yes"?>
<Relationships xmlns="http://schemas.openxmlformats.org/package/2006/relationships"><Relationship Id="rId8" Type="http://schemas.openxmlformats.org/officeDocument/2006/relationships/image" Target="../media/image49.wmf"/><Relationship Id="rId3" Type="http://schemas.openxmlformats.org/officeDocument/2006/relationships/image" Target="../media/image44.wmf"/><Relationship Id="rId7" Type="http://schemas.openxmlformats.org/officeDocument/2006/relationships/image" Target="../media/image48.wmf"/><Relationship Id="rId2" Type="http://schemas.openxmlformats.org/officeDocument/2006/relationships/image" Target="../media/image43.wmf"/><Relationship Id="rId1" Type="http://schemas.openxmlformats.org/officeDocument/2006/relationships/image" Target="../media/image42.wmf"/><Relationship Id="rId6" Type="http://schemas.openxmlformats.org/officeDocument/2006/relationships/image" Target="../media/image47.wmf"/><Relationship Id="rId5" Type="http://schemas.openxmlformats.org/officeDocument/2006/relationships/image" Target="../media/image46.wmf"/><Relationship Id="rId4" Type="http://schemas.openxmlformats.org/officeDocument/2006/relationships/image" Target="../media/image45.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54.wmf"/><Relationship Id="rId2" Type="http://schemas.openxmlformats.org/officeDocument/2006/relationships/image" Target="../media/image53.wmf"/><Relationship Id="rId1" Type="http://schemas.openxmlformats.org/officeDocument/2006/relationships/image" Target="../media/image52.wmf"/><Relationship Id="rId4" Type="http://schemas.openxmlformats.org/officeDocument/2006/relationships/image" Target="../media/image5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C212F59-BFF1-4230-A860-CBE23A7C9FCB}" type="datetimeFigureOut">
              <a:rPr lang="en-US" smtClean="0"/>
              <a:t>5/1/2018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2A48AE-12C5-4336-A597-EE4545941B80}" type="slidenum">
              <a:rPr lang="en-US" smtClean="0"/>
              <a:t>‹#›</a:t>
            </a:fld>
            <a:endParaRPr lang="en-US"/>
          </a:p>
        </p:txBody>
      </p:sp>
    </p:spTree>
    <p:extLst>
      <p:ext uri="{BB962C8B-B14F-4D97-AF65-F5344CB8AC3E}">
        <p14:creationId xmlns:p14="http://schemas.microsoft.com/office/powerpoint/2010/main" val="11505443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A2A48AE-12C5-4336-A597-EE4545941B80}" type="slidenum">
              <a:rPr lang="en-US" smtClean="0"/>
              <a:t>11</a:t>
            </a:fld>
            <a:endParaRPr lang="en-US"/>
          </a:p>
        </p:txBody>
      </p:sp>
    </p:spTree>
    <p:extLst>
      <p:ext uri="{BB962C8B-B14F-4D97-AF65-F5344CB8AC3E}">
        <p14:creationId xmlns:p14="http://schemas.microsoft.com/office/powerpoint/2010/main" val="34924515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A90B5E0-DDAF-4550-AA0D-4B18501C1EDC}" type="datetimeFigureOut">
              <a:rPr lang="en-US" smtClean="0"/>
              <a:t>5/1/2018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A14733-1F37-41EE-A3FA-7BC171B9E242}" type="slidenum">
              <a:rPr lang="en-US" smtClean="0"/>
              <a:t>‹#›</a:t>
            </a:fld>
            <a:endParaRPr lang="en-US"/>
          </a:p>
        </p:txBody>
      </p:sp>
    </p:spTree>
    <p:extLst>
      <p:ext uri="{BB962C8B-B14F-4D97-AF65-F5344CB8AC3E}">
        <p14:creationId xmlns:p14="http://schemas.microsoft.com/office/powerpoint/2010/main" val="989582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90B5E0-DDAF-4550-AA0D-4B18501C1EDC}" type="datetimeFigureOut">
              <a:rPr lang="en-US" smtClean="0"/>
              <a:t>5/1/2018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A14733-1F37-41EE-A3FA-7BC171B9E242}" type="slidenum">
              <a:rPr lang="en-US" smtClean="0"/>
              <a:t>‹#›</a:t>
            </a:fld>
            <a:endParaRPr lang="en-US"/>
          </a:p>
        </p:txBody>
      </p:sp>
    </p:spTree>
    <p:extLst>
      <p:ext uri="{BB962C8B-B14F-4D97-AF65-F5344CB8AC3E}">
        <p14:creationId xmlns:p14="http://schemas.microsoft.com/office/powerpoint/2010/main" val="36882377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90B5E0-DDAF-4550-AA0D-4B18501C1EDC}" type="datetimeFigureOut">
              <a:rPr lang="en-US" smtClean="0"/>
              <a:t>5/1/2018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A14733-1F37-41EE-A3FA-7BC171B9E242}" type="slidenum">
              <a:rPr lang="en-US" smtClean="0"/>
              <a:t>‹#›</a:t>
            </a:fld>
            <a:endParaRPr lang="en-US"/>
          </a:p>
        </p:txBody>
      </p:sp>
    </p:spTree>
    <p:extLst>
      <p:ext uri="{BB962C8B-B14F-4D97-AF65-F5344CB8AC3E}">
        <p14:creationId xmlns:p14="http://schemas.microsoft.com/office/powerpoint/2010/main" val="17809667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90B5E0-DDAF-4550-AA0D-4B18501C1EDC}" type="datetimeFigureOut">
              <a:rPr lang="en-US" smtClean="0"/>
              <a:t>5/1/2018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A14733-1F37-41EE-A3FA-7BC171B9E242}" type="slidenum">
              <a:rPr lang="en-US" smtClean="0"/>
              <a:t>‹#›</a:t>
            </a:fld>
            <a:endParaRPr lang="en-US"/>
          </a:p>
        </p:txBody>
      </p:sp>
    </p:spTree>
    <p:extLst>
      <p:ext uri="{BB962C8B-B14F-4D97-AF65-F5344CB8AC3E}">
        <p14:creationId xmlns:p14="http://schemas.microsoft.com/office/powerpoint/2010/main" val="1166061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90B5E0-DDAF-4550-AA0D-4B18501C1EDC}" type="datetimeFigureOut">
              <a:rPr lang="en-US" smtClean="0"/>
              <a:t>5/1/2018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A14733-1F37-41EE-A3FA-7BC171B9E242}" type="slidenum">
              <a:rPr lang="en-US" smtClean="0"/>
              <a:t>‹#›</a:t>
            </a:fld>
            <a:endParaRPr lang="en-US"/>
          </a:p>
        </p:txBody>
      </p:sp>
    </p:spTree>
    <p:extLst>
      <p:ext uri="{BB962C8B-B14F-4D97-AF65-F5344CB8AC3E}">
        <p14:creationId xmlns:p14="http://schemas.microsoft.com/office/powerpoint/2010/main" val="3986797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A90B5E0-DDAF-4550-AA0D-4B18501C1EDC}" type="datetimeFigureOut">
              <a:rPr lang="en-US" smtClean="0"/>
              <a:t>5/1/2018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A14733-1F37-41EE-A3FA-7BC171B9E242}" type="slidenum">
              <a:rPr lang="en-US" smtClean="0"/>
              <a:t>‹#›</a:t>
            </a:fld>
            <a:endParaRPr lang="en-US"/>
          </a:p>
        </p:txBody>
      </p:sp>
    </p:spTree>
    <p:extLst>
      <p:ext uri="{BB962C8B-B14F-4D97-AF65-F5344CB8AC3E}">
        <p14:creationId xmlns:p14="http://schemas.microsoft.com/office/powerpoint/2010/main" val="40316922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A90B5E0-DDAF-4550-AA0D-4B18501C1EDC}" type="datetimeFigureOut">
              <a:rPr lang="en-US" smtClean="0"/>
              <a:t>5/1/2018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A14733-1F37-41EE-A3FA-7BC171B9E242}" type="slidenum">
              <a:rPr lang="en-US" smtClean="0"/>
              <a:t>‹#›</a:t>
            </a:fld>
            <a:endParaRPr lang="en-US"/>
          </a:p>
        </p:txBody>
      </p:sp>
    </p:spTree>
    <p:extLst>
      <p:ext uri="{BB962C8B-B14F-4D97-AF65-F5344CB8AC3E}">
        <p14:creationId xmlns:p14="http://schemas.microsoft.com/office/powerpoint/2010/main" val="2189889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A90B5E0-DDAF-4550-AA0D-4B18501C1EDC}" type="datetimeFigureOut">
              <a:rPr lang="en-US" smtClean="0"/>
              <a:t>5/1/2018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A14733-1F37-41EE-A3FA-7BC171B9E242}" type="slidenum">
              <a:rPr lang="en-US" smtClean="0"/>
              <a:t>‹#›</a:t>
            </a:fld>
            <a:endParaRPr lang="en-US"/>
          </a:p>
        </p:txBody>
      </p:sp>
    </p:spTree>
    <p:extLst>
      <p:ext uri="{BB962C8B-B14F-4D97-AF65-F5344CB8AC3E}">
        <p14:creationId xmlns:p14="http://schemas.microsoft.com/office/powerpoint/2010/main" val="34210541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90B5E0-DDAF-4550-AA0D-4B18501C1EDC}" type="datetimeFigureOut">
              <a:rPr lang="en-US" smtClean="0"/>
              <a:t>5/1/2018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A14733-1F37-41EE-A3FA-7BC171B9E242}" type="slidenum">
              <a:rPr lang="en-US" smtClean="0"/>
              <a:t>‹#›</a:t>
            </a:fld>
            <a:endParaRPr lang="en-US"/>
          </a:p>
        </p:txBody>
      </p:sp>
    </p:spTree>
    <p:extLst>
      <p:ext uri="{BB962C8B-B14F-4D97-AF65-F5344CB8AC3E}">
        <p14:creationId xmlns:p14="http://schemas.microsoft.com/office/powerpoint/2010/main" val="1983591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90B5E0-DDAF-4550-AA0D-4B18501C1EDC}" type="datetimeFigureOut">
              <a:rPr lang="en-US" smtClean="0"/>
              <a:t>5/1/2018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A14733-1F37-41EE-A3FA-7BC171B9E242}" type="slidenum">
              <a:rPr lang="en-US" smtClean="0"/>
              <a:t>‹#›</a:t>
            </a:fld>
            <a:endParaRPr lang="en-US"/>
          </a:p>
        </p:txBody>
      </p:sp>
    </p:spTree>
    <p:extLst>
      <p:ext uri="{BB962C8B-B14F-4D97-AF65-F5344CB8AC3E}">
        <p14:creationId xmlns:p14="http://schemas.microsoft.com/office/powerpoint/2010/main" val="26125869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90B5E0-DDAF-4550-AA0D-4B18501C1EDC}" type="datetimeFigureOut">
              <a:rPr lang="en-US" smtClean="0"/>
              <a:t>5/1/2018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A14733-1F37-41EE-A3FA-7BC171B9E242}" type="slidenum">
              <a:rPr lang="en-US" smtClean="0"/>
              <a:t>‹#›</a:t>
            </a:fld>
            <a:endParaRPr lang="en-US"/>
          </a:p>
        </p:txBody>
      </p:sp>
    </p:spTree>
    <p:extLst>
      <p:ext uri="{BB962C8B-B14F-4D97-AF65-F5344CB8AC3E}">
        <p14:creationId xmlns:p14="http://schemas.microsoft.com/office/powerpoint/2010/main" val="23047430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90B5E0-DDAF-4550-AA0D-4B18501C1EDC}" type="datetimeFigureOut">
              <a:rPr lang="en-US" smtClean="0"/>
              <a:t>5/1/2018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A14733-1F37-41EE-A3FA-7BC171B9E242}" type="slidenum">
              <a:rPr lang="en-US" smtClean="0"/>
              <a:t>‹#›</a:t>
            </a:fld>
            <a:endParaRPr lang="en-US"/>
          </a:p>
        </p:txBody>
      </p:sp>
    </p:spTree>
    <p:extLst>
      <p:ext uri="{BB962C8B-B14F-4D97-AF65-F5344CB8AC3E}">
        <p14:creationId xmlns:p14="http://schemas.microsoft.com/office/powerpoint/2010/main" val="18181994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image" Target="../media/image29.wmf"/><Relationship Id="rId3" Type="http://schemas.openxmlformats.org/officeDocument/2006/relationships/image" Target="../media/image30.png"/><Relationship Id="rId7" Type="http://schemas.openxmlformats.org/officeDocument/2006/relationships/oleObject" Target="../embeddings/oleObject16.bin"/><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28.png"/><Relationship Id="rId5" Type="http://schemas.openxmlformats.org/officeDocument/2006/relationships/image" Target="../media/image32.png"/><Relationship Id="rId4" Type="http://schemas.openxmlformats.org/officeDocument/2006/relationships/image" Target="../media/image31.png"/></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19.bin"/><Relationship Id="rId3" Type="http://schemas.openxmlformats.org/officeDocument/2006/relationships/notesSlide" Target="../notesSlides/notesSlide1.xml"/><Relationship Id="rId7" Type="http://schemas.openxmlformats.org/officeDocument/2006/relationships/image" Target="../media/image34.wmf"/><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oleObject" Target="../embeddings/oleObject18.bin"/><Relationship Id="rId11" Type="http://schemas.openxmlformats.org/officeDocument/2006/relationships/image" Target="../media/image36.wmf"/><Relationship Id="rId5" Type="http://schemas.openxmlformats.org/officeDocument/2006/relationships/image" Target="../media/image33.wmf"/><Relationship Id="rId10" Type="http://schemas.openxmlformats.org/officeDocument/2006/relationships/oleObject" Target="../embeddings/oleObject20.bin"/><Relationship Id="rId4" Type="http://schemas.openxmlformats.org/officeDocument/2006/relationships/oleObject" Target="../embeddings/oleObject17.bin"/><Relationship Id="rId9" Type="http://schemas.openxmlformats.org/officeDocument/2006/relationships/image" Target="../media/image35.wmf"/></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23.bin"/><Relationship Id="rId3" Type="http://schemas.openxmlformats.org/officeDocument/2006/relationships/image" Target="../media/image41.jpeg"/><Relationship Id="rId7" Type="http://schemas.openxmlformats.org/officeDocument/2006/relationships/image" Target="../media/image38.wmf"/><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oleObject" Target="../embeddings/oleObject22.bin"/><Relationship Id="rId11" Type="http://schemas.openxmlformats.org/officeDocument/2006/relationships/image" Target="../media/image40.wmf"/><Relationship Id="rId5" Type="http://schemas.openxmlformats.org/officeDocument/2006/relationships/image" Target="../media/image37.wmf"/><Relationship Id="rId10" Type="http://schemas.openxmlformats.org/officeDocument/2006/relationships/oleObject" Target="../embeddings/oleObject24.bin"/><Relationship Id="rId4" Type="http://schemas.openxmlformats.org/officeDocument/2006/relationships/oleObject" Target="../embeddings/oleObject21.bin"/><Relationship Id="rId9" Type="http://schemas.openxmlformats.org/officeDocument/2006/relationships/image" Target="../media/image39.wmf"/></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8" Type="http://schemas.openxmlformats.org/officeDocument/2006/relationships/image" Target="../media/image43.wmf"/><Relationship Id="rId13" Type="http://schemas.openxmlformats.org/officeDocument/2006/relationships/oleObject" Target="../embeddings/oleObject29.bin"/><Relationship Id="rId18" Type="http://schemas.openxmlformats.org/officeDocument/2006/relationships/image" Target="../media/image48.wmf"/><Relationship Id="rId3" Type="http://schemas.openxmlformats.org/officeDocument/2006/relationships/image" Target="../media/image50.png"/><Relationship Id="rId7" Type="http://schemas.openxmlformats.org/officeDocument/2006/relationships/oleObject" Target="../embeddings/oleObject26.bin"/><Relationship Id="rId12" Type="http://schemas.openxmlformats.org/officeDocument/2006/relationships/image" Target="../media/image45.wmf"/><Relationship Id="rId17" Type="http://schemas.openxmlformats.org/officeDocument/2006/relationships/oleObject" Target="../embeddings/oleObject31.bin"/><Relationship Id="rId2" Type="http://schemas.openxmlformats.org/officeDocument/2006/relationships/slideLayout" Target="../slideLayouts/slideLayout7.xml"/><Relationship Id="rId16" Type="http://schemas.openxmlformats.org/officeDocument/2006/relationships/image" Target="../media/image47.wmf"/><Relationship Id="rId20" Type="http://schemas.openxmlformats.org/officeDocument/2006/relationships/image" Target="../media/image49.wmf"/><Relationship Id="rId1" Type="http://schemas.openxmlformats.org/officeDocument/2006/relationships/vmlDrawing" Target="../drawings/vmlDrawing8.vml"/><Relationship Id="rId6" Type="http://schemas.openxmlformats.org/officeDocument/2006/relationships/image" Target="../media/image42.wmf"/><Relationship Id="rId11" Type="http://schemas.openxmlformats.org/officeDocument/2006/relationships/oleObject" Target="../embeddings/oleObject28.bin"/><Relationship Id="rId5" Type="http://schemas.openxmlformats.org/officeDocument/2006/relationships/oleObject" Target="../embeddings/oleObject25.bin"/><Relationship Id="rId15" Type="http://schemas.openxmlformats.org/officeDocument/2006/relationships/oleObject" Target="../embeddings/oleObject30.bin"/><Relationship Id="rId10" Type="http://schemas.openxmlformats.org/officeDocument/2006/relationships/image" Target="../media/image44.wmf"/><Relationship Id="rId19" Type="http://schemas.openxmlformats.org/officeDocument/2006/relationships/oleObject" Target="../embeddings/oleObject32.bin"/><Relationship Id="rId4" Type="http://schemas.openxmlformats.org/officeDocument/2006/relationships/image" Target="../media/image51.png"/><Relationship Id="rId9" Type="http://schemas.openxmlformats.org/officeDocument/2006/relationships/oleObject" Target="../embeddings/oleObject27.bin"/><Relationship Id="rId14" Type="http://schemas.openxmlformats.org/officeDocument/2006/relationships/image" Target="../media/image46.wmf"/></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35.bin"/><Relationship Id="rId3" Type="http://schemas.openxmlformats.org/officeDocument/2006/relationships/image" Target="../media/image51.png"/><Relationship Id="rId7" Type="http://schemas.openxmlformats.org/officeDocument/2006/relationships/image" Target="../media/image53.wmf"/><Relationship Id="rId12" Type="http://schemas.openxmlformats.org/officeDocument/2006/relationships/image" Target="../media/image56.png"/><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oleObject" Target="../embeddings/oleObject34.bin"/><Relationship Id="rId11" Type="http://schemas.openxmlformats.org/officeDocument/2006/relationships/image" Target="../media/image55.wmf"/><Relationship Id="rId5" Type="http://schemas.openxmlformats.org/officeDocument/2006/relationships/image" Target="../media/image52.wmf"/><Relationship Id="rId10" Type="http://schemas.openxmlformats.org/officeDocument/2006/relationships/oleObject" Target="../embeddings/oleObject36.bin"/><Relationship Id="rId4" Type="http://schemas.openxmlformats.org/officeDocument/2006/relationships/oleObject" Target="../embeddings/oleObject33.bin"/><Relationship Id="rId9" Type="http://schemas.openxmlformats.org/officeDocument/2006/relationships/image" Target="../media/image54.wmf"/></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7.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image" Target="../media/image3.wmf"/><Relationship Id="rId3" Type="http://schemas.openxmlformats.org/officeDocument/2006/relationships/image" Target="../media/image5.png"/><Relationship Id="rId7"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8.png"/><Relationship Id="rId5" Type="http://schemas.openxmlformats.org/officeDocument/2006/relationships/image" Target="../media/image7.png"/><Relationship Id="rId10" Type="http://schemas.openxmlformats.org/officeDocument/2006/relationships/image" Target="../media/image4.wmf"/><Relationship Id="rId4" Type="http://schemas.openxmlformats.org/officeDocument/2006/relationships/image" Target="../media/image6.png"/><Relationship Id="rId9" Type="http://schemas.openxmlformats.org/officeDocument/2006/relationships/oleObject" Target="../embeddings/oleObject2.bin"/></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image" Target="../media/image14.png"/><Relationship Id="rId7" Type="http://schemas.openxmlformats.org/officeDocument/2006/relationships/image" Target="../media/image12.w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image" Target="../media/image11.wmf"/><Relationship Id="rId4" Type="http://schemas.openxmlformats.org/officeDocument/2006/relationships/oleObject" Target="../embeddings/oleObject3.bin"/><Relationship Id="rId9" Type="http://schemas.openxmlformats.org/officeDocument/2006/relationships/image" Target="../media/image13.wmf"/></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8.bin"/><Relationship Id="rId3" Type="http://schemas.openxmlformats.org/officeDocument/2006/relationships/image" Target="../media/image18.jpeg"/><Relationship Id="rId7" Type="http://schemas.openxmlformats.org/officeDocument/2006/relationships/image" Target="../media/image16.wmf"/><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7.bin"/><Relationship Id="rId5" Type="http://schemas.openxmlformats.org/officeDocument/2006/relationships/image" Target="../media/image15.wmf"/><Relationship Id="rId4" Type="http://schemas.openxmlformats.org/officeDocument/2006/relationships/oleObject" Target="../embeddings/oleObject6.bin"/><Relationship Id="rId9" Type="http://schemas.openxmlformats.org/officeDocument/2006/relationships/image" Target="../media/image17.wmf"/></Relationships>
</file>

<file path=ppt/slides/_rels/slide8.xml.rels><?xml version="1.0" encoding="UTF-8" standalone="yes"?>
<Relationships xmlns="http://schemas.openxmlformats.org/package/2006/relationships"><Relationship Id="rId8" Type="http://schemas.openxmlformats.org/officeDocument/2006/relationships/image" Target="../media/image27.jpeg"/><Relationship Id="rId13" Type="http://schemas.openxmlformats.org/officeDocument/2006/relationships/oleObject" Target="../embeddings/oleObject13.bin"/><Relationship Id="rId18" Type="http://schemas.openxmlformats.org/officeDocument/2006/relationships/image" Target="../media/image25.wmf"/><Relationship Id="rId3" Type="http://schemas.openxmlformats.org/officeDocument/2006/relationships/image" Target="../media/image26.jpeg"/><Relationship Id="rId7" Type="http://schemas.openxmlformats.org/officeDocument/2006/relationships/image" Target="../media/image20.wmf"/><Relationship Id="rId12" Type="http://schemas.openxmlformats.org/officeDocument/2006/relationships/image" Target="../media/image22.wmf"/><Relationship Id="rId17" Type="http://schemas.openxmlformats.org/officeDocument/2006/relationships/oleObject" Target="../embeddings/oleObject15.bin"/><Relationship Id="rId2" Type="http://schemas.openxmlformats.org/officeDocument/2006/relationships/slideLayout" Target="../slideLayouts/slideLayout7.xml"/><Relationship Id="rId16" Type="http://schemas.openxmlformats.org/officeDocument/2006/relationships/image" Target="../media/image24.wmf"/><Relationship Id="rId1" Type="http://schemas.openxmlformats.org/officeDocument/2006/relationships/vmlDrawing" Target="../drawings/vmlDrawing4.vml"/><Relationship Id="rId6" Type="http://schemas.openxmlformats.org/officeDocument/2006/relationships/oleObject" Target="../embeddings/oleObject10.bin"/><Relationship Id="rId11" Type="http://schemas.openxmlformats.org/officeDocument/2006/relationships/oleObject" Target="../embeddings/oleObject12.bin"/><Relationship Id="rId5" Type="http://schemas.openxmlformats.org/officeDocument/2006/relationships/image" Target="../media/image19.wmf"/><Relationship Id="rId15" Type="http://schemas.openxmlformats.org/officeDocument/2006/relationships/oleObject" Target="../embeddings/oleObject14.bin"/><Relationship Id="rId10" Type="http://schemas.openxmlformats.org/officeDocument/2006/relationships/image" Target="../media/image21.wmf"/><Relationship Id="rId4" Type="http://schemas.openxmlformats.org/officeDocument/2006/relationships/oleObject" Target="../embeddings/oleObject9.bin"/><Relationship Id="rId9" Type="http://schemas.openxmlformats.org/officeDocument/2006/relationships/oleObject" Target="../embeddings/oleObject11.bin"/><Relationship Id="rId14" Type="http://schemas.openxmlformats.org/officeDocument/2006/relationships/image" Target="../media/image23.wmf"/></Relationships>
</file>

<file path=ppt/slides/_rels/slide9.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90600" y="76200"/>
            <a:ext cx="7010400" cy="3416320"/>
          </a:xfrm>
          <a:prstGeom prst="rect">
            <a:avLst/>
          </a:prstGeom>
          <a:noFill/>
        </p:spPr>
        <p:txBody>
          <a:bodyPr wrap="square" rtlCol="0">
            <a:spAutoFit/>
          </a:bodyPr>
          <a:lstStyle/>
          <a:p>
            <a:pPr algn="ctr"/>
            <a:r>
              <a:rPr lang="en-US" sz="3600" dirty="0" smtClean="0"/>
              <a:t>Day 74Agenda:</a:t>
            </a:r>
          </a:p>
          <a:p>
            <a:pPr marL="571500" indent="-571500">
              <a:buFont typeface="Arial" panose="020B0604020202020204" pitchFamily="34" charset="0"/>
              <a:buChar char="•"/>
            </a:pPr>
            <a:r>
              <a:rPr lang="en-US" sz="3600" dirty="0" smtClean="0">
                <a:solidFill>
                  <a:srgbClr val="CC00FF"/>
                </a:solidFill>
              </a:rPr>
              <a:t>Turn in Recommendation Letter</a:t>
            </a:r>
          </a:p>
          <a:p>
            <a:pPr marL="571500" indent="-571500">
              <a:buFont typeface="Arial" panose="020B0604020202020204" pitchFamily="34" charset="0"/>
              <a:buChar char="•"/>
            </a:pPr>
            <a:r>
              <a:rPr lang="en-US" sz="3600" dirty="0" smtClean="0">
                <a:solidFill>
                  <a:srgbClr val="FF0000"/>
                </a:solidFill>
              </a:rPr>
              <a:t>DG31 --- 15 minutes</a:t>
            </a:r>
          </a:p>
          <a:p>
            <a:pPr marL="571500" indent="-571500">
              <a:buFont typeface="Arial" panose="020B0604020202020204" pitchFamily="34" charset="0"/>
              <a:buChar char="•"/>
            </a:pPr>
            <a:r>
              <a:rPr lang="en-US" sz="3600" dirty="0" smtClean="0">
                <a:solidFill>
                  <a:srgbClr val="00B050"/>
                </a:solidFill>
              </a:rPr>
              <a:t>Workday on Law of Sines and Law of Cosines</a:t>
            </a:r>
          </a:p>
          <a:p>
            <a:pPr marL="571500" indent="-571500">
              <a:buFont typeface="Arial" panose="020B0604020202020204" pitchFamily="34" charset="0"/>
              <a:buChar char="•"/>
            </a:pPr>
            <a:r>
              <a:rPr lang="en-US" sz="3600" dirty="0" smtClean="0">
                <a:solidFill>
                  <a:srgbClr val="C00000"/>
                </a:solidFill>
              </a:rPr>
              <a:t>Complete U8 L3 </a:t>
            </a:r>
            <a:endParaRPr lang="en-US" sz="3600" dirty="0">
              <a:solidFill>
                <a:srgbClr val="C00000"/>
              </a:solidFill>
            </a:endParaRPr>
          </a:p>
        </p:txBody>
      </p:sp>
      <p:pic>
        <p:nvPicPr>
          <p:cNvPr id="2" name="Picture 1"/>
          <p:cNvPicPr>
            <a:picLocks noChangeAspect="1"/>
          </p:cNvPicPr>
          <p:nvPr/>
        </p:nvPicPr>
        <p:blipFill>
          <a:blip r:embed="rId2"/>
          <a:stretch>
            <a:fillRect/>
          </a:stretch>
        </p:blipFill>
        <p:spPr>
          <a:xfrm>
            <a:off x="323850" y="3733800"/>
            <a:ext cx="8820150" cy="2771775"/>
          </a:xfrm>
          <a:prstGeom prst="rect">
            <a:avLst/>
          </a:prstGeom>
        </p:spPr>
      </p:pic>
    </p:spTree>
    <p:extLst>
      <p:ext uri="{BB962C8B-B14F-4D97-AF65-F5344CB8AC3E}">
        <p14:creationId xmlns:p14="http://schemas.microsoft.com/office/powerpoint/2010/main" val="10687206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8"/>
          <p:cNvSpPr>
            <a:spLocks noChangeArrowheads="1"/>
          </p:cNvSpPr>
          <p:nvPr/>
        </p:nvSpPr>
        <p:spPr bwMode="auto">
          <a:xfrm>
            <a:off x="178026" y="1742051"/>
            <a:ext cx="87090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defRPr sz="2800">
                <a:solidFill>
                  <a:schemeClr val="tx1"/>
                </a:solidFill>
                <a:latin typeface="Arial" pitchFamily="34" charset="0"/>
              </a:defRPr>
            </a:lvl1pPr>
            <a:lvl2pPr marL="908050" indent="-285750">
              <a:spcBef>
                <a:spcPct val="20000"/>
              </a:spcBef>
              <a:defRPr sz="2800">
                <a:solidFill>
                  <a:schemeClr val="tx1"/>
                </a:solidFill>
                <a:latin typeface="Arial" pitchFamily="34" charset="0"/>
              </a:defRPr>
            </a:lvl2pPr>
            <a:lvl3pPr marL="1250950" indent="-228600">
              <a:spcBef>
                <a:spcPct val="20000"/>
              </a:spcBef>
              <a:defRPr sz="2800">
                <a:solidFill>
                  <a:schemeClr val="tx1"/>
                </a:solidFill>
                <a:latin typeface="Arial" pitchFamily="34" charset="0"/>
              </a:defRPr>
            </a:lvl3pPr>
            <a:lvl4pPr marL="1600200" indent="-228600">
              <a:spcBef>
                <a:spcPct val="20000"/>
              </a:spcBef>
              <a:defRPr sz="2800">
                <a:solidFill>
                  <a:schemeClr val="tx1"/>
                </a:solidFill>
                <a:latin typeface="Arial" pitchFamily="34" charset="0"/>
              </a:defRPr>
            </a:lvl4pPr>
            <a:lvl5pPr marL="2057400" indent="-228600">
              <a:spcBef>
                <a:spcPct val="20000"/>
              </a:spcBef>
              <a:defRPr sz="2800">
                <a:solidFill>
                  <a:schemeClr val="tx1"/>
                </a:solidFill>
                <a:latin typeface="Arial" pitchFamily="34" charset="0"/>
              </a:defRPr>
            </a:lvl5pPr>
            <a:lvl6pPr marL="2514600" indent="-228600" fontAlgn="base">
              <a:spcBef>
                <a:spcPct val="20000"/>
              </a:spcBef>
              <a:spcAft>
                <a:spcPct val="0"/>
              </a:spcAft>
              <a:defRPr sz="2800">
                <a:solidFill>
                  <a:schemeClr val="tx1"/>
                </a:solidFill>
                <a:latin typeface="Arial" pitchFamily="34" charset="0"/>
              </a:defRPr>
            </a:lvl6pPr>
            <a:lvl7pPr marL="2971800" indent="-228600" fontAlgn="base">
              <a:spcBef>
                <a:spcPct val="20000"/>
              </a:spcBef>
              <a:spcAft>
                <a:spcPct val="0"/>
              </a:spcAft>
              <a:defRPr sz="2800">
                <a:solidFill>
                  <a:schemeClr val="tx1"/>
                </a:solidFill>
                <a:latin typeface="Arial" pitchFamily="34" charset="0"/>
              </a:defRPr>
            </a:lvl7pPr>
            <a:lvl8pPr marL="3429000" indent="-228600" fontAlgn="base">
              <a:spcBef>
                <a:spcPct val="20000"/>
              </a:spcBef>
              <a:spcAft>
                <a:spcPct val="0"/>
              </a:spcAft>
              <a:defRPr sz="2800">
                <a:solidFill>
                  <a:schemeClr val="tx1"/>
                </a:solidFill>
                <a:latin typeface="Arial" pitchFamily="34" charset="0"/>
              </a:defRPr>
            </a:lvl8pPr>
            <a:lvl9pPr marL="3886200" indent="-228600" fontAlgn="base">
              <a:spcBef>
                <a:spcPct val="20000"/>
              </a:spcBef>
              <a:spcAft>
                <a:spcPct val="0"/>
              </a:spcAft>
              <a:defRPr sz="2800">
                <a:solidFill>
                  <a:schemeClr val="tx1"/>
                </a:solidFill>
                <a:latin typeface="Arial" pitchFamily="34" charset="0"/>
              </a:defRPr>
            </a:lvl9pPr>
          </a:lstStyle>
          <a:p>
            <a:pPr marL="0" marR="0" lvl="0" indent="0" defTabSz="914400" eaLnBrk="1" fontAlgn="base" latinLnBrk="0" hangingPunct="1">
              <a:lnSpc>
                <a:spcPct val="100000"/>
              </a:lnSpc>
              <a:spcBef>
                <a:spcPct val="20000"/>
              </a:spcBef>
              <a:spcAft>
                <a:spcPct val="0"/>
              </a:spcAft>
              <a:buClrTx/>
              <a:buSzTx/>
              <a:buFontTx/>
              <a:buNone/>
              <a:tabLst/>
              <a:defRPr/>
            </a:pPr>
            <a:r>
              <a:rPr kumimoji="0" lang="en-US" altLang="en-US" sz="2800" b="0" i="0" u="none" strike="noStrike" kern="0" cap="none" spc="0" normalizeH="0" baseline="0" noProof="0" dirty="0" smtClean="0">
                <a:ln>
                  <a:noFill/>
                </a:ln>
                <a:solidFill>
                  <a:srgbClr val="000000"/>
                </a:solidFill>
                <a:effectLst/>
                <a:uLnTx/>
                <a:uFillTx/>
                <a:latin typeface="Arial" pitchFamily="34" charset="0"/>
              </a:rPr>
              <a:t>The semi-perimeter </a:t>
            </a:r>
            <a:r>
              <a:rPr kumimoji="0" lang="en-US" altLang="en-US" sz="2800" b="0" i="1" u="none" strike="noStrike" kern="0" cap="none" spc="0" normalizeH="0" baseline="0" noProof="0" dirty="0" smtClean="0">
                <a:ln>
                  <a:noFill/>
                </a:ln>
                <a:solidFill>
                  <a:srgbClr val="000000"/>
                </a:solidFill>
                <a:effectLst/>
                <a:uLnTx/>
                <a:uFillTx/>
                <a:latin typeface="Arial" pitchFamily="34" charset="0"/>
              </a:rPr>
              <a:t>s</a:t>
            </a:r>
            <a:r>
              <a:rPr kumimoji="0" lang="en-US" altLang="en-US" sz="2800" b="0" i="0" u="none" strike="noStrike" kern="0" cap="none" spc="0" normalizeH="0" baseline="0" noProof="0" dirty="0" smtClean="0">
                <a:ln>
                  <a:noFill/>
                </a:ln>
                <a:solidFill>
                  <a:srgbClr val="000000"/>
                </a:solidFill>
                <a:effectLst/>
                <a:uLnTx/>
                <a:uFillTx/>
                <a:latin typeface="Arial" pitchFamily="34" charset="0"/>
              </a:rPr>
              <a:t> is </a:t>
            </a:r>
          </a:p>
        </p:txBody>
      </p:sp>
      <p:pic>
        <p:nvPicPr>
          <p:cNvPr id="3" name="Picture 9" descr="eq07-03-slide21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5800" y="2310036"/>
            <a:ext cx="5402262" cy="758825"/>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10"/>
          <p:cNvSpPr>
            <a:spLocks noChangeArrowheads="1"/>
          </p:cNvSpPr>
          <p:nvPr/>
        </p:nvSpPr>
        <p:spPr bwMode="auto">
          <a:xfrm>
            <a:off x="199118" y="3133725"/>
            <a:ext cx="870902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defRPr sz="2800">
                <a:solidFill>
                  <a:schemeClr val="tx1"/>
                </a:solidFill>
                <a:latin typeface="Arial" pitchFamily="34" charset="0"/>
              </a:defRPr>
            </a:lvl1pPr>
            <a:lvl2pPr marL="908050" indent="-285750">
              <a:spcBef>
                <a:spcPct val="20000"/>
              </a:spcBef>
              <a:defRPr sz="2800">
                <a:solidFill>
                  <a:schemeClr val="tx1"/>
                </a:solidFill>
                <a:latin typeface="Arial" pitchFamily="34" charset="0"/>
              </a:defRPr>
            </a:lvl2pPr>
            <a:lvl3pPr marL="1250950" indent="-228600">
              <a:spcBef>
                <a:spcPct val="20000"/>
              </a:spcBef>
              <a:defRPr sz="2800">
                <a:solidFill>
                  <a:schemeClr val="tx1"/>
                </a:solidFill>
                <a:latin typeface="Arial" pitchFamily="34" charset="0"/>
              </a:defRPr>
            </a:lvl3pPr>
            <a:lvl4pPr marL="1600200" indent="-228600">
              <a:spcBef>
                <a:spcPct val="20000"/>
              </a:spcBef>
              <a:defRPr sz="2800">
                <a:solidFill>
                  <a:schemeClr val="tx1"/>
                </a:solidFill>
                <a:latin typeface="Arial" pitchFamily="34" charset="0"/>
              </a:defRPr>
            </a:lvl4pPr>
            <a:lvl5pPr marL="2057400" indent="-228600">
              <a:spcBef>
                <a:spcPct val="20000"/>
              </a:spcBef>
              <a:defRPr sz="2800">
                <a:solidFill>
                  <a:schemeClr val="tx1"/>
                </a:solidFill>
                <a:latin typeface="Arial" pitchFamily="34" charset="0"/>
              </a:defRPr>
            </a:lvl5pPr>
            <a:lvl6pPr marL="2514600" indent="-228600" fontAlgn="base">
              <a:spcBef>
                <a:spcPct val="20000"/>
              </a:spcBef>
              <a:spcAft>
                <a:spcPct val="0"/>
              </a:spcAft>
              <a:defRPr sz="2800">
                <a:solidFill>
                  <a:schemeClr val="tx1"/>
                </a:solidFill>
                <a:latin typeface="Arial" pitchFamily="34" charset="0"/>
              </a:defRPr>
            </a:lvl6pPr>
            <a:lvl7pPr marL="2971800" indent="-228600" fontAlgn="base">
              <a:spcBef>
                <a:spcPct val="20000"/>
              </a:spcBef>
              <a:spcAft>
                <a:spcPct val="0"/>
              </a:spcAft>
              <a:defRPr sz="2800">
                <a:solidFill>
                  <a:schemeClr val="tx1"/>
                </a:solidFill>
                <a:latin typeface="Arial" pitchFamily="34" charset="0"/>
              </a:defRPr>
            </a:lvl7pPr>
            <a:lvl8pPr marL="3429000" indent="-228600" fontAlgn="base">
              <a:spcBef>
                <a:spcPct val="20000"/>
              </a:spcBef>
              <a:spcAft>
                <a:spcPct val="0"/>
              </a:spcAft>
              <a:defRPr sz="2800">
                <a:solidFill>
                  <a:schemeClr val="tx1"/>
                </a:solidFill>
                <a:latin typeface="Arial" pitchFamily="34" charset="0"/>
              </a:defRPr>
            </a:lvl8pPr>
            <a:lvl9pPr marL="3886200" indent="-228600" fontAlgn="base">
              <a:spcBef>
                <a:spcPct val="20000"/>
              </a:spcBef>
              <a:spcAft>
                <a:spcPct val="0"/>
              </a:spcAft>
              <a:defRPr sz="2800">
                <a:solidFill>
                  <a:schemeClr val="tx1"/>
                </a:solidFill>
                <a:latin typeface="Arial" pitchFamily="34" charset="0"/>
              </a:defRPr>
            </a:lvl9pPr>
          </a:lstStyle>
          <a:p>
            <a:pPr defTabSz="914400">
              <a:lnSpc>
                <a:spcPct val="100000"/>
              </a:lnSpc>
              <a:buClrTx/>
              <a:buSzTx/>
              <a:buFontTx/>
              <a:buNone/>
            </a:pPr>
            <a:r>
              <a:rPr lang="en-US" altLang="en-US" dirty="0"/>
              <a:t>Using Heron’s formula, the area </a:t>
            </a:r>
            <a:r>
              <a:rPr lang="en-US" altLang="en-US" dirty="0">
                <a:sym typeface="Euclid Math One" pitchFamily="18" charset="2"/>
              </a:rPr>
              <a:t> is</a:t>
            </a:r>
          </a:p>
        </p:txBody>
      </p:sp>
      <p:pic>
        <p:nvPicPr>
          <p:cNvPr id="5" name="Picture 11" descr="eq07-03-slide19-0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4432" y="3810000"/>
            <a:ext cx="4195762" cy="595313"/>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14" descr="eq07-03-slide21-0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99621" y="5867400"/>
            <a:ext cx="2203450" cy="48418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4" descr="5975_07_03_FG01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32539" y="170313"/>
            <a:ext cx="4286250" cy="210502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9" name="Object 8"/>
          <p:cNvGraphicFramePr>
            <a:graphicFrameLocks noChangeAspect="1"/>
          </p:cNvGraphicFramePr>
          <p:nvPr>
            <p:extLst>
              <p:ext uri="{D42A27DB-BD31-4B8C-83A1-F6EECF244321}">
                <p14:modId xmlns:p14="http://schemas.microsoft.com/office/powerpoint/2010/main" val="3686431360"/>
              </p:ext>
            </p:extLst>
          </p:nvPr>
        </p:nvGraphicFramePr>
        <p:xfrm>
          <a:off x="144975" y="4876800"/>
          <a:ext cx="8846625" cy="652888"/>
        </p:xfrm>
        <a:graphic>
          <a:graphicData uri="http://schemas.openxmlformats.org/presentationml/2006/ole">
            <mc:AlternateContent xmlns:mc="http://schemas.openxmlformats.org/markup-compatibility/2006">
              <mc:Choice xmlns:v="urn:schemas-microsoft-com:vml" Requires="v">
                <p:oleObj spid="_x0000_s7233" name="Equation" r:id="rId7" imgW="3441600" imgH="253800" progId="Equation.3">
                  <p:embed/>
                </p:oleObj>
              </mc:Choice>
              <mc:Fallback>
                <p:oleObj name="Equation" r:id="rId7" imgW="3441600" imgH="253800" progId="Equation.3">
                  <p:embed/>
                  <p:pic>
                    <p:nvPicPr>
                      <p:cNvPr id="0" name=""/>
                      <p:cNvPicPr/>
                      <p:nvPr/>
                    </p:nvPicPr>
                    <p:blipFill>
                      <a:blip r:embed="rId8"/>
                      <a:stretch>
                        <a:fillRect/>
                      </a:stretch>
                    </p:blipFill>
                    <p:spPr>
                      <a:xfrm>
                        <a:off x="144975" y="4876800"/>
                        <a:ext cx="8846625" cy="652888"/>
                      </a:xfrm>
                      <a:prstGeom prst="rect">
                        <a:avLst/>
                      </a:prstGeom>
                    </p:spPr>
                  </p:pic>
                </p:oleObj>
              </mc:Fallback>
            </mc:AlternateContent>
          </a:graphicData>
        </a:graphic>
      </p:graphicFrame>
    </p:spTree>
    <p:extLst>
      <p:ext uri="{BB962C8B-B14F-4D97-AF65-F5344CB8AC3E}">
        <p14:creationId xmlns:p14="http://schemas.microsoft.com/office/powerpoint/2010/main" val="4063639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arn(inVertical)">
                                      <p:cBhvr>
                                        <p:cTn id="13" dur="500"/>
                                        <p:tgtEl>
                                          <p:spTgt spid="2"/>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barn(inVertical)">
                                      <p:cBhvr>
                                        <p:cTn id="18" dur="500"/>
                                        <p:tgtEl>
                                          <p:spTgt spid="3"/>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barn(inVertical)">
                                      <p:cBhvr>
                                        <p:cTn id="23" dur="500"/>
                                        <p:tgtEl>
                                          <p:spTgt spid="4"/>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barn(inVertical)">
                                      <p:cBhvr>
                                        <p:cTn id="28" dur="500"/>
                                        <p:tgtEl>
                                          <p:spTgt spid="5"/>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9"/>
                                        </p:tgtEl>
                                        <p:attrNameLst>
                                          <p:attrName>style.visibility</p:attrName>
                                        </p:attrNameLst>
                                      </p:cBhvr>
                                      <p:to>
                                        <p:strVal val="visible"/>
                                      </p:to>
                                    </p:set>
                                    <p:anim calcmode="lin" valueType="num">
                                      <p:cBhvr additive="base">
                                        <p:cTn id="33" dur="500" fill="hold"/>
                                        <p:tgtEl>
                                          <p:spTgt spid="9"/>
                                        </p:tgtEl>
                                        <p:attrNameLst>
                                          <p:attrName>ppt_x</p:attrName>
                                        </p:attrNameLst>
                                      </p:cBhvr>
                                      <p:tavLst>
                                        <p:tav tm="0">
                                          <p:val>
                                            <p:strVal val="#ppt_x"/>
                                          </p:val>
                                        </p:tav>
                                        <p:tav tm="100000">
                                          <p:val>
                                            <p:strVal val="#ppt_x"/>
                                          </p:val>
                                        </p:tav>
                                      </p:tavLst>
                                    </p:anim>
                                    <p:anim calcmode="lin" valueType="num">
                                      <p:cBhvr additive="base">
                                        <p:cTn id="3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12" presetClass="entr" presetSubtype="4" fill="hold" nodeType="click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slide(fromBottom)">
                                      <p:cBhvr>
                                        <p:cTn id="3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6000" y="457200"/>
            <a:ext cx="6295313" cy="461665"/>
          </a:xfrm>
          <a:prstGeom prst="rect">
            <a:avLst/>
          </a:prstGeom>
        </p:spPr>
        <p:txBody>
          <a:bodyPr wrap="none">
            <a:spAutoFit/>
          </a:bodyPr>
          <a:lstStyle/>
          <a:p>
            <a:r>
              <a:rPr lang="en-US" sz="2400" dirty="0">
                <a:latin typeface="Comic Sans MS" panose="030F0702030302020204" pitchFamily="66" charset="0"/>
              </a:rPr>
              <a:t>Examples.  Find the</a:t>
            </a:r>
            <a:r>
              <a:rPr lang="en-US" sz="2400" dirty="0">
                <a:solidFill>
                  <a:srgbClr val="FF0000"/>
                </a:solidFill>
                <a:latin typeface="Comic Sans MS" panose="030F0702030302020204" pitchFamily="66" charset="0"/>
              </a:rPr>
              <a:t> area </a:t>
            </a:r>
            <a:r>
              <a:rPr lang="en-US" sz="2400" dirty="0">
                <a:latin typeface="Comic Sans MS" panose="030F0702030302020204" pitchFamily="66" charset="0"/>
              </a:rPr>
              <a:t>for each triangle.</a:t>
            </a:r>
          </a:p>
        </p:txBody>
      </p:sp>
      <p:sp>
        <p:nvSpPr>
          <p:cNvPr id="3" name="Rectangle 2"/>
          <p:cNvSpPr/>
          <p:nvPr/>
        </p:nvSpPr>
        <p:spPr>
          <a:xfrm>
            <a:off x="396628" y="1295400"/>
            <a:ext cx="4572000" cy="830997"/>
          </a:xfrm>
          <a:prstGeom prst="rect">
            <a:avLst/>
          </a:prstGeom>
        </p:spPr>
        <p:txBody>
          <a:bodyPr>
            <a:spAutoFit/>
          </a:bodyPr>
          <a:lstStyle/>
          <a:p>
            <a:r>
              <a:rPr lang="en-US" sz="2400" dirty="0">
                <a:latin typeface="Comic Sans MS"/>
                <a:ea typeface="Times New Roman"/>
                <a:cs typeface="Times New Roman"/>
              </a:rPr>
              <a:t>1.	a = 8, b = 6, </a:t>
            </a:r>
            <a:r>
              <a:rPr lang="en-US" sz="2400" dirty="0">
                <a:latin typeface="Comic Sans MS"/>
                <a:ea typeface="Times New Roman"/>
                <a:cs typeface="Times New Roman"/>
                <a:sym typeface="Symbol"/>
              </a:rPr>
              <a:t></a:t>
            </a:r>
            <a:r>
              <a:rPr lang="en-US" sz="2400" dirty="0">
                <a:latin typeface="Comic Sans MS"/>
                <a:ea typeface="Times New Roman"/>
                <a:cs typeface="Times New Roman"/>
              </a:rPr>
              <a:t> = 30</a:t>
            </a:r>
            <a:r>
              <a:rPr lang="en-US" sz="2400" dirty="0">
                <a:latin typeface="Comic Sans MS"/>
                <a:ea typeface="Times New Roman"/>
                <a:cs typeface="Times New Roman"/>
                <a:sym typeface="Symbol"/>
              </a:rPr>
              <a:t></a:t>
            </a:r>
            <a:r>
              <a:rPr lang="en-US" sz="2400" dirty="0">
                <a:latin typeface="Comic Sans MS"/>
                <a:ea typeface="Times New Roman"/>
                <a:cs typeface="Times New Roman"/>
              </a:rPr>
              <a:t>		</a:t>
            </a:r>
            <a:endParaRPr lang="en-US" sz="2400" dirty="0"/>
          </a:p>
        </p:txBody>
      </p:sp>
      <p:sp>
        <p:nvSpPr>
          <p:cNvPr id="4" name="Rectangle 3"/>
          <p:cNvSpPr/>
          <p:nvPr/>
        </p:nvSpPr>
        <p:spPr>
          <a:xfrm>
            <a:off x="441238" y="2140021"/>
            <a:ext cx="3977371" cy="461665"/>
          </a:xfrm>
          <a:prstGeom prst="rect">
            <a:avLst/>
          </a:prstGeom>
        </p:spPr>
        <p:txBody>
          <a:bodyPr wrap="none">
            <a:spAutoFit/>
          </a:bodyPr>
          <a:lstStyle/>
          <a:p>
            <a:r>
              <a:rPr lang="en-US" sz="2400" dirty="0">
                <a:latin typeface="Comic Sans MS" panose="030F0702030302020204" pitchFamily="66" charset="0"/>
              </a:rPr>
              <a:t>2.	b = 5, c = 8, </a:t>
            </a:r>
            <a:r>
              <a:rPr lang="en-US" sz="2400" dirty="0">
                <a:latin typeface="Comic Sans MS" panose="030F0702030302020204" pitchFamily="66" charset="0"/>
                <a:sym typeface="Symbol"/>
              </a:rPr>
              <a:t></a:t>
            </a:r>
            <a:r>
              <a:rPr lang="en-US" sz="2400" dirty="0">
                <a:latin typeface="Comic Sans MS" panose="030F0702030302020204" pitchFamily="66" charset="0"/>
              </a:rPr>
              <a:t> = 115</a:t>
            </a:r>
            <a:r>
              <a:rPr lang="en-US" sz="2400" dirty="0">
                <a:latin typeface="Comic Sans MS" panose="030F0702030302020204" pitchFamily="66" charset="0"/>
                <a:sym typeface="Symbol"/>
              </a:rPr>
              <a:t></a:t>
            </a:r>
            <a:endParaRPr lang="en-US" sz="2400" dirty="0">
              <a:latin typeface="Comic Sans MS" panose="030F0702030302020204" pitchFamily="66" charset="0"/>
            </a:endParaRPr>
          </a:p>
        </p:txBody>
      </p:sp>
      <p:sp>
        <p:nvSpPr>
          <p:cNvPr id="6" name="Rectangle 5"/>
          <p:cNvSpPr/>
          <p:nvPr/>
        </p:nvSpPr>
        <p:spPr>
          <a:xfrm>
            <a:off x="396628" y="3200400"/>
            <a:ext cx="7534114" cy="830997"/>
          </a:xfrm>
          <a:prstGeom prst="rect">
            <a:avLst/>
          </a:prstGeom>
        </p:spPr>
        <p:txBody>
          <a:bodyPr wrap="square">
            <a:spAutoFit/>
          </a:bodyPr>
          <a:lstStyle/>
          <a:p>
            <a:r>
              <a:rPr lang="en-US" sz="2400" dirty="0" smtClean="0">
                <a:latin typeface="Comic Sans MS" panose="030F0702030302020204" pitchFamily="66" charset="0"/>
              </a:rPr>
              <a:t>3.   A </a:t>
            </a:r>
            <a:r>
              <a:rPr lang="en-US" sz="2400" dirty="0">
                <a:latin typeface="Comic Sans MS" panose="030F0702030302020204" pitchFamily="66" charset="0"/>
              </a:rPr>
              <a:t>triangular lot has street frontage of 50’, 60’, </a:t>
            </a:r>
            <a:endParaRPr lang="en-US" sz="2400" dirty="0" smtClean="0">
              <a:latin typeface="Comic Sans MS" panose="030F0702030302020204" pitchFamily="66" charset="0"/>
            </a:endParaRPr>
          </a:p>
          <a:p>
            <a:r>
              <a:rPr lang="en-US" sz="2400" dirty="0">
                <a:latin typeface="Comic Sans MS" panose="030F0702030302020204" pitchFamily="66" charset="0"/>
              </a:rPr>
              <a:t> </a:t>
            </a:r>
            <a:r>
              <a:rPr lang="en-US" sz="2400" dirty="0" smtClean="0">
                <a:latin typeface="Comic Sans MS" panose="030F0702030302020204" pitchFamily="66" charset="0"/>
              </a:rPr>
              <a:t>    and </a:t>
            </a:r>
            <a:r>
              <a:rPr lang="en-US" sz="2400" dirty="0">
                <a:latin typeface="Comic Sans MS" panose="030F0702030302020204" pitchFamily="66" charset="0"/>
              </a:rPr>
              <a:t>80’.  Find the area of the lot.</a:t>
            </a:r>
          </a:p>
        </p:txBody>
      </p:sp>
      <p:sp>
        <p:nvSpPr>
          <p:cNvPr id="7" name="Rectangle 6"/>
          <p:cNvSpPr/>
          <p:nvPr/>
        </p:nvSpPr>
        <p:spPr>
          <a:xfrm>
            <a:off x="396628" y="5029200"/>
            <a:ext cx="8213972" cy="830997"/>
          </a:xfrm>
          <a:prstGeom prst="rect">
            <a:avLst/>
          </a:prstGeom>
        </p:spPr>
        <p:txBody>
          <a:bodyPr wrap="square">
            <a:spAutoFit/>
          </a:bodyPr>
          <a:lstStyle/>
          <a:p>
            <a:pPr marR="0" lvl="0">
              <a:spcBef>
                <a:spcPts val="0"/>
              </a:spcBef>
              <a:spcAft>
                <a:spcPts val="0"/>
              </a:spcAft>
              <a:tabLst>
                <a:tab pos="457200" algn="l"/>
              </a:tabLst>
            </a:pPr>
            <a:r>
              <a:rPr lang="en-US" sz="2400" dirty="0" smtClean="0">
                <a:latin typeface="Comic Sans MS"/>
                <a:ea typeface="Times New Roman"/>
              </a:rPr>
              <a:t>4. A </a:t>
            </a:r>
            <a:r>
              <a:rPr lang="en-US" sz="2400" dirty="0">
                <a:latin typeface="Comic Sans MS"/>
                <a:ea typeface="Times New Roman"/>
              </a:rPr>
              <a:t>triangular garden has sides of length 20 m, 30 m, and 30 m.  Find the area of the garden.</a:t>
            </a:r>
            <a:endParaRPr lang="en-US" sz="2400" dirty="0">
              <a:effectLst/>
              <a:latin typeface="Times New Roman"/>
              <a:ea typeface="Times New Roman"/>
            </a:endParaRPr>
          </a:p>
        </p:txBody>
      </p:sp>
      <p:graphicFrame>
        <p:nvGraphicFramePr>
          <p:cNvPr id="8" name="Object 7"/>
          <p:cNvGraphicFramePr>
            <a:graphicFrameLocks noChangeAspect="1"/>
          </p:cNvGraphicFramePr>
          <p:nvPr>
            <p:extLst>
              <p:ext uri="{D42A27DB-BD31-4B8C-83A1-F6EECF244321}">
                <p14:modId xmlns:p14="http://schemas.microsoft.com/office/powerpoint/2010/main" val="6733552"/>
              </p:ext>
            </p:extLst>
          </p:nvPr>
        </p:nvGraphicFramePr>
        <p:xfrm>
          <a:off x="6400800" y="1295400"/>
          <a:ext cx="1955800" cy="533400"/>
        </p:xfrm>
        <a:graphic>
          <a:graphicData uri="http://schemas.openxmlformats.org/presentationml/2006/ole">
            <mc:AlternateContent xmlns:mc="http://schemas.openxmlformats.org/markup-compatibility/2006">
              <mc:Choice xmlns:v="urn:schemas-microsoft-com:vml" Requires="v">
                <p:oleObj spid="_x0000_s8419" name="Equation" r:id="rId4" imgW="838080" imgH="228600" progId="Equation.3">
                  <p:embed/>
                </p:oleObj>
              </mc:Choice>
              <mc:Fallback>
                <p:oleObj name="Equation" r:id="rId4" imgW="838080" imgH="228600" progId="Equation.3">
                  <p:embed/>
                  <p:pic>
                    <p:nvPicPr>
                      <p:cNvPr id="0" name=""/>
                      <p:cNvPicPr/>
                      <p:nvPr/>
                    </p:nvPicPr>
                    <p:blipFill>
                      <a:blip r:embed="rId5"/>
                      <a:stretch>
                        <a:fillRect/>
                      </a:stretch>
                    </p:blipFill>
                    <p:spPr>
                      <a:xfrm>
                        <a:off x="6400800" y="1295400"/>
                        <a:ext cx="1955800" cy="533400"/>
                      </a:xfrm>
                      <a:prstGeom prst="rect">
                        <a:avLst/>
                      </a:prstGeom>
                      <a:solidFill>
                        <a:srgbClr val="FFFF00"/>
                      </a:solidFill>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1159857172"/>
              </p:ext>
            </p:extLst>
          </p:nvPr>
        </p:nvGraphicFramePr>
        <p:xfrm>
          <a:off x="6324600" y="2068286"/>
          <a:ext cx="2192338" cy="533400"/>
        </p:xfrm>
        <a:graphic>
          <a:graphicData uri="http://schemas.openxmlformats.org/presentationml/2006/ole">
            <mc:AlternateContent xmlns:mc="http://schemas.openxmlformats.org/markup-compatibility/2006">
              <mc:Choice xmlns:v="urn:schemas-microsoft-com:vml" Requires="v">
                <p:oleObj spid="_x0000_s8420" name="Equation" r:id="rId6" imgW="939600" imgH="228600" progId="Equation.3">
                  <p:embed/>
                </p:oleObj>
              </mc:Choice>
              <mc:Fallback>
                <p:oleObj name="Equation" r:id="rId6" imgW="939600" imgH="228600" progId="Equation.3">
                  <p:embed/>
                  <p:pic>
                    <p:nvPicPr>
                      <p:cNvPr id="0" name="Object 7"/>
                      <p:cNvPicPr>
                        <a:picLocks noChangeAspect="1" noChangeArrowheads="1"/>
                      </p:cNvPicPr>
                      <p:nvPr/>
                    </p:nvPicPr>
                    <p:blipFill>
                      <a:blip r:embed="rId7"/>
                      <a:srcRect/>
                      <a:stretch>
                        <a:fillRect/>
                      </a:stretch>
                    </p:blipFill>
                    <p:spPr bwMode="auto">
                      <a:xfrm>
                        <a:off x="6324600" y="2068286"/>
                        <a:ext cx="2192338" cy="53340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3325585022"/>
              </p:ext>
            </p:extLst>
          </p:nvPr>
        </p:nvGraphicFramePr>
        <p:xfrm>
          <a:off x="6553200" y="4031397"/>
          <a:ext cx="1836738" cy="533400"/>
        </p:xfrm>
        <a:graphic>
          <a:graphicData uri="http://schemas.openxmlformats.org/presentationml/2006/ole">
            <mc:AlternateContent xmlns:mc="http://schemas.openxmlformats.org/markup-compatibility/2006">
              <mc:Choice xmlns:v="urn:schemas-microsoft-com:vml" Requires="v">
                <p:oleObj spid="_x0000_s8421" name="Equation" r:id="rId8" imgW="787320" imgH="228600" progId="Equation.3">
                  <p:embed/>
                </p:oleObj>
              </mc:Choice>
              <mc:Fallback>
                <p:oleObj name="Equation" r:id="rId8" imgW="787320" imgH="228600" progId="Equation.3">
                  <p:embed/>
                  <p:pic>
                    <p:nvPicPr>
                      <p:cNvPr id="0" name="Object 9"/>
                      <p:cNvPicPr>
                        <a:picLocks noChangeAspect="1" noChangeArrowheads="1"/>
                      </p:cNvPicPr>
                      <p:nvPr/>
                    </p:nvPicPr>
                    <p:blipFill>
                      <a:blip r:embed="rId9"/>
                      <a:srcRect/>
                      <a:stretch>
                        <a:fillRect/>
                      </a:stretch>
                    </p:blipFill>
                    <p:spPr bwMode="auto">
                      <a:xfrm>
                        <a:off x="6553200" y="4031397"/>
                        <a:ext cx="1836738" cy="53340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1644529574"/>
              </p:ext>
            </p:extLst>
          </p:nvPr>
        </p:nvGraphicFramePr>
        <p:xfrm>
          <a:off x="6937760" y="5943600"/>
          <a:ext cx="1985963" cy="533400"/>
        </p:xfrm>
        <a:graphic>
          <a:graphicData uri="http://schemas.openxmlformats.org/presentationml/2006/ole">
            <mc:AlternateContent xmlns:mc="http://schemas.openxmlformats.org/markup-compatibility/2006">
              <mc:Choice xmlns:v="urn:schemas-microsoft-com:vml" Requires="v">
                <p:oleObj spid="_x0000_s8422" name="Equation" r:id="rId10" imgW="850680" imgH="228600" progId="Equation.3">
                  <p:embed/>
                </p:oleObj>
              </mc:Choice>
              <mc:Fallback>
                <p:oleObj name="Equation" r:id="rId10" imgW="850680" imgH="228600" progId="Equation.3">
                  <p:embed/>
                  <p:pic>
                    <p:nvPicPr>
                      <p:cNvPr id="0" name="Object 11"/>
                      <p:cNvPicPr>
                        <a:picLocks noChangeAspect="1" noChangeArrowheads="1"/>
                      </p:cNvPicPr>
                      <p:nvPr/>
                    </p:nvPicPr>
                    <p:blipFill>
                      <a:blip r:embed="rId11"/>
                      <a:srcRect/>
                      <a:stretch>
                        <a:fillRect/>
                      </a:stretch>
                    </p:blipFill>
                    <p:spPr bwMode="auto">
                      <a:xfrm>
                        <a:off x="6937760" y="5943600"/>
                        <a:ext cx="1985963" cy="53340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934228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nodeType="click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barn(inVertical)">
                                      <p:cBhvr>
                                        <p:cTn id="31" dur="500"/>
                                        <p:tgtEl>
                                          <p:spTgt spid="8"/>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nodeType="click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barn(inVertical)">
                                      <p:cBhvr>
                                        <p:cTn id="36" dur="500"/>
                                        <p:tgtEl>
                                          <p:spTgt spid="9"/>
                                        </p:tgtEl>
                                      </p:cBhvr>
                                    </p:animEffect>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12"/>
                                        </p:tgtEl>
                                        <p:attrNameLst>
                                          <p:attrName>style.visibility</p:attrName>
                                        </p:attrNameLst>
                                      </p:cBhvr>
                                      <p:to>
                                        <p:strVal val="visible"/>
                                      </p:to>
                                    </p:set>
                                    <p:anim calcmode="lin" valueType="num">
                                      <p:cBhvr additive="base">
                                        <p:cTn id="41" dur="500" fill="hold"/>
                                        <p:tgtEl>
                                          <p:spTgt spid="12"/>
                                        </p:tgtEl>
                                        <p:attrNameLst>
                                          <p:attrName>ppt_x</p:attrName>
                                        </p:attrNameLst>
                                      </p:cBhvr>
                                      <p:tavLst>
                                        <p:tav tm="0">
                                          <p:val>
                                            <p:strVal val="#ppt_x"/>
                                          </p:val>
                                        </p:tav>
                                        <p:tav tm="100000">
                                          <p:val>
                                            <p:strVal val="#ppt_x"/>
                                          </p:val>
                                        </p:tav>
                                      </p:tavLst>
                                    </p:anim>
                                    <p:anim calcmode="lin" valueType="num">
                                      <p:cBhvr additive="base">
                                        <p:cTn id="4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13"/>
                                        </p:tgtEl>
                                        <p:attrNameLst>
                                          <p:attrName>style.visibility</p:attrName>
                                        </p:attrNameLst>
                                      </p:cBhvr>
                                      <p:to>
                                        <p:strVal val="visible"/>
                                      </p:to>
                                    </p:set>
                                    <p:anim calcmode="lin" valueType="num">
                                      <p:cBhvr additive="base">
                                        <p:cTn id="47" dur="500" fill="hold"/>
                                        <p:tgtEl>
                                          <p:spTgt spid="13"/>
                                        </p:tgtEl>
                                        <p:attrNameLst>
                                          <p:attrName>ppt_x</p:attrName>
                                        </p:attrNameLst>
                                      </p:cBhvr>
                                      <p:tavLst>
                                        <p:tav tm="0">
                                          <p:val>
                                            <p:strVal val="#ppt_x"/>
                                          </p:val>
                                        </p:tav>
                                        <p:tav tm="100000">
                                          <p:val>
                                            <p:strVal val="#ppt_x"/>
                                          </p:val>
                                        </p:tav>
                                      </p:tavLst>
                                    </p:anim>
                                    <p:anim calcmode="lin" valueType="num">
                                      <p:cBhvr additive="base">
                                        <p:cTn id="4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57200"/>
            <a:ext cx="2484976" cy="523220"/>
          </a:xfrm>
          <a:prstGeom prst="rect">
            <a:avLst/>
          </a:prstGeom>
        </p:spPr>
        <p:txBody>
          <a:bodyPr wrap="none">
            <a:spAutoFit/>
          </a:bodyPr>
          <a:lstStyle/>
          <a:p>
            <a:r>
              <a:rPr lang="en-US" sz="2800" dirty="0">
                <a:highlight>
                  <a:srgbClr val="FF00FF"/>
                </a:highlight>
                <a:latin typeface="Comic Sans MS"/>
                <a:ea typeface="Times New Roman"/>
                <a:cs typeface="Times New Roman"/>
              </a:rPr>
              <a:t>Special Case:</a:t>
            </a:r>
            <a:r>
              <a:rPr lang="en-US" sz="2800" dirty="0">
                <a:latin typeface="Comic Sans MS"/>
                <a:ea typeface="Times New Roman"/>
                <a:cs typeface="Times New Roman"/>
              </a:rPr>
              <a:t> </a:t>
            </a:r>
            <a:endParaRPr lang="en-US" sz="2800" dirty="0"/>
          </a:p>
        </p:txBody>
      </p:sp>
      <p:sp>
        <p:nvSpPr>
          <p:cNvPr id="3" name="Rectangle 2"/>
          <p:cNvSpPr/>
          <p:nvPr/>
        </p:nvSpPr>
        <p:spPr>
          <a:xfrm>
            <a:off x="685800" y="1447800"/>
            <a:ext cx="4427815" cy="461665"/>
          </a:xfrm>
          <a:prstGeom prst="rect">
            <a:avLst/>
          </a:prstGeom>
        </p:spPr>
        <p:txBody>
          <a:bodyPr wrap="none">
            <a:spAutoFit/>
          </a:bodyPr>
          <a:lstStyle/>
          <a:p>
            <a:r>
              <a:rPr lang="en-US" sz="2400" dirty="0" smtClean="0">
                <a:latin typeface="Comic Sans MS" panose="030F0702030302020204" pitchFamily="66" charset="0"/>
              </a:rPr>
              <a:t>5.</a:t>
            </a:r>
            <a:r>
              <a:rPr lang="en-US" sz="2400" dirty="0">
                <a:latin typeface="Comic Sans MS" panose="030F0702030302020204" pitchFamily="66" charset="0"/>
              </a:rPr>
              <a:t>	</a:t>
            </a:r>
            <a:r>
              <a:rPr lang="en-US" sz="2400" dirty="0">
                <a:latin typeface="Comic Sans MS" panose="030F0702030302020204" pitchFamily="66" charset="0"/>
                <a:sym typeface="Symbol"/>
              </a:rPr>
              <a:t></a:t>
            </a:r>
            <a:r>
              <a:rPr lang="en-US" sz="2400" dirty="0">
                <a:latin typeface="Comic Sans MS" panose="030F0702030302020204" pitchFamily="66" charset="0"/>
              </a:rPr>
              <a:t> = 100</a:t>
            </a:r>
            <a:r>
              <a:rPr lang="en-US" sz="2400" dirty="0">
                <a:latin typeface="Comic Sans MS" panose="030F0702030302020204" pitchFamily="66" charset="0"/>
                <a:sym typeface="Symbol"/>
              </a:rPr>
              <a:t></a:t>
            </a:r>
            <a:r>
              <a:rPr lang="en-US" sz="2400" dirty="0">
                <a:latin typeface="Comic Sans MS" panose="030F0702030302020204" pitchFamily="66" charset="0"/>
              </a:rPr>
              <a:t>, </a:t>
            </a:r>
            <a:r>
              <a:rPr lang="en-US" sz="2400" dirty="0">
                <a:latin typeface="Comic Sans MS" panose="030F0702030302020204" pitchFamily="66" charset="0"/>
                <a:sym typeface="Symbol"/>
              </a:rPr>
              <a:t></a:t>
            </a:r>
            <a:r>
              <a:rPr lang="en-US" sz="2400" dirty="0">
                <a:latin typeface="Comic Sans MS" panose="030F0702030302020204" pitchFamily="66" charset="0"/>
              </a:rPr>
              <a:t>= 65</a:t>
            </a:r>
            <a:r>
              <a:rPr lang="en-US" sz="2400" dirty="0">
                <a:latin typeface="Comic Sans MS" panose="030F0702030302020204" pitchFamily="66" charset="0"/>
                <a:sym typeface="Symbol"/>
              </a:rPr>
              <a:t></a:t>
            </a:r>
            <a:r>
              <a:rPr lang="en-US" sz="2400" dirty="0">
                <a:latin typeface="Comic Sans MS" panose="030F0702030302020204" pitchFamily="66" charset="0"/>
              </a:rPr>
              <a:t>, a = 2.2</a:t>
            </a:r>
          </a:p>
        </p:txBody>
      </p:sp>
      <p:sp>
        <p:nvSpPr>
          <p:cNvPr id="4" name="Rectangle 3"/>
          <p:cNvSpPr/>
          <p:nvPr/>
        </p:nvSpPr>
        <p:spPr>
          <a:xfrm>
            <a:off x="381907" y="2260651"/>
            <a:ext cx="7315200" cy="461665"/>
          </a:xfrm>
          <a:prstGeom prst="rect">
            <a:avLst/>
          </a:prstGeom>
        </p:spPr>
        <p:txBody>
          <a:bodyPr wrap="square">
            <a:spAutoFit/>
          </a:bodyPr>
          <a:lstStyle/>
          <a:p>
            <a:r>
              <a:rPr lang="en-US" sz="2400" dirty="0">
                <a:latin typeface="Comic Sans MS"/>
                <a:ea typeface="Times New Roman"/>
              </a:rPr>
              <a:t>*** Must work with </a:t>
            </a:r>
            <a:r>
              <a:rPr lang="en-US" sz="2400" dirty="0">
                <a:solidFill>
                  <a:srgbClr val="FF0000"/>
                </a:solidFill>
                <a:latin typeface="Comic Sans MS"/>
                <a:ea typeface="Times New Roman"/>
              </a:rPr>
              <a:t>smaller </a:t>
            </a:r>
            <a:r>
              <a:rPr lang="en-US" sz="2400" dirty="0" smtClean="0">
                <a:solidFill>
                  <a:srgbClr val="FF0000"/>
                </a:solidFill>
                <a:latin typeface="Comic Sans MS"/>
                <a:ea typeface="Times New Roman"/>
              </a:rPr>
              <a:t>angles</a:t>
            </a:r>
            <a:r>
              <a:rPr lang="en-US" sz="2400" dirty="0" smtClean="0">
                <a:latin typeface="Comic Sans MS"/>
                <a:ea typeface="Times New Roman"/>
              </a:rPr>
              <a:t> </a:t>
            </a:r>
            <a:r>
              <a:rPr lang="en-US" sz="2400" dirty="0">
                <a:latin typeface="Comic Sans MS"/>
                <a:ea typeface="Times New Roman"/>
              </a:rPr>
              <a:t>first.***</a:t>
            </a:r>
            <a:endParaRPr lang="en-US" sz="2400" dirty="0">
              <a:effectLst/>
              <a:latin typeface="Times New Roman"/>
              <a:ea typeface="Times New Roman"/>
            </a:endParaRPr>
          </a:p>
        </p:txBody>
      </p:sp>
      <p:pic>
        <p:nvPicPr>
          <p:cNvPr id="9218" name="Picture 2" descr="203-how-to-find-the-area-of-a-triangle-bi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3200" y="385465"/>
            <a:ext cx="2222500" cy="212187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7207250" y="1887694"/>
            <a:ext cx="717550" cy="400110"/>
          </a:xfrm>
          <a:prstGeom prst="rect">
            <a:avLst/>
          </a:prstGeom>
          <a:noFill/>
        </p:spPr>
        <p:txBody>
          <a:bodyPr wrap="square" rtlCol="0">
            <a:spAutoFit/>
          </a:bodyPr>
          <a:lstStyle/>
          <a:p>
            <a:r>
              <a:rPr lang="en-US" sz="2000" dirty="0" smtClean="0">
                <a:solidFill>
                  <a:srgbClr val="1A3FF6"/>
                </a:solidFill>
              </a:rPr>
              <a:t>100</a:t>
            </a:r>
            <a:r>
              <a:rPr lang="en-US" sz="2000" dirty="0" smtClean="0">
                <a:solidFill>
                  <a:srgbClr val="1A3FF6"/>
                </a:solidFill>
                <a:sym typeface="Symbol"/>
              </a:rPr>
              <a:t></a:t>
            </a:r>
            <a:endParaRPr lang="en-US" sz="2000" dirty="0">
              <a:solidFill>
                <a:srgbClr val="1A3FF6"/>
              </a:solidFill>
            </a:endParaRPr>
          </a:p>
        </p:txBody>
      </p:sp>
      <p:sp>
        <p:nvSpPr>
          <p:cNvPr id="7" name="TextBox 6"/>
          <p:cNvSpPr txBox="1"/>
          <p:nvPr/>
        </p:nvSpPr>
        <p:spPr>
          <a:xfrm>
            <a:off x="7924800" y="1909465"/>
            <a:ext cx="717550" cy="400110"/>
          </a:xfrm>
          <a:prstGeom prst="rect">
            <a:avLst/>
          </a:prstGeom>
          <a:noFill/>
        </p:spPr>
        <p:txBody>
          <a:bodyPr wrap="square" rtlCol="0">
            <a:spAutoFit/>
          </a:bodyPr>
          <a:lstStyle/>
          <a:p>
            <a:r>
              <a:rPr lang="en-US" sz="2000" dirty="0" smtClean="0">
                <a:solidFill>
                  <a:srgbClr val="1A3FF6"/>
                </a:solidFill>
                <a:sym typeface="Symbol"/>
              </a:rPr>
              <a:t>65</a:t>
            </a:r>
            <a:endParaRPr lang="en-US" sz="2000" dirty="0">
              <a:solidFill>
                <a:srgbClr val="1A3FF6"/>
              </a:solidFill>
            </a:endParaRPr>
          </a:p>
        </p:txBody>
      </p:sp>
      <p:sp>
        <p:nvSpPr>
          <p:cNvPr id="8" name="TextBox 7"/>
          <p:cNvSpPr txBox="1"/>
          <p:nvPr/>
        </p:nvSpPr>
        <p:spPr>
          <a:xfrm>
            <a:off x="7630886" y="2530915"/>
            <a:ext cx="717550" cy="400110"/>
          </a:xfrm>
          <a:prstGeom prst="rect">
            <a:avLst/>
          </a:prstGeom>
          <a:noFill/>
        </p:spPr>
        <p:txBody>
          <a:bodyPr wrap="square" rtlCol="0">
            <a:spAutoFit/>
          </a:bodyPr>
          <a:lstStyle/>
          <a:p>
            <a:r>
              <a:rPr lang="en-US" sz="2000" dirty="0" smtClean="0">
                <a:solidFill>
                  <a:srgbClr val="1A3FF6"/>
                </a:solidFill>
                <a:sym typeface="Symbol"/>
              </a:rPr>
              <a:t>2.2</a:t>
            </a:r>
            <a:endParaRPr lang="en-US" sz="2000" dirty="0">
              <a:solidFill>
                <a:srgbClr val="1A3FF6"/>
              </a:solidFill>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1174002150"/>
              </p:ext>
            </p:extLst>
          </p:nvPr>
        </p:nvGraphicFramePr>
        <p:xfrm>
          <a:off x="1219200" y="3048000"/>
          <a:ext cx="2244213" cy="838200"/>
        </p:xfrm>
        <a:graphic>
          <a:graphicData uri="http://schemas.openxmlformats.org/presentationml/2006/ole">
            <mc:AlternateContent xmlns:mc="http://schemas.openxmlformats.org/markup-compatibility/2006">
              <mc:Choice xmlns:v="urn:schemas-microsoft-com:vml" Requires="v">
                <p:oleObj spid="_x0000_s9420" name="Equation" r:id="rId4" imgW="1054080" imgH="393480" progId="Equation.3">
                  <p:embed/>
                </p:oleObj>
              </mc:Choice>
              <mc:Fallback>
                <p:oleObj name="Equation" r:id="rId4" imgW="1054080" imgH="393480" progId="Equation.3">
                  <p:embed/>
                  <p:pic>
                    <p:nvPicPr>
                      <p:cNvPr id="0" name=""/>
                      <p:cNvPicPr/>
                      <p:nvPr/>
                    </p:nvPicPr>
                    <p:blipFill>
                      <a:blip r:embed="rId5"/>
                      <a:stretch>
                        <a:fillRect/>
                      </a:stretch>
                    </p:blipFill>
                    <p:spPr>
                      <a:xfrm>
                        <a:off x="1219200" y="3048000"/>
                        <a:ext cx="2244213" cy="838200"/>
                      </a:xfrm>
                      <a:prstGeom prst="rect">
                        <a:avLst/>
                      </a:prstGeom>
                      <a:solidFill>
                        <a:srgbClr val="FFFF00"/>
                      </a:solidFill>
                    </p:spPr>
                  </p:pic>
                </p:oleObj>
              </mc:Fallback>
            </mc:AlternateContent>
          </a:graphicData>
        </a:graphic>
      </p:graphicFrame>
      <p:sp>
        <p:nvSpPr>
          <p:cNvPr id="10" name="TextBox 9"/>
          <p:cNvSpPr txBox="1"/>
          <p:nvPr/>
        </p:nvSpPr>
        <p:spPr>
          <a:xfrm>
            <a:off x="6837589" y="914400"/>
            <a:ext cx="717550" cy="400110"/>
          </a:xfrm>
          <a:prstGeom prst="rect">
            <a:avLst/>
          </a:prstGeom>
          <a:noFill/>
        </p:spPr>
        <p:txBody>
          <a:bodyPr wrap="square" rtlCol="0">
            <a:spAutoFit/>
          </a:bodyPr>
          <a:lstStyle/>
          <a:p>
            <a:r>
              <a:rPr lang="en-US" sz="2000" dirty="0">
                <a:solidFill>
                  <a:srgbClr val="FF0000"/>
                </a:solidFill>
                <a:sym typeface="Symbol"/>
              </a:rPr>
              <a:t>1</a:t>
            </a:r>
            <a:r>
              <a:rPr lang="en-US" sz="2000" dirty="0" smtClean="0">
                <a:solidFill>
                  <a:srgbClr val="FF0000"/>
                </a:solidFill>
                <a:sym typeface="Symbol"/>
              </a:rPr>
              <a:t>5</a:t>
            </a:r>
            <a:endParaRPr lang="en-US" sz="2000" dirty="0">
              <a:solidFill>
                <a:srgbClr val="FF0000"/>
              </a:solidFill>
            </a:endParaRPr>
          </a:p>
        </p:txBody>
      </p:sp>
      <p:graphicFrame>
        <p:nvGraphicFramePr>
          <p:cNvPr id="9" name="Object 8"/>
          <p:cNvGraphicFramePr>
            <a:graphicFrameLocks noChangeAspect="1"/>
          </p:cNvGraphicFramePr>
          <p:nvPr>
            <p:extLst>
              <p:ext uri="{D42A27DB-BD31-4B8C-83A1-F6EECF244321}">
                <p14:modId xmlns:p14="http://schemas.microsoft.com/office/powerpoint/2010/main" val="928669743"/>
              </p:ext>
            </p:extLst>
          </p:nvPr>
        </p:nvGraphicFramePr>
        <p:xfrm>
          <a:off x="1667031" y="4038600"/>
          <a:ext cx="1298575" cy="377825"/>
        </p:xfrm>
        <a:graphic>
          <a:graphicData uri="http://schemas.openxmlformats.org/presentationml/2006/ole">
            <mc:AlternateContent xmlns:mc="http://schemas.openxmlformats.org/markup-compatibility/2006">
              <mc:Choice xmlns:v="urn:schemas-microsoft-com:vml" Requires="v">
                <p:oleObj spid="_x0000_s9421" name="Equation" r:id="rId6" imgW="609480" imgH="177480" progId="Equation.3">
                  <p:embed/>
                </p:oleObj>
              </mc:Choice>
              <mc:Fallback>
                <p:oleObj name="Equation" r:id="rId6" imgW="609480" imgH="177480" progId="Equation.3">
                  <p:embed/>
                  <p:pic>
                    <p:nvPicPr>
                      <p:cNvPr id="0" name="Object 5"/>
                      <p:cNvPicPr>
                        <a:picLocks noChangeAspect="1" noChangeArrowheads="1"/>
                      </p:cNvPicPr>
                      <p:nvPr/>
                    </p:nvPicPr>
                    <p:blipFill>
                      <a:blip r:embed="rId7"/>
                      <a:srcRect/>
                      <a:stretch>
                        <a:fillRect/>
                      </a:stretch>
                    </p:blipFill>
                    <p:spPr bwMode="auto">
                      <a:xfrm>
                        <a:off x="1667031" y="4038600"/>
                        <a:ext cx="1298575" cy="37782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2" name="TextBox 11"/>
          <p:cNvSpPr txBox="1"/>
          <p:nvPr/>
        </p:nvSpPr>
        <p:spPr>
          <a:xfrm>
            <a:off x="6100989" y="1494710"/>
            <a:ext cx="904421" cy="400110"/>
          </a:xfrm>
          <a:prstGeom prst="rect">
            <a:avLst/>
          </a:prstGeom>
          <a:noFill/>
        </p:spPr>
        <p:txBody>
          <a:bodyPr wrap="square" rtlCol="0">
            <a:spAutoFit/>
          </a:bodyPr>
          <a:lstStyle/>
          <a:p>
            <a:r>
              <a:rPr lang="en-US" sz="2000" dirty="0" smtClean="0">
                <a:solidFill>
                  <a:srgbClr val="FF0000"/>
                </a:solidFill>
                <a:sym typeface="Symbol"/>
              </a:rPr>
              <a:t>7.704</a:t>
            </a:r>
            <a:endParaRPr lang="en-US" sz="2000" dirty="0">
              <a:solidFill>
                <a:srgbClr val="FF0000"/>
              </a:solidFill>
            </a:endParaRPr>
          </a:p>
        </p:txBody>
      </p:sp>
      <p:graphicFrame>
        <p:nvGraphicFramePr>
          <p:cNvPr id="11" name="Object 10"/>
          <p:cNvGraphicFramePr>
            <a:graphicFrameLocks noChangeAspect="1"/>
          </p:cNvGraphicFramePr>
          <p:nvPr>
            <p:extLst>
              <p:ext uri="{D42A27DB-BD31-4B8C-83A1-F6EECF244321}">
                <p14:modId xmlns:p14="http://schemas.microsoft.com/office/powerpoint/2010/main" val="3418987095"/>
              </p:ext>
            </p:extLst>
          </p:nvPr>
        </p:nvGraphicFramePr>
        <p:xfrm>
          <a:off x="671513" y="4572000"/>
          <a:ext cx="3460750" cy="838200"/>
        </p:xfrm>
        <a:graphic>
          <a:graphicData uri="http://schemas.openxmlformats.org/presentationml/2006/ole">
            <mc:AlternateContent xmlns:mc="http://schemas.openxmlformats.org/markup-compatibility/2006">
              <mc:Choice xmlns:v="urn:schemas-microsoft-com:vml" Requires="v">
                <p:oleObj spid="_x0000_s9422" name="Equation" r:id="rId8" imgW="1625400" imgH="393480" progId="Equation.3">
                  <p:embed/>
                </p:oleObj>
              </mc:Choice>
              <mc:Fallback>
                <p:oleObj name="Equation" r:id="rId8" imgW="1625400" imgH="393480" progId="Equation.3">
                  <p:embed/>
                  <p:pic>
                    <p:nvPicPr>
                      <p:cNvPr id="0" name="Object 4"/>
                      <p:cNvPicPr>
                        <a:picLocks noChangeAspect="1" noChangeArrowheads="1"/>
                      </p:cNvPicPr>
                      <p:nvPr/>
                    </p:nvPicPr>
                    <p:blipFill>
                      <a:blip r:embed="rId9"/>
                      <a:srcRect/>
                      <a:stretch>
                        <a:fillRect/>
                      </a:stretch>
                    </p:blipFill>
                    <p:spPr bwMode="auto">
                      <a:xfrm>
                        <a:off x="671513" y="4572000"/>
                        <a:ext cx="3460750" cy="83820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2453591"/>
              </p:ext>
            </p:extLst>
          </p:nvPr>
        </p:nvGraphicFramePr>
        <p:xfrm>
          <a:off x="1330325" y="5715000"/>
          <a:ext cx="2617788" cy="604838"/>
        </p:xfrm>
        <a:graphic>
          <a:graphicData uri="http://schemas.openxmlformats.org/presentationml/2006/ole">
            <mc:AlternateContent xmlns:mc="http://schemas.openxmlformats.org/markup-compatibility/2006">
              <mc:Choice xmlns:v="urn:schemas-microsoft-com:vml" Requires="v">
                <p:oleObj spid="_x0000_s9423" name="Equation" r:id="rId10" imgW="990360" imgH="228600" progId="Equation.3">
                  <p:embed/>
                </p:oleObj>
              </mc:Choice>
              <mc:Fallback>
                <p:oleObj name="Equation" r:id="rId10" imgW="990360" imgH="228600" progId="Equation.3">
                  <p:embed/>
                  <p:pic>
                    <p:nvPicPr>
                      <p:cNvPr id="0" name="Object 14"/>
                      <p:cNvPicPr>
                        <a:picLocks noChangeAspect="1" noChangeArrowheads="1"/>
                      </p:cNvPicPr>
                      <p:nvPr/>
                    </p:nvPicPr>
                    <p:blipFill>
                      <a:blip r:embed="rId11"/>
                      <a:srcRect/>
                      <a:stretch>
                        <a:fillRect/>
                      </a:stretch>
                    </p:blipFill>
                    <p:spPr bwMode="auto">
                      <a:xfrm>
                        <a:off x="1330325" y="5715000"/>
                        <a:ext cx="2617788" cy="604838"/>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761386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9218"/>
                                        </p:tgtEl>
                                        <p:attrNameLst>
                                          <p:attrName>style.visibility</p:attrName>
                                        </p:attrNameLst>
                                      </p:cBhvr>
                                      <p:to>
                                        <p:strVal val="visible"/>
                                      </p:to>
                                    </p:set>
                                    <p:anim calcmode="lin" valueType="num">
                                      <p:cBhvr additive="base">
                                        <p:cTn id="12" dur="500" fill="hold"/>
                                        <p:tgtEl>
                                          <p:spTgt spid="9218"/>
                                        </p:tgtEl>
                                        <p:attrNameLst>
                                          <p:attrName>ppt_x</p:attrName>
                                        </p:attrNameLst>
                                      </p:cBhvr>
                                      <p:tavLst>
                                        <p:tav tm="0">
                                          <p:val>
                                            <p:strVal val="#ppt_x"/>
                                          </p:val>
                                        </p:tav>
                                        <p:tav tm="100000">
                                          <p:val>
                                            <p:strVal val="#ppt_x"/>
                                          </p:val>
                                        </p:tav>
                                      </p:tavLst>
                                    </p:anim>
                                    <p:anim calcmode="lin" valueType="num">
                                      <p:cBhvr additive="base">
                                        <p:cTn id="13" dur="500" fill="hold"/>
                                        <p:tgtEl>
                                          <p:spTgt spid="9218"/>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ppt_x"/>
                                          </p:val>
                                        </p:tav>
                                        <p:tav tm="100000">
                                          <p:val>
                                            <p:strVal val="#ppt_x"/>
                                          </p:val>
                                        </p:tav>
                                      </p:tavLst>
                                    </p:anim>
                                    <p:anim calcmode="lin" valueType="num">
                                      <p:cBhvr additive="base">
                                        <p:cTn id="1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additive="base">
                                        <p:cTn id="24" dur="500" fill="hold"/>
                                        <p:tgtEl>
                                          <p:spTgt spid="7"/>
                                        </p:tgtEl>
                                        <p:attrNameLst>
                                          <p:attrName>ppt_x</p:attrName>
                                        </p:attrNameLst>
                                      </p:cBhvr>
                                      <p:tavLst>
                                        <p:tav tm="0">
                                          <p:val>
                                            <p:strVal val="#ppt_x"/>
                                          </p:val>
                                        </p:tav>
                                        <p:tav tm="100000">
                                          <p:val>
                                            <p:strVal val="#ppt_x"/>
                                          </p:val>
                                        </p:tav>
                                      </p:tavLst>
                                    </p:anim>
                                    <p:anim calcmode="lin" valueType="num">
                                      <p:cBhvr additive="base">
                                        <p:cTn id="25"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 calcmode="lin" valueType="num">
                                      <p:cBhvr additive="base">
                                        <p:cTn id="30" dur="500" fill="hold"/>
                                        <p:tgtEl>
                                          <p:spTgt spid="8"/>
                                        </p:tgtEl>
                                        <p:attrNameLst>
                                          <p:attrName>ppt_x</p:attrName>
                                        </p:attrNameLst>
                                      </p:cBhvr>
                                      <p:tavLst>
                                        <p:tav tm="0">
                                          <p:val>
                                            <p:strVal val="#ppt_x"/>
                                          </p:val>
                                        </p:tav>
                                        <p:tav tm="100000">
                                          <p:val>
                                            <p:strVal val="#ppt_x"/>
                                          </p:val>
                                        </p:tav>
                                      </p:tavLst>
                                    </p:anim>
                                    <p:anim calcmode="lin" valueType="num">
                                      <p:cBhvr additive="base">
                                        <p:cTn id="31"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0"/>
                                        </p:tgtEl>
                                        <p:attrNameLst>
                                          <p:attrName>style.visibility</p:attrName>
                                        </p:attrNameLst>
                                      </p:cBhvr>
                                      <p:to>
                                        <p:strVal val="visible"/>
                                      </p:to>
                                    </p:set>
                                    <p:anim calcmode="lin" valueType="num">
                                      <p:cBhvr additive="base">
                                        <p:cTn id="36" dur="500" fill="hold"/>
                                        <p:tgtEl>
                                          <p:spTgt spid="10"/>
                                        </p:tgtEl>
                                        <p:attrNameLst>
                                          <p:attrName>ppt_x</p:attrName>
                                        </p:attrNameLst>
                                      </p:cBhvr>
                                      <p:tavLst>
                                        <p:tav tm="0">
                                          <p:val>
                                            <p:strVal val="#ppt_x"/>
                                          </p:val>
                                        </p:tav>
                                        <p:tav tm="100000">
                                          <p:val>
                                            <p:strVal val="#ppt_x"/>
                                          </p:val>
                                        </p:tav>
                                      </p:tavLst>
                                    </p:anim>
                                    <p:anim calcmode="lin" valueType="num">
                                      <p:cBhvr additive="base">
                                        <p:cTn id="37"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6"/>
                                        </p:tgtEl>
                                        <p:attrNameLst>
                                          <p:attrName>style.visibility</p:attrName>
                                        </p:attrNameLst>
                                      </p:cBhvr>
                                      <p:to>
                                        <p:strVal val="visible"/>
                                      </p:to>
                                    </p:set>
                                    <p:anim calcmode="lin" valueType="num">
                                      <p:cBhvr additive="base">
                                        <p:cTn id="42" dur="500" fill="hold"/>
                                        <p:tgtEl>
                                          <p:spTgt spid="6"/>
                                        </p:tgtEl>
                                        <p:attrNameLst>
                                          <p:attrName>ppt_x</p:attrName>
                                        </p:attrNameLst>
                                      </p:cBhvr>
                                      <p:tavLst>
                                        <p:tav tm="0">
                                          <p:val>
                                            <p:strVal val="#ppt_x"/>
                                          </p:val>
                                        </p:tav>
                                        <p:tav tm="100000">
                                          <p:val>
                                            <p:strVal val="#ppt_x"/>
                                          </p:val>
                                        </p:tav>
                                      </p:tavLst>
                                    </p:anim>
                                    <p:anim calcmode="lin" valueType="num">
                                      <p:cBhvr additive="base">
                                        <p:cTn id="4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nodeType="clickEffect">
                                  <p:stCondLst>
                                    <p:cond delay="0"/>
                                  </p:stCondLst>
                                  <p:childTnLst>
                                    <p:set>
                                      <p:cBhvr>
                                        <p:cTn id="47" dur="1" fill="hold">
                                          <p:stCondLst>
                                            <p:cond delay="0"/>
                                          </p:stCondLst>
                                        </p:cTn>
                                        <p:tgtEl>
                                          <p:spTgt spid="9"/>
                                        </p:tgtEl>
                                        <p:attrNameLst>
                                          <p:attrName>style.visibility</p:attrName>
                                        </p:attrNameLst>
                                      </p:cBhvr>
                                      <p:to>
                                        <p:strVal val="visible"/>
                                      </p:to>
                                    </p:set>
                                    <p:anim calcmode="lin" valueType="num">
                                      <p:cBhvr additive="base">
                                        <p:cTn id="48" dur="500" fill="hold"/>
                                        <p:tgtEl>
                                          <p:spTgt spid="9"/>
                                        </p:tgtEl>
                                        <p:attrNameLst>
                                          <p:attrName>ppt_x</p:attrName>
                                        </p:attrNameLst>
                                      </p:cBhvr>
                                      <p:tavLst>
                                        <p:tav tm="0">
                                          <p:val>
                                            <p:strVal val="#ppt_x"/>
                                          </p:val>
                                        </p:tav>
                                        <p:tav tm="100000">
                                          <p:val>
                                            <p:strVal val="#ppt_x"/>
                                          </p:val>
                                        </p:tav>
                                      </p:tavLst>
                                    </p:anim>
                                    <p:anim calcmode="lin" valueType="num">
                                      <p:cBhvr additive="base">
                                        <p:cTn id="49"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12"/>
                                        </p:tgtEl>
                                        <p:attrNameLst>
                                          <p:attrName>style.visibility</p:attrName>
                                        </p:attrNameLst>
                                      </p:cBhvr>
                                      <p:to>
                                        <p:strVal val="visible"/>
                                      </p:to>
                                    </p:set>
                                    <p:anim calcmode="lin" valueType="num">
                                      <p:cBhvr additive="base">
                                        <p:cTn id="54" dur="500" fill="hold"/>
                                        <p:tgtEl>
                                          <p:spTgt spid="12"/>
                                        </p:tgtEl>
                                        <p:attrNameLst>
                                          <p:attrName>ppt_x</p:attrName>
                                        </p:attrNameLst>
                                      </p:cBhvr>
                                      <p:tavLst>
                                        <p:tav tm="0">
                                          <p:val>
                                            <p:strVal val="#ppt_x"/>
                                          </p:val>
                                        </p:tav>
                                        <p:tav tm="100000">
                                          <p:val>
                                            <p:strVal val="#ppt_x"/>
                                          </p:val>
                                        </p:tav>
                                      </p:tavLst>
                                    </p:anim>
                                    <p:anim calcmode="lin" valueType="num">
                                      <p:cBhvr additive="base">
                                        <p:cTn id="55"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nodeType="clickEffect">
                                  <p:stCondLst>
                                    <p:cond delay="0"/>
                                  </p:stCondLst>
                                  <p:childTnLst>
                                    <p:set>
                                      <p:cBhvr>
                                        <p:cTn id="59" dur="1" fill="hold">
                                          <p:stCondLst>
                                            <p:cond delay="0"/>
                                          </p:stCondLst>
                                        </p:cTn>
                                        <p:tgtEl>
                                          <p:spTgt spid="11"/>
                                        </p:tgtEl>
                                        <p:attrNameLst>
                                          <p:attrName>style.visibility</p:attrName>
                                        </p:attrNameLst>
                                      </p:cBhvr>
                                      <p:to>
                                        <p:strVal val="visible"/>
                                      </p:to>
                                    </p:set>
                                    <p:anim calcmode="lin" valueType="num">
                                      <p:cBhvr additive="base">
                                        <p:cTn id="60" dur="500" fill="hold"/>
                                        <p:tgtEl>
                                          <p:spTgt spid="11"/>
                                        </p:tgtEl>
                                        <p:attrNameLst>
                                          <p:attrName>ppt_x</p:attrName>
                                        </p:attrNameLst>
                                      </p:cBhvr>
                                      <p:tavLst>
                                        <p:tav tm="0">
                                          <p:val>
                                            <p:strVal val="#ppt_x"/>
                                          </p:val>
                                        </p:tav>
                                        <p:tav tm="100000">
                                          <p:val>
                                            <p:strVal val="#ppt_x"/>
                                          </p:val>
                                        </p:tav>
                                      </p:tavLst>
                                    </p:anim>
                                    <p:anim calcmode="lin" valueType="num">
                                      <p:cBhvr additive="base">
                                        <p:cTn id="61"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16" presetClass="entr" presetSubtype="21" fill="hold" nodeType="clickEffect">
                                  <p:stCondLst>
                                    <p:cond delay="0"/>
                                  </p:stCondLst>
                                  <p:childTnLst>
                                    <p:set>
                                      <p:cBhvr>
                                        <p:cTn id="65" dur="1" fill="hold">
                                          <p:stCondLst>
                                            <p:cond delay="0"/>
                                          </p:stCondLst>
                                        </p:cTn>
                                        <p:tgtEl>
                                          <p:spTgt spid="13"/>
                                        </p:tgtEl>
                                        <p:attrNameLst>
                                          <p:attrName>style.visibility</p:attrName>
                                        </p:attrNameLst>
                                      </p:cBhvr>
                                      <p:to>
                                        <p:strVal val="visible"/>
                                      </p:to>
                                    </p:set>
                                    <p:animEffect transition="in" filter="barn(inVertical)">
                                      <p:cBhvr>
                                        <p:cTn id="66"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P spid="8" grpId="0"/>
      <p:bldP spid="10" grpId="0"/>
      <p:bldP spid="1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90600" y="76200"/>
            <a:ext cx="7848600" cy="3416320"/>
          </a:xfrm>
          <a:prstGeom prst="rect">
            <a:avLst/>
          </a:prstGeom>
          <a:noFill/>
        </p:spPr>
        <p:txBody>
          <a:bodyPr wrap="square" rtlCol="0">
            <a:spAutoFit/>
          </a:bodyPr>
          <a:lstStyle/>
          <a:p>
            <a:pPr algn="ctr"/>
            <a:r>
              <a:rPr lang="en-US" sz="3600" dirty="0" smtClean="0"/>
              <a:t>Day </a:t>
            </a:r>
            <a:r>
              <a:rPr lang="en-US" sz="3600" dirty="0" smtClean="0"/>
              <a:t>75 Agenda</a:t>
            </a:r>
            <a:r>
              <a:rPr lang="en-US" sz="3600" dirty="0" smtClean="0"/>
              <a:t>:</a:t>
            </a:r>
          </a:p>
          <a:p>
            <a:pPr marL="571500" indent="-571500">
              <a:buFont typeface="Arial" panose="020B0604020202020204" pitchFamily="34" charset="0"/>
              <a:buChar char="•"/>
            </a:pPr>
            <a:r>
              <a:rPr lang="en-US" sz="3600" dirty="0" smtClean="0">
                <a:solidFill>
                  <a:srgbClr val="CC00FF"/>
                </a:solidFill>
              </a:rPr>
              <a:t>Turn in Recommendation Letter</a:t>
            </a:r>
          </a:p>
          <a:p>
            <a:pPr marL="571500" indent="-571500">
              <a:buFont typeface="Arial" panose="020B0604020202020204" pitchFamily="34" charset="0"/>
              <a:buChar char="•"/>
            </a:pPr>
            <a:r>
              <a:rPr lang="en-US" sz="3600" dirty="0">
                <a:solidFill>
                  <a:srgbClr val="C00000"/>
                </a:solidFill>
              </a:rPr>
              <a:t>Complete U8 L3 </a:t>
            </a:r>
          </a:p>
          <a:p>
            <a:pPr marL="571500" indent="-571500">
              <a:buFont typeface="Arial" panose="020B0604020202020204" pitchFamily="34" charset="0"/>
              <a:buChar char="•"/>
            </a:pPr>
            <a:r>
              <a:rPr lang="en-US" sz="3600" dirty="0" smtClean="0">
                <a:solidFill>
                  <a:srgbClr val="00B050"/>
                </a:solidFill>
              </a:rPr>
              <a:t>Short Workday </a:t>
            </a:r>
            <a:r>
              <a:rPr lang="en-US" sz="3600" dirty="0" smtClean="0">
                <a:solidFill>
                  <a:srgbClr val="00B050"/>
                </a:solidFill>
              </a:rPr>
              <a:t>on </a:t>
            </a:r>
            <a:r>
              <a:rPr lang="en-US" sz="3600" dirty="0" smtClean="0">
                <a:solidFill>
                  <a:srgbClr val="00B050"/>
                </a:solidFill>
              </a:rPr>
              <a:t>Area of Triangles and Application Problems</a:t>
            </a:r>
          </a:p>
          <a:p>
            <a:pPr marL="571500" indent="-571500">
              <a:buFont typeface="Arial" panose="020B0604020202020204" pitchFamily="34" charset="0"/>
              <a:buChar char="•"/>
            </a:pPr>
            <a:r>
              <a:rPr lang="en-US" sz="3600" dirty="0" smtClean="0">
                <a:solidFill>
                  <a:srgbClr val="1A3FF6"/>
                </a:solidFill>
              </a:rPr>
              <a:t>Begin U8 (Part 2) L4</a:t>
            </a:r>
            <a:endParaRPr lang="en-US" sz="3600" dirty="0" smtClean="0">
              <a:solidFill>
                <a:srgbClr val="1A3FF6"/>
              </a:solidFill>
            </a:endParaRPr>
          </a:p>
        </p:txBody>
      </p:sp>
      <p:pic>
        <p:nvPicPr>
          <p:cNvPr id="2" name="Picture 1"/>
          <p:cNvPicPr>
            <a:picLocks noChangeAspect="1"/>
          </p:cNvPicPr>
          <p:nvPr/>
        </p:nvPicPr>
        <p:blipFill>
          <a:blip r:embed="rId2"/>
          <a:stretch>
            <a:fillRect/>
          </a:stretch>
        </p:blipFill>
        <p:spPr>
          <a:xfrm>
            <a:off x="323850" y="3810000"/>
            <a:ext cx="8820150" cy="2771775"/>
          </a:xfrm>
          <a:prstGeom prst="rect">
            <a:avLst/>
          </a:prstGeom>
        </p:spPr>
      </p:pic>
    </p:spTree>
    <p:extLst>
      <p:ext uri="{BB962C8B-B14F-4D97-AF65-F5344CB8AC3E}">
        <p14:creationId xmlns:p14="http://schemas.microsoft.com/office/powerpoint/2010/main" val="38963383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p:cNvPicPr>
            <a:picLocks noChangeAspect="1"/>
          </p:cNvPicPr>
          <p:nvPr/>
        </p:nvPicPr>
        <p:blipFill>
          <a:blip r:embed="rId3"/>
          <a:stretch>
            <a:fillRect/>
          </a:stretch>
        </p:blipFill>
        <p:spPr>
          <a:xfrm>
            <a:off x="6242805" y="2189594"/>
            <a:ext cx="2294770" cy="1778447"/>
          </a:xfrm>
          <a:prstGeom prst="rect">
            <a:avLst/>
          </a:prstGeom>
        </p:spPr>
      </p:pic>
      <p:sp>
        <p:nvSpPr>
          <p:cNvPr id="2" name="Rectangle 1"/>
          <p:cNvSpPr/>
          <p:nvPr/>
        </p:nvSpPr>
        <p:spPr>
          <a:xfrm>
            <a:off x="457200" y="609600"/>
            <a:ext cx="4740400" cy="461665"/>
          </a:xfrm>
          <a:prstGeom prst="rect">
            <a:avLst/>
          </a:prstGeom>
        </p:spPr>
        <p:txBody>
          <a:bodyPr wrap="none">
            <a:spAutoFit/>
          </a:bodyPr>
          <a:lstStyle/>
          <a:p>
            <a:r>
              <a:rPr lang="en-US" sz="2400" dirty="0">
                <a:latin typeface="Comic Sans MS"/>
                <a:ea typeface="Times New Roman"/>
                <a:cs typeface="Times New Roman"/>
              </a:rPr>
              <a:t>What about the </a:t>
            </a:r>
            <a:r>
              <a:rPr lang="en-US" sz="2400" dirty="0">
                <a:highlight>
                  <a:srgbClr val="FFFF00"/>
                </a:highlight>
                <a:latin typeface="Comic Sans MS"/>
                <a:ea typeface="Times New Roman"/>
                <a:cs typeface="Times New Roman"/>
              </a:rPr>
              <a:t>ambiguous case</a:t>
            </a:r>
            <a:endParaRPr lang="en-US" sz="2400" dirty="0"/>
          </a:p>
        </p:txBody>
      </p:sp>
      <p:sp>
        <p:nvSpPr>
          <p:cNvPr id="3" name="AutoShape 2"/>
          <p:cNvSpPr>
            <a:spLocks noChangeArrowheads="1"/>
          </p:cNvSpPr>
          <p:nvPr/>
        </p:nvSpPr>
        <p:spPr bwMode="auto">
          <a:xfrm>
            <a:off x="5562600" y="680740"/>
            <a:ext cx="428625" cy="390525"/>
          </a:xfrm>
          <a:prstGeom prst="rightArrow">
            <a:avLst>
              <a:gd name="adj1" fmla="val 50000"/>
              <a:gd name="adj2" fmla="val 27439"/>
            </a:avLst>
          </a:prstGeom>
          <a:solidFill>
            <a:srgbClr val="FF3399"/>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 name="Rectangle 4"/>
          <p:cNvSpPr/>
          <p:nvPr/>
        </p:nvSpPr>
        <p:spPr>
          <a:xfrm>
            <a:off x="6400800" y="655766"/>
            <a:ext cx="1050865" cy="523220"/>
          </a:xfrm>
          <a:prstGeom prst="rect">
            <a:avLst/>
          </a:prstGeom>
        </p:spPr>
        <p:txBody>
          <a:bodyPr wrap="none">
            <a:spAutoFit/>
          </a:bodyPr>
          <a:lstStyle/>
          <a:p>
            <a:r>
              <a:rPr lang="en-US" sz="2800" dirty="0" smtClean="0">
                <a:solidFill>
                  <a:srgbClr val="FF0000"/>
                </a:solidFill>
              </a:rPr>
              <a:t>SSA </a:t>
            </a:r>
            <a:r>
              <a:rPr lang="en-US" sz="2800" dirty="0" smtClean="0"/>
              <a:t>? </a:t>
            </a:r>
            <a:endParaRPr lang="en-US" sz="2800" dirty="0"/>
          </a:p>
        </p:txBody>
      </p:sp>
      <p:pic>
        <p:nvPicPr>
          <p:cNvPr id="1024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76400" y="1295400"/>
            <a:ext cx="1724025" cy="533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AutoShape 4"/>
          <p:cNvSpPr>
            <a:spLocks noChangeArrowheads="1"/>
          </p:cNvSpPr>
          <p:nvPr/>
        </p:nvSpPr>
        <p:spPr bwMode="auto">
          <a:xfrm>
            <a:off x="3810000" y="1447800"/>
            <a:ext cx="990600" cy="381000"/>
          </a:xfrm>
          <a:prstGeom prst="rightArrow">
            <a:avLst>
              <a:gd name="adj1" fmla="val 50000"/>
              <a:gd name="adj2" fmla="val 65000"/>
            </a:avLst>
          </a:prstGeom>
          <a:solidFill>
            <a:srgbClr val="FF33CC"/>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 name="Rectangle 6"/>
          <p:cNvSpPr/>
          <p:nvPr/>
        </p:nvSpPr>
        <p:spPr>
          <a:xfrm>
            <a:off x="5084450" y="1300490"/>
            <a:ext cx="1425390" cy="523220"/>
          </a:xfrm>
          <a:prstGeom prst="rect">
            <a:avLst/>
          </a:prstGeom>
        </p:spPr>
        <p:txBody>
          <a:bodyPr wrap="none">
            <a:spAutoFit/>
          </a:bodyPr>
          <a:lstStyle/>
          <a:p>
            <a:r>
              <a:rPr lang="en-US" sz="2800" dirty="0">
                <a:solidFill>
                  <a:srgbClr val="E36C0A"/>
                </a:solidFill>
                <a:latin typeface="Comic Sans MS"/>
                <a:ea typeface="Times New Roman"/>
                <a:cs typeface="Times New Roman"/>
              </a:rPr>
              <a:t>2 areas</a:t>
            </a:r>
            <a:endParaRPr lang="en-US" sz="2800" dirty="0"/>
          </a:p>
        </p:txBody>
      </p:sp>
      <p:sp>
        <p:nvSpPr>
          <p:cNvPr id="8" name="Rectangle 7"/>
          <p:cNvSpPr/>
          <p:nvPr/>
        </p:nvSpPr>
        <p:spPr>
          <a:xfrm>
            <a:off x="435429" y="2514600"/>
            <a:ext cx="4921540" cy="461665"/>
          </a:xfrm>
          <a:prstGeom prst="rect">
            <a:avLst/>
          </a:prstGeom>
        </p:spPr>
        <p:txBody>
          <a:bodyPr wrap="none">
            <a:spAutoFit/>
          </a:bodyPr>
          <a:lstStyle/>
          <a:p>
            <a:r>
              <a:rPr lang="en-US" sz="2400" dirty="0">
                <a:latin typeface="Comic Sans MS" panose="030F0702030302020204" pitchFamily="66" charset="0"/>
              </a:rPr>
              <a:t>7.	a = 22, c = 30, and  </a:t>
            </a:r>
            <a:r>
              <a:rPr lang="en-US" sz="2400" dirty="0">
                <a:latin typeface="Comic Sans MS" panose="030F0702030302020204" pitchFamily="66" charset="0"/>
                <a:sym typeface="Symbol"/>
              </a:rPr>
              <a:t></a:t>
            </a:r>
            <a:r>
              <a:rPr lang="en-US" sz="2400" dirty="0">
                <a:latin typeface="Comic Sans MS" panose="030F0702030302020204" pitchFamily="66" charset="0"/>
              </a:rPr>
              <a:t> = 30</a:t>
            </a:r>
            <a:r>
              <a:rPr lang="en-US" sz="2400" dirty="0">
                <a:latin typeface="Comic Sans MS" panose="030F0702030302020204" pitchFamily="66" charset="0"/>
                <a:sym typeface="Symbol"/>
              </a:rPr>
              <a:t></a:t>
            </a:r>
            <a:endParaRPr lang="en-US" sz="2400" dirty="0">
              <a:latin typeface="Comic Sans MS" panose="030F0702030302020204" pitchFamily="66" charset="0"/>
            </a:endParaRPr>
          </a:p>
        </p:txBody>
      </p:sp>
      <p:graphicFrame>
        <p:nvGraphicFramePr>
          <p:cNvPr id="9" name="Object 8"/>
          <p:cNvGraphicFramePr>
            <a:graphicFrameLocks noChangeAspect="1"/>
          </p:cNvGraphicFramePr>
          <p:nvPr>
            <p:extLst>
              <p:ext uri="{D42A27DB-BD31-4B8C-83A1-F6EECF244321}">
                <p14:modId xmlns:p14="http://schemas.microsoft.com/office/powerpoint/2010/main" val="318362172"/>
              </p:ext>
            </p:extLst>
          </p:nvPr>
        </p:nvGraphicFramePr>
        <p:xfrm>
          <a:off x="1484311" y="3218320"/>
          <a:ext cx="2674053" cy="515480"/>
        </p:xfrm>
        <a:graphic>
          <a:graphicData uri="http://schemas.openxmlformats.org/presentationml/2006/ole">
            <mc:AlternateContent xmlns:mc="http://schemas.openxmlformats.org/markup-compatibility/2006">
              <mc:Choice xmlns:v="urn:schemas-microsoft-com:vml" Requires="v">
                <p:oleObj spid="_x0000_s10564" name="Equation" r:id="rId5" imgW="1054080" imgH="203040" progId="Equation.3">
                  <p:embed/>
                </p:oleObj>
              </mc:Choice>
              <mc:Fallback>
                <p:oleObj name="Equation" r:id="rId5" imgW="1054080" imgH="203040" progId="Equation.3">
                  <p:embed/>
                  <p:pic>
                    <p:nvPicPr>
                      <p:cNvPr id="0" name=""/>
                      <p:cNvPicPr/>
                      <p:nvPr/>
                    </p:nvPicPr>
                    <p:blipFill>
                      <a:blip r:embed="rId6"/>
                      <a:stretch>
                        <a:fillRect/>
                      </a:stretch>
                    </p:blipFill>
                    <p:spPr>
                      <a:xfrm>
                        <a:off x="1484311" y="3218320"/>
                        <a:ext cx="2674053" cy="515480"/>
                      </a:xfrm>
                      <a:prstGeom prst="rect">
                        <a:avLst/>
                      </a:prstGeom>
                      <a:solidFill>
                        <a:srgbClr val="FFFF00"/>
                      </a:solidFill>
                    </p:spPr>
                  </p:pic>
                </p:oleObj>
              </mc:Fallback>
            </mc:AlternateContent>
          </a:graphicData>
        </a:graphic>
      </p:graphicFrame>
      <p:sp>
        <p:nvSpPr>
          <p:cNvPr id="10" name="TextBox 9"/>
          <p:cNvSpPr txBox="1"/>
          <p:nvPr/>
        </p:nvSpPr>
        <p:spPr>
          <a:xfrm>
            <a:off x="6678148" y="3345518"/>
            <a:ext cx="990600" cy="381000"/>
          </a:xfrm>
          <a:prstGeom prst="rect">
            <a:avLst/>
          </a:prstGeom>
          <a:noFill/>
        </p:spPr>
        <p:txBody>
          <a:bodyPr wrap="square" rtlCol="0">
            <a:spAutoFit/>
          </a:bodyPr>
          <a:lstStyle/>
          <a:p>
            <a:r>
              <a:rPr lang="en-US" dirty="0" smtClean="0">
                <a:solidFill>
                  <a:srgbClr val="FF0000"/>
                </a:solidFill>
              </a:rPr>
              <a:t>30</a:t>
            </a:r>
            <a:r>
              <a:rPr lang="en-US" dirty="0" smtClean="0">
                <a:solidFill>
                  <a:srgbClr val="FF0000"/>
                </a:solidFill>
                <a:sym typeface="Symbol"/>
              </a:rPr>
              <a:t></a:t>
            </a:r>
            <a:endParaRPr lang="en-US" dirty="0">
              <a:solidFill>
                <a:srgbClr val="FF0000"/>
              </a:solidFill>
            </a:endParaRPr>
          </a:p>
        </p:txBody>
      </p:sp>
      <p:sp>
        <p:nvSpPr>
          <p:cNvPr id="13" name="TextBox 12"/>
          <p:cNvSpPr txBox="1"/>
          <p:nvPr/>
        </p:nvSpPr>
        <p:spPr>
          <a:xfrm>
            <a:off x="8077200" y="2841785"/>
            <a:ext cx="495300" cy="381000"/>
          </a:xfrm>
          <a:prstGeom prst="rect">
            <a:avLst/>
          </a:prstGeom>
          <a:solidFill>
            <a:schemeClr val="bg1"/>
          </a:solidFill>
        </p:spPr>
        <p:txBody>
          <a:bodyPr wrap="square" rtlCol="0">
            <a:spAutoFit/>
          </a:bodyPr>
          <a:lstStyle/>
          <a:p>
            <a:r>
              <a:rPr lang="en-US" dirty="0" smtClean="0">
                <a:solidFill>
                  <a:srgbClr val="FF0000"/>
                </a:solidFill>
              </a:rPr>
              <a:t>22</a:t>
            </a:r>
            <a:endParaRPr lang="en-US" dirty="0">
              <a:solidFill>
                <a:srgbClr val="FF0000"/>
              </a:solidFill>
            </a:endParaRPr>
          </a:p>
        </p:txBody>
      </p:sp>
      <p:sp>
        <p:nvSpPr>
          <p:cNvPr id="14" name="TextBox 13"/>
          <p:cNvSpPr txBox="1"/>
          <p:nvPr/>
        </p:nvSpPr>
        <p:spPr>
          <a:xfrm>
            <a:off x="6552836" y="2645402"/>
            <a:ext cx="495300" cy="381000"/>
          </a:xfrm>
          <a:prstGeom prst="rect">
            <a:avLst/>
          </a:prstGeom>
          <a:solidFill>
            <a:schemeClr val="bg1"/>
          </a:solidFill>
        </p:spPr>
        <p:txBody>
          <a:bodyPr wrap="square" rtlCol="0">
            <a:spAutoFit/>
          </a:bodyPr>
          <a:lstStyle/>
          <a:p>
            <a:r>
              <a:rPr lang="en-US" dirty="0" smtClean="0">
                <a:solidFill>
                  <a:srgbClr val="FF0000"/>
                </a:solidFill>
              </a:rPr>
              <a:t>30</a:t>
            </a:r>
            <a:endParaRPr lang="en-US" dirty="0">
              <a:solidFill>
                <a:srgbClr val="FF0000"/>
              </a:solidFill>
            </a:endParaRPr>
          </a:p>
        </p:txBody>
      </p:sp>
      <p:graphicFrame>
        <p:nvGraphicFramePr>
          <p:cNvPr id="11" name="Object 10"/>
          <p:cNvGraphicFramePr>
            <a:graphicFrameLocks noChangeAspect="1"/>
          </p:cNvGraphicFramePr>
          <p:nvPr>
            <p:extLst>
              <p:ext uri="{D42A27DB-BD31-4B8C-83A1-F6EECF244321}">
                <p14:modId xmlns:p14="http://schemas.microsoft.com/office/powerpoint/2010/main" val="2639383213"/>
              </p:ext>
            </p:extLst>
          </p:nvPr>
        </p:nvGraphicFramePr>
        <p:xfrm>
          <a:off x="1594593" y="3810000"/>
          <a:ext cx="1223962" cy="450850"/>
        </p:xfrm>
        <a:graphic>
          <a:graphicData uri="http://schemas.openxmlformats.org/presentationml/2006/ole">
            <mc:AlternateContent xmlns:mc="http://schemas.openxmlformats.org/markup-compatibility/2006">
              <mc:Choice xmlns:v="urn:schemas-microsoft-com:vml" Requires="v">
                <p:oleObj spid="_x0000_s10565" name="Equation" r:id="rId7" imgW="482400" imgH="177480" progId="Equation.3">
                  <p:embed/>
                </p:oleObj>
              </mc:Choice>
              <mc:Fallback>
                <p:oleObj name="Equation" r:id="rId7" imgW="482400" imgH="177480" progId="Equation.3">
                  <p:embed/>
                  <p:pic>
                    <p:nvPicPr>
                      <p:cNvPr id="0" name="Object 8"/>
                      <p:cNvPicPr>
                        <a:picLocks noChangeAspect="1" noChangeArrowheads="1"/>
                      </p:cNvPicPr>
                      <p:nvPr/>
                    </p:nvPicPr>
                    <p:blipFill>
                      <a:blip r:embed="rId8"/>
                      <a:srcRect/>
                      <a:stretch>
                        <a:fillRect/>
                      </a:stretch>
                    </p:blipFill>
                    <p:spPr bwMode="auto">
                      <a:xfrm>
                        <a:off x="1594593" y="3810000"/>
                        <a:ext cx="1223962" cy="45085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2" name="TextBox 11"/>
          <p:cNvSpPr txBox="1"/>
          <p:nvPr/>
        </p:nvSpPr>
        <p:spPr>
          <a:xfrm>
            <a:off x="3019426" y="3810000"/>
            <a:ext cx="2971800" cy="523220"/>
          </a:xfrm>
          <a:prstGeom prst="rect">
            <a:avLst/>
          </a:prstGeom>
          <a:noFill/>
        </p:spPr>
        <p:txBody>
          <a:bodyPr wrap="square" rtlCol="0">
            <a:spAutoFit/>
          </a:bodyPr>
          <a:lstStyle/>
          <a:p>
            <a:r>
              <a:rPr lang="en-US" sz="2800" dirty="0" smtClean="0">
                <a:solidFill>
                  <a:srgbClr val="1A3FF6"/>
                </a:solidFill>
              </a:rPr>
              <a:t>At least 1 Triangle</a:t>
            </a:r>
            <a:endParaRPr lang="en-US" sz="2800" dirty="0">
              <a:solidFill>
                <a:srgbClr val="1A3FF6"/>
              </a:solidFill>
            </a:endParaRPr>
          </a:p>
        </p:txBody>
      </p:sp>
      <p:graphicFrame>
        <p:nvGraphicFramePr>
          <p:cNvPr id="15" name="Object 14"/>
          <p:cNvGraphicFramePr>
            <a:graphicFrameLocks noChangeAspect="1"/>
          </p:cNvGraphicFramePr>
          <p:nvPr>
            <p:extLst>
              <p:ext uri="{D42A27DB-BD31-4B8C-83A1-F6EECF244321}">
                <p14:modId xmlns:p14="http://schemas.microsoft.com/office/powerpoint/2010/main" val="3297701452"/>
              </p:ext>
            </p:extLst>
          </p:nvPr>
        </p:nvGraphicFramePr>
        <p:xfrm>
          <a:off x="1233488" y="4419600"/>
          <a:ext cx="1965325" cy="450850"/>
        </p:xfrm>
        <a:graphic>
          <a:graphicData uri="http://schemas.openxmlformats.org/presentationml/2006/ole">
            <mc:AlternateContent xmlns:mc="http://schemas.openxmlformats.org/markup-compatibility/2006">
              <mc:Choice xmlns:v="urn:schemas-microsoft-com:vml" Requires="v">
                <p:oleObj spid="_x0000_s10566" name="Equation" r:id="rId9" imgW="774360" imgH="177480" progId="Equation.3">
                  <p:embed/>
                </p:oleObj>
              </mc:Choice>
              <mc:Fallback>
                <p:oleObj name="Equation" r:id="rId9" imgW="774360" imgH="177480" progId="Equation.3">
                  <p:embed/>
                  <p:pic>
                    <p:nvPicPr>
                      <p:cNvPr id="0" name="Object 10"/>
                      <p:cNvPicPr>
                        <a:picLocks noChangeAspect="1" noChangeArrowheads="1"/>
                      </p:cNvPicPr>
                      <p:nvPr/>
                    </p:nvPicPr>
                    <p:blipFill>
                      <a:blip r:embed="rId10"/>
                      <a:srcRect/>
                      <a:stretch>
                        <a:fillRect/>
                      </a:stretch>
                    </p:blipFill>
                    <p:spPr bwMode="auto">
                      <a:xfrm>
                        <a:off x="1233488" y="4419600"/>
                        <a:ext cx="1965325" cy="45085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8" name="TextBox 17"/>
          <p:cNvSpPr txBox="1"/>
          <p:nvPr/>
        </p:nvSpPr>
        <p:spPr>
          <a:xfrm>
            <a:off x="3314700" y="4333926"/>
            <a:ext cx="5257800" cy="523220"/>
          </a:xfrm>
          <a:prstGeom prst="rect">
            <a:avLst/>
          </a:prstGeom>
          <a:noFill/>
        </p:spPr>
        <p:txBody>
          <a:bodyPr wrap="square" rtlCol="0">
            <a:spAutoFit/>
          </a:bodyPr>
          <a:lstStyle/>
          <a:p>
            <a:r>
              <a:rPr lang="en-US" sz="2800" b="1" dirty="0" smtClean="0">
                <a:solidFill>
                  <a:srgbClr val="CC0099"/>
                </a:solidFill>
              </a:rPr>
              <a:t> TRUE: Therefore 2 Triangles</a:t>
            </a:r>
            <a:endParaRPr lang="en-US" sz="2800" b="1" dirty="0">
              <a:solidFill>
                <a:srgbClr val="CC0099"/>
              </a:solidFill>
            </a:endParaRPr>
          </a:p>
        </p:txBody>
      </p:sp>
      <p:sp>
        <p:nvSpPr>
          <p:cNvPr id="19" name="TextBox 18"/>
          <p:cNvSpPr txBox="1"/>
          <p:nvPr/>
        </p:nvSpPr>
        <p:spPr>
          <a:xfrm>
            <a:off x="495300" y="5181600"/>
            <a:ext cx="1333500" cy="523220"/>
          </a:xfrm>
          <a:prstGeom prst="rect">
            <a:avLst/>
          </a:prstGeom>
          <a:noFill/>
        </p:spPr>
        <p:txBody>
          <a:bodyPr wrap="square" rtlCol="0">
            <a:spAutoFit/>
          </a:bodyPr>
          <a:lstStyle/>
          <a:p>
            <a:r>
              <a:rPr lang="en-US" sz="2800" b="1" dirty="0" smtClean="0">
                <a:solidFill>
                  <a:srgbClr val="FF3399"/>
                </a:solidFill>
              </a:rPr>
              <a:t> TRI 1:</a:t>
            </a:r>
            <a:endParaRPr lang="en-US" sz="2800" b="1" dirty="0">
              <a:solidFill>
                <a:srgbClr val="FF3399"/>
              </a:solidFill>
            </a:endParaRPr>
          </a:p>
        </p:txBody>
      </p:sp>
      <p:graphicFrame>
        <p:nvGraphicFramePr>
          <p:cNvPr id="16" name="Object 15"/>
          <p:cNvGraphicFramePr>
            <a:graphicFrameLocks noChangeAspect="1"/>
          </p:cNvGraphicFramePr>
          <p:nvPr>
            <p:extLst>
              <p:ext uri="{D42A27DB-BD31-4B8C-83A1-F6EECF244321}">
                <p14:modId xmlns:p14="http://schemas.microsoft.com/office/powerpoint/2010/main" val="290447304"/>
              </p:ext>
            </p:extLst>
          </p:nvPr>
        </p:nvGraphicFramePr>
        <p:xfrm>
          <a:off x="1807029" y="5181600"/>
          <a:ext cx="2055813" cy="838200"/>
        </p:xfrm>
        <a:graphic>
          <a:graphicData uri="http://schemas.openxmlformats.org/presentationml/2006/ole">
            <mc:AlternateContent xmlns:mc="http://schemas.openxmlformats.org/markup-compatibility/2006">
              <mc:Choice xmlns:v="urn:schemas-microsoft-com:vml" Requires="v">
                <p:oleObj spid="_x0000_s10567" name="Equation" r:id="rId11" imgW="965160" imgH="393480" progId="Equation.3">
                  <p:embed/>
                </p:oleObj>
              </mc:Choice>
              <mc:Fallback>
                <p:oleObj name="Equation" r:id="rId11" imgW="965160" imgH="393480" progId="Equation.3">
                  <p:embed/>
                  <p:pic>
                    <p:nvPicPr>
                      <p:cNvPr id="0" name="Object 5"/>
                      <p:cNvPicPr>
                        <a:picLocks noChangeAspect="1" noChangeArrowheads="1"/>
                      </p:cNvPicPr>
                      <p:nvPr/>
                    </p:nvPicPr>
                    <p:blipFill>
                      <a:blip r:embed="rId12"/>
                      <a:srcRect/>
                      <a:stretch>
                        <a:fillRect/>
                      </a:stretch>
                    </p:blipFill>
                    <p:spPr bwMode="auto">
                      <a:xfrm>
                        <a:off x="1807029" y="5181600"/>
                        <a:ext cx="2055813" cy="83820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7" name="Object 16"/>
          <p:cNvGraphicFramePr>
            <a:graphicFrameLocks noChangeAspect="1"/>
          </p:cNvGraphicFramePr>
          <p:nvPr>
            <p:extLst>
              <p:ext uri="{D42A27DB-BD31-4B8C-83A1-F6EECF244321}">
                <p14:modId xmlns:p14="http://schemas.microsoft.com/office/powerpoint/2010/main" val="2553887492"/>
              </p:ext>
            </p:extLst>
          </p:nvPr>
        </p:nvGraphicFramePr>
        <p:xfrm>
          <a:off x="2047875" y="6172200"/>
          <a:ext cx="1352550" cy="377825"/>
        </p:xfrm>
        <a:graphic>
          <a:graphicData uri="http://schemas.openxmlformats.org/presentationml/2006/ole">
            <mc:AlternateContent xmlns:mc="http://schemas.openxmlformats.org/markup-compatibility/2006">
              <mc:Choice xmlns:v="urn:schemas-microsoft-com:vml" Requires="v">
                <p:oleObj spid="_x0000_s10568" name="Equation" r:id="rId13" imgW="634680" imgH="177480" progId="Equation.3">
                  <p:embed/>
                </p:oleObj>
              </mc:Choice>
              <mc:Fallback>
                <p:oleObj name="Equation" r:id="rId13" imgW="634680" imgH="177480" progId="Equation.3">
                  <p:embed/>
                  <p:pic>
                    <p:nvPicPr>
                      <p:cNvPr id="0" name="Object 8"/>
                      <p:cNvPicPr>
                        <a:picLocks noChangeAspect="1" noChangeArrowheads="1"/>
                      </p:cNvPicPr>
                      <p:nvPr/>
                    </p:nvPicPr>
                    <p:blipFill>
                      <a:blip r:embed="rId14"/>
                      <a:srcRect/>
                      <a:stretch>
                        <a:fillRect/>
                      </a:stretch>
                    </p:blipFill>
                    <p:spPr bwMode="auto">
                      <a:xfrm>
                        <a:off x="2047875" y="6172200"/>
                        <a:ext cx="1352550" cy="37782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0" name="Object 19"/>
          <p:cNvGraphicFramePr>
            <a:graphicFrameLocks noChangeAspect="1"/>
          </p:cNvGraphicFramePr>
          <p:nvPr>
            <p:extLst>
              <p:ext uri="{D42A27DB-BD31-4B8C-83A1-F6EECF244321}">
                <p14:modId xmlns:p14="http://schemas.microsoft.com/office/powerpoint/2010/main" val="1272547885"/>
              </p:ext>
            </p:extLst>
          </p:nvPr>
        </p:nvGraphicFramePr>
        <p:xfrm>
          <a:off x="3575050" y="6172200"/>
          <a:ext cx="1460500" cy="377825"/>
        </p:xfrm>
        <a:graphic>
          <a:graphicData uri="http://schemas.openxmlformats.org/presentationml/2006/ole">
            <mc:AlternateContent xmlns:mc="http://schemas.openxmlformats.org/markup-compatibility/2006">
              <mc:Choice xmlns:v="urn:schemas-microsoft-com:vml" Requires="v">
                <p:oleObj spid="_x0000_s10569" name="Equation" r:id="rId15" imgW="685800" imgH="177480" progId="Equation.3">
                  <p:embed/>
                </p:oleObj>
              </mc:Choice>
              <mc:Fallback>
                <p:oleObj name="Equation" r:id="rId15" imgW="685800" imgH="177480" progId="Equation.3">
                  <p:embed/>
                  <p:pic>
                    <p:nvPicPr>
                      <p:cNvPr id="0" name="Object 16"/>
                      <p:cNvPicPr>
                        <a:picLocks noChangeAspect="1" noChangeArrowheads="1"/>
                      </p:cNvPicPr>
                      <p:nvPr/>
                    </p:nvPicPr>
                    <p:blipFill>
                      <a:blip r:embed="rId16"/>
                      <a:srcRect/>
                      <a:stretch>
                        <a:fillRect/>
                      </a:stretch>
                    </p:blipFill>
                    <p:spPr bwMode="auto">
                      <a:xfrm>
                        <a:off x="3575050" y="6172200"/>
                        <a:ext cx="1460500" cy="37782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1" name="Object 20"/>
          <p:cNvGraphicFramePr>
            <a:graphicFrameLocks noChangeAspect="1"/>
          </p:cNvGraphicFramePr>
          <p:nvPr>
            <p:extLst>
              <p:ext uri="{D42A27DB-BD31-4B8C-83A1-F6EECF244321}">
                <p14:modId xmlns:p14="http://schemas.microsoft.com/office/powerpoint/2010/main" val="4095213321"/>
              </p:ext>
            </p:extLst>
          </p:nvPr>
        </p:nvGraphicFramePr>
        <p:xfrm>
          <a:off x="5562600" y="5181600"/>
          <a:ext cx="2974975" cy="838200"/>
        </p:xfrm>
        <a:graphic>
          <a:graphicData uri="http://schemas.openxmlformats.org/presentationml/2006/ole">
            <mc:AlternateContent xmlns:mc="http://schemas.openxmlformats.org/markup-compatibility/2006">
              <mc:Choice xmlns:v="urn:schemas-microsoft-com:vml" Requires="v">
                <p:oleObj spid="_x0000_s10570" name="Equation" r:id="rId17" imgW="1396800" imgH="393480" progId="Equation.3">
                  <p:embed/>
                </p:oleObj>
              </mc:Choice>
              <mc:Fallback>
                <p:oleObj name="Equation" r:id="rId17" imgW="1396800" imgH="393480" progId="Equation.3">
                  <p:embed/>
                  <p:pic>
                    <p:nvPicPr>
                      <p:cNvPr id="0" name="Object 10"/>
                      <p:cNvPicPr>
                        <a:picLocks noChangeAspect="1" noChangeArrowheads="1"/>
                      </p:cNvPicPr>
                      <p:nvPr/>
                    </p:nvPicPr>
                    <p:blipFill>
                      <a:blip r:embed="rId18"/>
                      <a:srcRect/>
                      <a:stretch>
                        <a:fillRect/>
                      </a:stretch>
                    </p:blipFill>
                    <p:spPr bwMode="auto">
                      <a:xfrm>
                        <a:off x="5562600" y="5181600"/>
                        <a:ext cx="2974975" cy="83820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2" name="Object 21"/>
          <p:cNvGraphicFramePr>
            <a:graphicFrameLocks noChangeAspect="1"/>
          </p:cNvGraphicFramePr>
          <p:nvPr>
            <p:extLst>
              <p:ext uri="{D42A27DB-BD31-4B8C-83A1-F6EECF244321}">
                <p14:modId xmlns:p14="http://schemas.microsoft.com/office/powerpoint/2010/main" val="1292189606"/>
              </p:ext>
            </p:extLst>
          </p:nvPr>
        </p:nvGraphicFramePr>
        <p:xfrm>
          <a:off x="5791200" y="6096000"/>
          <a:ext cx="2449513" cy="604838"/>
        </p:xfrm>
        <a:graphic>
          <a:graphicData uri="http://schemas.openxmlformats.org/presentationml/2006/ole">
            <mc:AlternateContent xmlns:mc="http://schemas.openxmlformats.org/markup-compatibility/2006">
              <mc:Choice xmlns:v="urn:schemas-microsoft-com:vml" Requires="v">
                <p:oleObj spid="_x0000_s10571" name="Equation" r:id="rId19" imgW="927000" imgH="228600" progId="Equation.3">
                  <p:embed/>
                </p:oleObj>
              </mc:Choice>
              <mc:Fallback>
                <p:oleObj name="Equation" r:id="rId19" imgW="927000" imgH="228600" progId="Equation.3">
                  <p:embed/>
                  <p:pic>
                    <p:nvPicPr>
                      <p:cNvPr id="0" name="Object 12"/>
                      <p:cNvPicPr>
                        <a:picLocks noChangeAspect="1" noChangeArrowheads="1"/>
                      </p:cNvPicPr>
                      <p:nvPr/>
                    </p:nvPicPr>
                    <p:blipFill>
                      <a:blip r:embed="rId20"/>
                      <a:srcRect/>
                      <a:stretch>
                        <a:fillRect/>
                      </a:stretch>
                    </p:blipFill>
                    <p:spPr bwMode="auto">
                      <a:xfrm>
                        <a:off x="5791200" y="6096000"/>
                        <a:ext cx="2449513" cy="604838"/>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5" name="TextBox 24"/>
          <p:cNvSpPr txBox="1"/>
          <p:nvPr/>
        </p:nvSpPr>
        <p:spPr>
          <a:xfrm>
            <a:off x="7829550" y="3390900"/>
            <a:ext cx="552450" cy="381000"/>
          </a:xfrm>
          <a:prstGeom prst="rect">
            <a:avLst/>
          </a:prstGeom>
          <a:noFill/>
        </p:spPr>
        <p:txBody>
          <a:bodyPr wrap="square" rtlCol="0">
            <a:spAutoFit/>
          </a:bodyPr>
          <a:lstStyle/>
          <a:p>
            <a:r>
              <a:rPr lang="en-US" b="1" dirty="0" smtClean="0"/>
              <a:t>43</a:t>
            </a:r>
            <a:r>
              <a:rPr lang="en-US" b="1" dirty="0" smtClean="0">
                <a:sym typeface="Symbol"/>
              </a:rPr>
              <a:t></a:t>
            </a:r>
            <a:endParaRPr lang="en-US" b="1" dirty="0"/>
          </a:p>
        </p:txBody>
      </p:sp>
      <p:sp>
        <p:nvSpPr>
          <p:cNvPr id="26" name="TextBox 25"/>
          <p:cNvSpPr txBox="1"/>
          <p:nvPr/>
        </p:nvSpPr>
        <p:spPr>
          <a:xfrm>
            <a:off x="7409285" y="2439432"/>
            <a:ext cx="840529" cy="369332"/>
          </a:xfrm>
          <a:prstGeom prst="rect">
            <a:avLst/>
          </a:prstGeom>
          <a:noFill/>
        </p:spPr>
        <p:txBody>
          <a:bodyPr wrap="square" rtlCol="0">
            <a:spAutoFit/>
          </a:bodyPr>
          <a:lstStyle/>
          <a:p>
            <a:r>
              <a:rPr lang="en-US" b="1" dirty="0" smtClean="0"/>
              <a:t>107</a:t>
            </a:r>
            <a:r>
              <a:rPr lang="en-US" b="1" dirty="0" smtClean="0">
                <a:sym typeface="Symbol"/>
              </a:rPr>
              <a:t></a:t>
            </a:r>
            <a:endParaRPr lang="en-US" b="1" dirty="0"/>
          </a:p>
        </p:txBody>
      </p:sp>
    </p:spTree>
    <p:extLst>
      <p:ext uri="{BB962C8B-B14F-4D97-AF65-F5344CB8AC3E}">
        <p14:creationId xmlns:p14="http://schemas.microsoft.com/office/powerpoint/2010/main" val="3796828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243"/>
                                        </p:tgtEl>
                                        <p:attrNameLst>
                                          <p:attrName>style.visibility</p:attrName>
                                        </p:attrNameLst>
                                      </p:cBhvr>
                                      <p:to>
                                        <p:strVal val="visible"/>
                                      </p:to>
                                    </p:set>
                                    <p:anim calcmode="lin" valueType="num">
                                      <p:cBhvr additive="base">
                                        <p:cTn id="19" dur="500" fill="hold"/>
                                        <p:tgtEl>
                                          <p:spTgt spid="10243"/>
                                        </p:tgtEl>
                                        <p:attrNameLst>
                                          <p:attrName>ppt_x</p:attrName>
                                        </p:attrNameLst>
                                      </p:cBhvr>
                                      <p:tavLst>
                                        <p:tav tm="0">
                                          <p:val>
                                            <p:strVal val="#ppt_x"/>
                                          </p:val>
                                        </p:tav>
                                        <p:tav tm="100000">
                                          <p:val>
                                            <p:strVal val="#ppt_x"/>
                                          </p:val>
                                        </p:tav>
                                      </p:tavLst>
                                    </p:anim>
                                    <p:anim calcmode="lin" valueType="num">
                                      <p:cBhvr additive="base">
                                        <p:cTn id="20" dur="500" fill="hold"/>
                                        <p:tgtEl>
                                          <p:spTgt spid="1024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arn(inVertical)">
                                      <p:cBhvr>
                                        <p:cTn id="25" dur="500"/>
                                        <p:tgtEl>
                                          <p:spTgt spid="6"/>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 calcmode="lin" valueType="num">
                                      <p:cBhvr additive="base">
                                        <p:cTn id="30" dur="500" fill="hold"/>
                                        <p:tgtEl>
                                          <p:spTgt spid="7"/>
                                        </p:tgtEl>
                                        <p:attrNameLst>
                                          <p:attrName>ppt_x</p:attrName>
                                        </p:attrNameLst>
                                      </p:cBhvr>
                                      <p:tavLst>
                                        <p:tav tm="0">
                                          <p:val>
                                            <p:strVal val="#ppt_x"/>
                                          </p:val>
                                        </p:tav>
                                        <p:tav tm="100000">
                                          <p:val>
                                            <p:strVal val="#ppt_x"/>
                                          </p:val>
                                        </p:tav>
                                      </p:tavLst>
                                    </p:anim>
                                    <p:anim calcmode="lin" valueType="num">
                                      <p:cBhvr additive="base">
                                        <p:cTn id="31"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8"/>
                                        </p:tgtEl>
                                        <p:attrNameLst>
                                          <p:attrName>style.visibility</p:attrName>
                                        </p:attrNameLst>
                                      </p:cBhvr>
                                      <p:to>
                                        <p:strVal val="visible"/>
                                      </p:to>
                                    </p:set>
                                    <p:anim calcmode="lin" valueType="num">
                                      <p:cBhvr additive="base">
                                        <p:cTn id="36" dur="500" fill="hold"/>
                                        <p:tgtEl>
                                          <p:spTgt spid="8"/>
                                        </p:tgtEl>
                                        <p:attrNameLst>
                                          <p:attrName>ppt_x</p:attrName>
                                        </p:attrNameLst>
                                      </p:cBhvr>
                                      <p:tavLst>
                                        <p:tav tm="0">
                                          <p:val>
                                            <p:strVal val="#ppt_x"/>
                                          </p:val>
                                        </p:tav>
                                        <p:tav tm="100000">
                                          <p:val>
                                            <p:strVal val="#ppt_x"/>
                                          </p:val>
                                        </p:tav>
                                      </p:tavLst>
                                    </p:anim>
                                    <p:anim calcmode="lin" valueType="num">
                                      <p:cBhvr additive="base">
                                        <p:cTn id="37"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23"/>
                                        </p:tgtEl>
                                        <p:attrNameLst>
                                          <p:attrName>style.visibility</p:attrName>
                                        </p:attrNameLst>
                                      </p:cBhvr>
                                      <p:to>
                                        <p:strVal val="visible"/>
                                      </p:to>
                                    </p:set>
                                    <p:anim calcmode="lin" valueType="num">
                                      <p:cBhvr additive="base">
                                        <p:cTn id="42" dur="500" fill="hold"/>
                                        <p:tgtEl>
                                          <p:spTgt spid="23"/>
                                        </p:tgtEl>
                                        <p:attrNameLst>
                                          <p:attrName>ppt_x</p:attrName>
                                        </p:attrNameLst>
                                      </p:cBhvr>
                                      <p:tavLst>
                                        <p:tav tm="0">
                                          <p:val>
                                            <p:strVal val="#ppt_x"/>
                                          </p:val>
                                        </p:tav>
                                        <p:tav tm="100000">
                                          <p:val>
                                            <p:strVal val="#ppt_x"/>
                                          </p:val>
                                        </p:tav>
                                      </p:tavLst>
                                    </p:anim>
                                    <p:anim calcmode="lin" valueType="num">
                                      <p:cBhvr additive="base">
                                        <p:cTn id="43"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10"/>
                                        </p:tgtEl>
                                        <p:attrNameLst>
                                          <p:attrName>style.visibility</p:attrName>
                                        </p:attrNameLst>
                                      </p:cBhvr>
                                      <p:to>
                                        <p:strVal val="visible"/>
                                      </p:to>
                                    </p:set>
                                    <p:anim calcmode="lin" valueType="num">
                                      <p:cBhvr additive="base">
                                        <p:cTn id="48" dur="500" fill="hold"/>
                                        <p:tgtEl>
                                          <p:spTgt spid="10"/>
                                        </p:tgtEl>
                                        <p:attrNameLst>
                                          <p:attrName>ppt_x</p:attrName>
                                        </p:attrNameLst>
                                      </p:cBhvr>
                                      <p:tavLst>
                                        <p:tav tm="0">
                                          <p:val>
                                            <p:strVal val="#ppt_x"/>
                                          </p:val>
                                        </p:tav>
                                        <p:tav tm="100000">
                                          <p:val>
                                            <p:strVal val="#ppt_x"/>
                                          </p:val>
                                        </p:tav>
                                      </p:tavLst>
                                    </p:anim>
                                    <p:anim calcmode="lin" valueType="num">
                                      <p:cBhvr additive="base">
                                        <p:cTn id="49"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13"/>
                                        </p:tgtEl>
                                        <p:attrNameLst>
                                          <p:attrName>style.visibility</p:attrName>
                                        </p:attrNameLst>
                                      </p:cBhvr>
                                      <p:to>
                                        <p:strVal val="visible"/>
                                      </p:to>
                                    </p:set>
                                    <p:anim calcmode="lin" valueType="num">
                                      <p:cBhvr additive="base">
                                        <p:cTn id="54" dur="500" fill="hold"/>
                                        <p:tgtEl>
                                          <p:spTgt spid="13"/>
                                        </p:tgtEl>
                                        <p:attrNameLst>
                                          <p:attrName>ppt_x</p:attrName>
                                        </p:attrNameLst>
                                      </p:cBhvr>
                                      <p:tavLst>
                                        <p:tav tm="0">
                                          <p:val>
                                            <p:strVal val="#ppt_x"/>
                                          </p:val>
                                        </p:tav>
                                        <p:tav tm="100000">
                                          <p:val>
                                            <p:strVal val="#ppt_x"/>
                                          </p:val>
                                        </p:tav>
                                      </p:tavLst>
                                    </p:anim>
                                    <p:anim calcmode="lin" valueType="num">
                                      <p:cBhvr additive="base">
                                        <p:cTn id="55"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14"/>
                                        </p:tgtEl>
                                        <p:attrNameLst>
                                          <p:attrName>style.visibility</p:attrName>
                                        </p:attrNameLst>
                                      </p:cBhvr>
                                      <p:to>
                                        <p:strVal val="visible"/>
                                      </p:to>
                                    </p:set>
                                    <p:anim calcmode="lin" valueType="num">
                                      <p:cBhvr additive="base">
                                        <p:cTn id="60" dur="500" fill="hold"/>
                                        <p:tgtEl>
                                          <p:spTgt spid="14"/>
                                        </p:tgtEl>
                                        <p:attrNameLst>
                                          <p:attrName>ppt_x</p:attrName>
                                        </p:attrNameLst>
                                      </p:cBhvr>
                                      <p:tavLst>
                                        <p:tav tm="0">
                                          <p:val>
                                            <p:strVal val="#ppt_x"/>
                                          </p:val>
                                        </p:tav>
                                        <p:tav tm="100000">
                                          <p:val>
                                            <p:strVal val="#ppt_x"/>
                                          </p:val>
                                        </p:tav>
                                      </p:tavLst>
                                    </p:anim>
                                    <p:anim calcmode="lin" valueType="num">
                                      <p:cBhvr additive="base">
                                        <p:cTn id="61"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nodeType="clickEffect">
                                  <p:stCondLst>
                                    <p:cond delay="0"/>
                                  </p:stCondLst>
                                  <p:childTnLst>
                                    <p:set>
                                      <p:cBhvr>
                                        <p:cTn id="65" dur="1" fill="hold">
                                          <p:stCondLst>
                                            <p:cond delay="0"/>
                                          </p:stCondLst>
                                        </p:cTn>
                                        <p:tgtEl>
                                          <p:spTgt spid="9"/>
                                        </p:tgtEl>
                                        <p:attrNameLst>
                                          <p:attrName>style.visibility</p:attrName>
                                        </p:attrNameLst>
                                      </p:cBhvr>
                                      <p:to>
                                        <p:strVal val="visible"/>
                                      </p:to>
                                    </p:set>
                                    <p:anim calcmode="lin" valueType="num">
                                      <p:cBhvr additive="base">
                                        <p:cTn id="66" dur="500" fill="hold"/>
                                        <p:tgtEl>
                                          <p:spTgt spid="9"/>
                                        </p:tgtEl>
                                        <p:attrNameLst>
                                          <p:attrName>ppt_x</p:attrName>
                                        </p:attrNameLst>
                                      </p:cBhvr>
                                      <p:tavLst>
                                        <p:tav tm="0">
                                          <p:val>
                                            <p:strVal val="#ppt_x"/>
                                          </p:val>
                                        </p:tav>
                                        <p:tav tm="100000">
                                          <p:val>
                                            <p:strVal val="#ppt_x"/>
                                          </p:val>
                                        </p:tav>
                                      </p:tavLst>
                                    </p:anim>
                                    <p:anim calcmode="lin" valueType="num">
                                      <p:cBhvr additive="base">
                                        <p:cTn id="67"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2" presetClass="entr" presetSubtype="4" fill="hold" nodeType="clickEffect">
                                  <p:stCondLst>
                                    <p:cond delay="0"/>
                                  </p:stCondLst>
                                  <p:childTnLst>
                                    <p:set>
                                      <p:cBhvr>
                                        <p:cTn id="71" dur="1" fill="hold">
                                          <p:stCondLst>
                                            <p:cond delay="0"/>
                                          </p:stCondLst>
                                        </p:cTn>
                                        <p:tgtEl>
                                          <p:spTgt spid="11"/>
                                        </p:tgtEl>
                                        <p:attrNameLst>
                                          <p:attrName>style.visibility</p:attrName>
                                        </p:attrNameLst>
                                      </p:cBhvr>
                                      <p:to>
                                        <p:strVal val="visible"/>
                                      </p:to>
                                    </p:set>
                                    <p:anim calcmode="lin" valueType="num">
                                      <p:cBhvr additive="base">
                                        <p:cTn id="72" dur="500" fill="hold"/>
                                        <p:tgtEl>
                                          <p:spTgt spid="11"/>
                                        </p:tgtEl>
                                        <p:attrNameLst>
                                          <p:attrName>ppt_x</p:attrName>
                                        </p:attrNameLst>
                                      </p:cBhvr>
                                      <p:tavLst>
                                        <p:tav tm="0">
                                          <p:val>
                                            <p:strVal val="#ppt_x"/>
                                          </p:val>
                                        </p:tav>
                                        <p:tav tm="100000">
                                          <p:val>
                                            <p:strVal val="#ppt_x"/>
                                          </p:val>
                                        </p:tav>
                                      </p:tavLst>
                                    </p:anim>
                                    <p:anim calcmode="lin" valueType="num">
                                      <p:cBhvr additive="base">
                                        <p:cTn id="73"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16" presetClass="entr" presetSubtype="21" fill="hold" grpId="0" nodeType="clickEffect">
                                  <p:stCondLst>
                                    <p:cond delay="0"/>
                                  </p:stCondLst>
                                  <p:childTnLst>
                                    <p:set>
                                      <p:cBhvr>
                                        <p:cTn id="77" dur="1" fill="hold">
                                          <p:stCondLst>
                                            <p:cond delay="0"/>
                                          </p:stCondLst>
                                        </p:cTn>
                                        <p:tgtEl>
                                          <p:spTgt spid="12"/>
                                        </p:tgtEl>
                                        <p:attrNameLst>
                                          <p:attrName>style.visibility</p:attrName>
                                        </p:attrNameLst>
                                      </p:cBhvr>
                                      <p:to>
                                        <p:strVal val="visible"/>
                                      </p:to>
                                    </p:set>
                                    <p:animEffect transition="in" filter="barn(inVertical)">
                                      <p:cBhvr>
                                        <p:cTn id="78" dur="500"/>
                                        <p:tgtEl>
                                          <p:spTgt spid="12"/>
                                        </p:tgtEl>
                                      </p:cBhvr>
                                    </p:animEffect>
                                  </p:childTnLst>
                                </p:cTn>
                              </p:par>
                            </p:childTnLst>
                          </p:cTn>
                        </p:par>
                      </p:childTnLst>
                    </p:cTn>
                  </p:par>
                  <p:par>
                    <p:cTn id="79" fill="hold">
                      <p:stCondLst>
                        <p:cond delay="indefinite"/>
                      </p:stCondLst>
                      <p:childTnLst>
                        <p:par>
                          <p:cTn id="80" fill="hold">
                            <p:stCondLst>
                              <p:cond delay="0"/>
                            </p:stCondLst>
                            <p:childTnLst>
                              <p:par>
                                <p:cTn id="81" presetID="10" presetClass="exit" presetSubtype="0" fill="hold" grpId="1" nodeType="clickEffect">
                                  <p:stCondLst>
                                    <p:cond delay="0"/>
                                  </p:stCondLst>
                                  <p:childTnLst>
                                    <p:animEffect transition="out" filter="fade">
                                      <p:cBhvr>
                                        <p:cTn id="82" dur="500"/>
                                        <p:tgtEl>
                                          <p:spTgt spid="12"/>
                                        </p:tgtEl>
                                      </p:cBhvr>
                                    </p:animEffect>
                                    <p:set>
                                      <p:cBhvr>
                                        <p:cTn id="83" dur="1" fill="hold">
                                          <p:stCondLst>
                                            <p:cond delay="499"/>
                                          </p:stCondLst>
                                        </p:cTn>
                                        <p:tgtEl>
                                          <p:spTgt spid="12"/>
                                        </p:tgtEl>
                                        <p:attrNameLst>
                                          <p:attrName>style.visibility</p:attrName>
                                        </p:attrNameLst>
                                      </p:cBhvr>
                                      <p:to>
                                        <p:strVal val="hidden"/>
                                      </p:to>
                                    </p:set>
                                  </p:childTnLst>
                                </p:cTn>
                              </p:par>
                            </p:childTnLst>
                          </p:cTn>
                        </p:par>
                      </p:childTnLst>
                    </p:cTn>
                  </p:par>
                  <p:par>
                    <p:cTn id="84" fill="hold">
                      <p:stCondLst>
                        <p:cond delay="indefinite"/>
                      </p:stCondLst>
                      <p:childTnLst>
                        <p:par>
                          <p:cTn id="85" fill="hold">
                            <p:stCondLst>
                              <p:cond delay="0"/>
                            </p:stCondLst>
                            <p:childTnLst>
                              <p:par>
                                <p:cTn id="86" presetID="2" presetClass="entr" presetSubtype="4" fill="hold" nodeType="clickEffect">
                                  <p:stCondLst>
                                    <p:cond delay="0"/>
                                  </p:stCondLst>
                                  <p:childTnLst>
                                    <p:set>
                                      <p:cBhvr>
                                        <p:cTn id="87" dur="1" fill="hold">
                                          <p:stCondLst>
                                            <p:cond delay="0"/>
                                          </p:stCondLst>
                                        </p:cTn>
                                        <p:tgtEl>
                                          <p:spTgt spid="15"/>
                                        </p:tgtEl>
                                        <p:attrNameLst>
                                          <p:attrName>style.visibility</p:attrName>
                                        </p:attrNameLst>
                                      </p:cBhvr>
                                      <p:to>
                                        <p:strVal val="visible"/>
                                      </p:to>
                                    </p:set>
                                    <p:anim calcmode="lin" valueType="num">
                                      <p:cBhvr additive="base">
                                        <p:cTn id="88" dur="500" fill="hold"/>
                                        <p:tgtEl>
                                          <p:spTgt spid="15"/>
                                        </p:tgtEl>
                                        <p:attrNameLst>
                                          <p:attrName>ppt_x</p:attrName>
                                        </p:attrNameLst>
                                      </p:cBhvr>
                                      <p:tavLst>
                                        <p:tav tm="0">
                                          <p:val>
                                            <p:strVal val="#ppt_x"/>
                                          </p:val>
                                        </p:tav>
                                        <p:tav tm="100000">
                                          <p:val>
                                            <p:strVal val="#ppt_x"/>
                                          </p:val>
                                        </p:tav>
                                      </p:tavLst>
                                    </p:anim>
                                    <p:anim calcmode="lin" valueType="num">
                                      <p:cBhvr additive="base">
                                        <p:cTn id="89"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90" fill="hold">
                      <p:stCondLst>
                        <p:cond delay="indefinite"/>
                      </p:stCondLst>
                      <p:childTnLst>
                        <p:par>
                          <p:cTn id="91" fill="hold">
                            <p:stCondLst>
                              <p:cond delay="0"/>
                            </p:stCondLst>
                            <p:childTnLst>
                              <p:par>
                                <p:cTn id="92" presetID="16" presetClass="entr" presetSubtype="21" fill="hold" grpId="0" nodeType="clickEffect">
                                  <p:stCondLst>
                                    <p:cond delay="0"/>
                                  </p:stCondLst>
                                  <p:childTnLst>
                                    <p:set>
                                      <p:cBhvr>
                                        <p:cTn id="93" dur="1" fill="hold">
                                          <p:stCondLst>
                                            <p:cond delay="0"/>
                                          </p:stCondLst>
                                        </p:cTn>
                                        <p:tgtEl>
                                          <p:spTgt spid="18"/>
                                        </p:tgtEl>
                                        <p:attrNameLst>
                                          <p:attrName>style.visibility</p:attrName>
                                        </p:attrNameLst>
                                      </p:cBhvr>
                                      <p:to>
                                        <p:strVal val="visible"/>
                                      </p:to>
                                    </p:set>
                                    <p:animEffect transition="in" filter="barn(inVertical)">
                                      <p:cBhvr>
                                        <p:cTn id="94" dur="500"/>
                                        <p:tgtEl>
                                          <p:spTgt spid="18"/>
                                        </p:tgtEl>
                                      </p:cBhvr>
                                    </p:animEffect>
                                  </p:childTnLst>
                                </p:cTn>
                              </p:par>
                            </p:childTnLst>
                          </p:cTn>
                        </p:par>
                      </p:childTnLst>
                    </p:cTn>
                  </p:par>
                  <p:par>
                    <p:cTn id="95" fill="hold">
                      <p:stCondLst>
                        <p:cond delay="indefinite"/>
                      </p:stCondLst>
                      <p:childTnLst>
                        <p:par>
                          <p:cTn id="96" fill="hold">
                            <p:stCondLst>
                              <p:cond delay="0"/>
                            </p:stCondLst>
                            <p:childTnLst>
                              <p:par>
                                <p:cTn id="97" presetID="10" presetClass="exit" presetSubtype="0" fill="hold" grpId="1" nodeType="clickEffect">
                                  <p:stCondLst>
                                    <p:cond delay="0"/>
                                  </p:stCondLst>
                                  <p:childTnLst>
                                    <p:animEffect transition="out" filter="fade">
                                      <p:cBhvr>
                                        <p:cTn id="98" dur="500"/>
                                        <p:tgtEl>
                                          <p:spTgt spid="18"/>
                                        </p:tgtEl>
                                      </p:cBhvr>
                                    </p:animEffect>
                                    <p:set>
                                      <p:cBhvr>
                                        <p:cTn id="99" dur="1" fill="hold">
                                          <p:stCondLst>
                                            <p:cond delay="499"/>
                                          </p:stCondLst>
                                        </p:cTn>
                                        <p:tgtEl>
                                          <p:spTgt spid="18"/>
                                        </p:tgtEl>
                                        <p:attrNameLst>
                                          <p:attrName>style.visibility</p:attrName>
                                        </p:attrNameLst>
                                      </p:cBhvr>
                                      <p:to>
                                        <p:strVal val="hidden"/>
                                      </p:to>
                                    </p:set>
                                  </p:childTnLst>
                                </p:cTn>
                              </p:par>
                            </p:childTnLst>
                          </p:cTn>
                        </p:par>
                      </p:childTnLst>
                    </p:cTn>
                  </p:par>
                  <p:par>
                    <p:cTn id="100" fill="hold">
                      <p:stCondLst>
                        <p:cond delay="indefinite"/>
                      </p:stCondLst>
                      <p:childTnLst>
                        <p:par>
                          <p:cTn id="101" fill="hold">
                            <p:stCondLst>
                              <p:cond delay="0"/>
                            </p:stCondLst>
                            <p:childTnLst>
                              <p:par>
                                <p:cTn id="102" presetID="16" presetClass="entr" presetSubtype="21" fill="hold" grpId="0" nodeType="clickEffect">
                                  <p:stCondLst>
                                    <p:cond delay="0"/>
                                  </p:stCondLst>
                                  <p:childTnLst>
                                    <p:set>
                                      <p:cBhvr>
                                        <p:cTn id="103" dur="1" fill="hold">
                                          <p:stCondLst>
                                            <p:cond delay="0"/>
                                          </p:stCondLst>
                                        </p:cTn>
                                        <p:tgtEl>
                                          <p:spTgt spid="19"/>
                                        </p:tgtEl>
                                        <p:attrNameLst>
                                          <p:attrName>style.visibility</p:attrName>
                                        </p:attrNameLst>
                                      </p:cBhvr>
                                      <p:to>
                                        <p:strVal val="visible"/>
                                      </p:to>
                                    </p:set>
                                    <p:animEffect transition="in" filter="barn(inVertical)">
                                      <p:cBhvr>
                                        <p:cTn id="104" dur="500"/>
                                        <p:tgtEl>
                                          <p:spTgt spid="19"/>
                                        </p:tgtEl>
                                      </p:cBhvr>
                                    </p:animEffect>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nodeType="clickEffect">
                                  <p:stCondLst>
                                    <p:cond delay="0"/>
                                  </p:stCondLst>
                                  <p:childTnLst>
                                    <p:set>
                                      <p:cBhvr>
                                        <p:cTn id="108" dur="1" fill="hold">
                                          <p:stCondLst>
                                            <p:cond delay="0"/>
                                          </p:stCondLst>
                                        </p:cTn>
                                        <p:tgtEl>
                                          <p:spTgt spid="16"/>
                                        </p:tgtEl>
                                        <p:attrNameLst>
                                          <p:attrName>style.visibility</p:attrName>
                                        </p:attrNameLst>
                                      </p:cBhvr>
                                      <p:to>
                                        <p:strVal val="visible"/>
                                      </p:to>
                                    </p:set>
                                    <p:anim calcmode="lin" valueType="num">
                                      <p:cBhvr additive="base">
                                        <p:cTn id="109" dur="500" fill="hold"/>
                                        <p:tgtEl>
                                          <p:spTgt spid="16"/>
                                        </p:tgtEl>
                                        <p:attrNameLst>
                                          <p:attrName>ppt_x</p:attrName>
                                        </p:attrNameLst>
                                      </p:cBhvr>
                                      <p:tavLst>
                                        <p:tav tm="0">
                                          <p:val>
                                            <p:strVal val="#ppt_x"/>
                                          </p:val>
                                        </p:tav>
                                        <p:tav tm="100000">
                                          <p:val>
                                            <p:strVal val="#ppt_x"/>
                                          </p:val>
                                        </p:tav>
                                      </p:tavLst>
                                    </p:anim>
                                    <p:anim calcmode="lin" valueType="num">
                                      <p:cBhvr additive="base">
                                        <p:cTn id="11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nodeType="clickEffect">
                                  <p:stCondLst>
                                    <p:cond delay="0"/>
                                  </p:stCondLst>
                                  <p:childTnLst>
                                    <p:set>
                                      <p:cBhvr>
                                        <p:cTn id="114" dur="1" fill="hold">
                                          <p:stCondLst>
                                            <p:cond delay="0"/>
                                          </p:stCondLst>
                                        </p:cTn>
                                        <p:tgtEl>
                                          <p:spTgt spid="17"/>
                                        </p:tgtEl>
                                        <p:attrNameLst>
                                          <p:attrName>style.visibility</p:attrName>
                                        </p:attrNameLst>
                                      </p:cBhvr>
                                      <p:to>
                                        <p:strVal val="visible"/>
                                      </p:to>
                                    </p:set>
                                    <p:anim calcmode="lin" valueType="num">
                                      <p:cBhvr additive="base">
                                        <p:cTn id="115" dur="500" fill="hold"/>
                                        <p:tgtEl>
                                          <p:spTgt spid="17"/>
                                        </p:tgtEl>
                                        <p:attrNameLst>
                                          <p:attrName>ppt_x</p:attrName>
                                        </p:attrNameLst>
                                      </p:cBhvr>
                                      <p:tavLst>
                                        <p:tav tm="0">
                                          <p:val>
                                            <p:strVal val="#ppt_x"/>
                                          </p:val>
                                        </p:tav>
                                        <p:tav tm="100000">
                                          <p:val>
                                            <p:strVal val="#ppt_x"/>
                                          </p:val>
                                        </p:tav>
                                      </p:tavLst>
                                    </p:anim>
                                    <p:anim calcmode="lin" valueType="num">
                                      <p:cBhvr additive="base">
                                        <p:cTn id="11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4" fill="hold" grpId="0" nodeType="clickEffect">
                                  <p:stCondLst>
                                    <p:cond delay="0"/>
                                  </p:stCondLst>
                                  <p:childTnLst>
                                    <p:set>
                                      <p:cBhvr>
                                        <p:cTn id="120" dur="1" fill="hold">
                                          <p:stCondLst>
                                            <p:cond delay="0"/>
                                          </p:stCondLst>
                                        </p:cTn>
                                        <p:tgtEl>
                                          <p:spTgt spid="25"/>
                                        </p:tgtEl>
                                        <p:attrNameLst>
                                          <p:attrName>style.visibility</p:attrName>
                                        </p:attrNameLst>
                                      </p:cBhvr>
                                      <p:to>
                                        <p:strVal val="visible"/>
                                      </p:to>
                                    </p:set>
                                    <p:anim calcmode="lin" valueType="num">
                                      <p:cBhvr additive="base">
                                        <p:cTn id="121" dur="500" fill="hold"/>
                                        <p:tgtEl>
                                          <p:spTgt spid="25"/>
                                        </p:tgtEl>
                                        <p:attrNameLst>
                                          <p:attrName>ppt_x</p:attrName>
                                        </p:attrNameLst>
                                      </p:cBhvr>
                                      <p:tavLst>
                                        <p:tav tm="0">
                                          <p:val>
                                            <p:strVal val="#ppt_x"/>
                                          </p:val>
                                        </p:tav>
                                        <p:tav tm="100000">
                                          <p:val>
                                            <p:strVal val="#ppt_x"/>
                                          </p:val>
                                        </p:tav>
                                      </p:tavLst>
                                    </p:anim>
                                    <p:anim calcmode="lin" valueType="num">
                                      <p:cBhvr additive="base">
                                        <p:cTn id="122"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2" presetClass="entr" presetSubtype="4" fill="hold" nodeType="clickEffect">
                                  <p:stCondLst>
                                    <p:cond delay="0"/>
                                  </p:stCondLst>
                                  <p:childTnLst>
                                    <p:set>
                                      <p:cBhvr>
                                        <p:cTn id="126" dur="1" fill="hold">
                                          <p:stCondLst>
                                            <p:cond delay="0"/>
                                          </p:stCondLst>
                                        </p:cTn>
                                        <p:tgtEl>
                                          <p:spTgt spid="20"/>
                                        </p:tgtEl>
                                        <p:attrNameLst>
                                          <p:attrName>style.visibility</p:attrName>
                                        </p:attrNameLst>
                                      </p:cBhvr>
                                      <p:to>
                                        <p:strVal val="visible"/>
                                      </p:to>
                                    </p:set>
                                    <p:anim calcmode="lin" valueType="num">
                                      <p:cBhvr additive="base">
                                        <p:cTn id="127" dur="500" fill="hold"/>
                                        <p:tgtEl>
                                          <p:spTgt spid="20"/>
                                        </p:tgtEl>
                                        <p:attrNameLst>
                                          <p:attrName>ppt_x</p:attrName>
                                        </p:attrNameLst>
                                      </p:cBhvr>
                                      <p:tavLst>
                                        <p:tav tm="0">
                                          <p:val>
                                            <p:strVal val="#ppt_x"/>
                                          </p:val>
                                        </p:tav>
                                        <p:tav tm="100000">
                                          <p:val>
                                            <p:strVal val="#ppt_x"/>
                                          </p:val>
                                        </p:tav>
                                      </p:tavLst>
                                    </p:anim>
                                    <p:anim calcmode="lin" valueType="num">
                                      <p:cBhvr additive="base">
                                        <p:cTn id="12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2" presetClass="entr" presetSubtype="4" fill="hold" grpId="0" nodeType="clickEffect">
                                  <p:stCondLst>
                                    <p:cond delay="0"/>
                                  </p:stCondLst>
                                  <p:childTnLst>
                                    <p:set>
                                      <p:cBhvr>
                                        <p:cTn id="132" dur="1" fill="hold">
                                          <p:stCondLst>
                                            <p:cond delay="0"/>
                                          </p:stCondLst>
                                        </p:cTn>
                                        <p:tgtEl>
                                          <p:spTgt spid="26"/>
                                        </p:tgtEl>
                                        <p:attrNameLst>
                                          <p:attrName>style.visibility</p:attrName>
                                        </p:attrNameLst>
                                      </p:cBhvr>
                                      <p:to>
                                        <p:strVal val="visible"/>
                                      </p:to>
                                    </p:set>
                                    <p:anim calcmode="lin" valueType="num">
                                      <p:cBhvr additive="base">
                                        <p:cTn id="133" dur="500" fill="hold"/>
                                        <p:tgtEl>
                                          <p:spTgt spid="26"/>
                                        </p:tgtEl>
                                        <p:attrNameLst>
                                          <p:attrName>ppt_x</p:attrName>
                                        </p:attrNameLst>
                                      </p:cBhvr>
                                      <p:tavLst>
                                        <p:tav tm="0">
                                          <p:val>
                                            <p:strVal val="#ppt_x"/>
                                          </p:val>
                                        </p:tav>
                                        <p:tav tm="100000">
                                          <p:val>
                                            <p:strVal val="#ppt_x"/>
                                          </p:val>
                                        </p:tav>
                                      </p:tavLst>
                                    </p:anim>
                                    <p:anim calcmode="lin" valueType="num">
                                      <p:cBhvr additive="base">
                                        <p:cTn id="134"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135" fill="hold">
                      <p:stCondLst>
                        <p:cond delay="indefinite"/>
                      </p:stCondLst>
                      <p:childTnLst>
                        <p:par>
                          <p:cTn id="136" fill="hold">
                            <p:stCondLst>
                              <p:cond delay="0"/>
                            </p:stCondLst>
                            <p:childTnLst>
                              <p:par>
                                <p:cTn id="137" presetID="2" presetClass="entr" presetSubtype="4" fill="hold" nodeType="clickEffect">
                                  <p:stCondLst>
                                    <p:cond delay="0"/>
                                  </p:stCondLst>
                                  <p:childTnLst>
                                    <p:set>
                                      <p:cBhvr>
                                        <p:cTn id="138" dur="1" fill="hold">
                                          <p:stCondLst>
                                            <p:cond delay="0"/>
                                          </p:stCondLst>
                                        </p:cTn>
                                        <p:tgtEl>
                                          <p:spTgt spid="21"/>
                                        </p:tgtEl>
                                        <p:attrNameLst>
                                          <p:attrName>style.visibility</p:attrName>
                                        </p:attrNameLst>
                                      </p:cBhvr>
                                      <p:to>
                                        <p:strVal val="visible"/>
                                      </p:to>
                                    </p:set>
                                    <p:anim calcmode="lin" valueType="num">
                                      <p:cBhvr additive="base">
                                        <p:cTn id="139" dur="500" fill="hold"/>
                                        <p:tgtEl>
                                          <p:spTgt spid="21"/>
                                        </p:tgtEl>
                                        <p:attrNameLst>
                                          <p:attrName>ppt_x</p:attrName>
                                        </p:attrNameLst>
                                      </p:cBhvr>
                                      <p:tavLst>
                                        <p:tav tm="0">
                                          <p:val>
                                            <p:strVal val="#ppt_x"/>
                                          </p:val>
                                        </p:tav>
                                        <p:tav tm="100000">
                                          <p:val>
                                            <p:strVal val="#ppt_x"/>
                                          </p:val>
                                        </p:tav>
                                      </p:tavLst>
                                    </p:anim>
                                    <p:anim calcmode="lin" valueType="num">
                                      <p:cBhvr additive="base">
                                        <p:cTn id="140"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141" fill="hold">
                      <p:stCondLst>
                        <p:cond delay="indefinite"/>
                      </p:stCondLst>
                      <p:childTnLst>
                        <p:par>
                          <p:cTn id="142" fill="hold">
                            <p:stCondLst>
                              <p:cond delay="0"/>
                            </p:stCondLst>
                            <p:childTnLst>
                              <p:par>
                                <p:cTn id="143" presetID="16" presetClass="entr" presetSubtype="21" fill="hold" nodeType="clickEffect">
                                  <p:stCondLst>
                                    <p:cond delay="0"/>
                                  </p:stCondLst>
                                  <p:childTnLst>
                                    <p:set>
                                      <p:cBhvr>
                                        <p:cTn id="144" dur="1" fill="hold">
                                          <p:stCondLst>
                                            <p:cond delay="0"/>
                                          </p:stCondLst>
                                        </p:cTn>
                                        <p:tgtEl>
                                          <p:spTgt spid="22"/>
                                        </p:tgtEl>
                                        <p:attrNameLst>
                                          <p:attrName>style.visibility</p:attrName>
                                        </p:attrNameLst>
                                      </p:cBhvr>
                                      <p:to>
                                        <p:strVal val="visible"/>
                                      </p:to>
                                    </p:set>
                                    <p:animEffect transition="in" filter="barn(inVertical)">
                                      <p:cBhvr>
                                        <p:cTn id="145"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7" grpId="0"/>
      <p:bldP spid="8" grpId="0"/>
      <p:bldP spid="10" grpId="0"/>
      <p:bldP spid="13" grpId="0" animBg="1"/>
      <p:bldP spid="14" grpId="0" animBg="1"/>
      <p:bldP spid="12" grpId="0"/>
      <p:bldP spid="12" grpId="1"/>
      <p:bldP spid="18" grpId="0"/>
      <p:bldP spid="18" grpId="1"/>
      <p:bldP spid="19" grpId="0"/>
      <p:bldP spid="25" grpId="0"/>
      <p:bldP spid="2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609600"/>
            <a:ext cx="4740400" cy="461665"/>
          </a:xfrm>
          <a:prstGeom prst="rect">
            <a:avLst/>
          </a:prstGeom>
        </p:spPr>
        <p:txBody>
          <a:bodyPr wrap="none">
            <a:spAutoFit/>
          </a:bodyPr>
          <a:lstStyle/>
          <a:p>
            <a:r>
              <a:rPr lang="en-US" sz="2400" dirty="0">
                <a:latin typeface="Comic Sans MS"/>
                <a:ea typeface="Times New Roman"/>
                <a:cs typeface="Times New Roman"/>
              </a:rPr>
              <a:t>What about the </a:t>
            </a:r>
            <a:r>
              <a:rPr lang="en-US" sz="2400" dirty="0">
                <a:highlight>
                  <a:srgbClr val="FFFF00"/>
                </a:highlight>
                <a:latin typeface="Comic Sans MS"/>
                <a:ea typeface="Times New Roman"/>
                <a:cs typeface="Times New Roman"/>
              </a:rPr>
              <a:t>ambiguous case</a:t>
            </a:r>
            <a:endParaRPr lang="en-US" sz="2400" dirty="0"/>
          </a:p>
        </p:txBody>
      </p:sp>
      <p:sp>
        <p:nvSpPr>
          <p:cNvPr id="3" name="AutoShape 2"/>
          <p:cNvSpPr>
            <a:spLocks noChangeArrowheads="1"/>
          </p:cNvSpPr>
          <p:nvPr/>
        </p:nvSpPr>
        <p:spPr bwMode="auto">
          <a:xfrm>
            <a:off x="5562600" y="680740"/>
            <a:ext cx="428625" cy="390525"/>
          </a:xfrm>
          <a:prstGeom prst="rightArrow">
            <a:avLst>
              <a:gd name="adj1" fmla="val 50000"/>
              <a:gd name="adj2" fmla="val 27439"/>
            </a:avLst>
          </a:prstGeom>
          <a:solidFill>
            <a:srgbClr val="FF3399"/>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 name="Rectangle 4"/>
          <p:cNvSpPr/>
          <p:nvPr/>
        </p:nvSpPr>
        <p:spPr>
          <a:xfrm>
            <a:off x="6400800" y="655766"/>
            <a:ext cx="1050865" cy="523220"/>
          </a:xfrm>
          <a:prstGeom prst="rect">
            <a:avLst/>
          </a:prstGeom>
        </p:spPr>
        <p:txBody>
          <a:bodyPr wrap="none">
            <a:spAutoFit/>
          </a:bodyPr>
          <a:lstStyle/>
          <a:p>
            <a:r>
              <a:rPr lang="en-US" sz="2800" dirty="0" smtClean="0">
                <a:solidFill>
                  <a:srgbClr val="FF0000"/>
                </a:solidFill>
              </a:rPr>
              <a:t>SSA </a:t>
            </a:r>
            <a:r>
              <a:rPr lang="en-US" sz="2800" dirty="0" smtClean="0"/>
              <a:t>? </a:t>
            </a:r>
            <a:endParaRPr lang="en-US" sz="2800" dirty="0"/>
          </a:p>
        </p:txBody>
      </p:sp>
      <p:pic>
        <p:nvPicPr>
          <p:cNvPr id="1024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6400" y="1295400"/>
            <a:ext cx="1724025" cy="533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AutoShape 4"/>
          <p:cNvSpPr>
            <a:spLocks noChangeArrowheads="1"/>
          </p:cNvSpPr>
          <p:nvPr/>
        </p:nvSpPr>
        <p:spPr bwMode="auto">
          <a:xfrm>
            <a:off x="3810000" y="1447800"/>
            <a:ext cx="990600" cy="381000"/>
          </a:xfrm>
          <a:prstGeom prst="rightArrow">
            <a:avLst>
              <a:gd name="adj1" fmla="val 50000"/>
              <a:gd name="adj2" fmla="val 65000"/>
            </a:avLst>
          </a:prstGeom>
          <a:solidFill>
            <a:srgbClr val="FF33CC"/>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 name="Rectangle 6"/>
          <p:cNvSpPr/>
          <p:nvPr/>
        </p:nvSpPr>
        <p:spPr>
          <a:xfrm>
            <a:off x="5084450" y="1300490"/>
            <a:ext cx="1425390" cy="523220"/>
          </a:xfrm>
          <a:prstGeom prst="rect">
            <a:avLst/>
          </a:prstGeom>
        </p:spPr>
        <p:txBody>
          <a:bodyPr wrap="none">
            <a:spAutoFit/>
          </a:bodyPr>
          <a:lstStyle/>
          <a:p>
            <a:r>
              <a:rPr lang="en-US" sz="2800" dirty="0">
                <a:solidFill>
                  <a:srgbClr val="E36C0A"/>
                </a:solidFill>
                <a:latin typeface="Comic Sans MS"/>
                <a:ea typeface="Times New Roman"/>
                <a:cs typeface="Times New Roman"/>
              </a:rPr>
              <a:t>2 areas</a:t>
            </a:r>
            <a:endParaRPr lang="en-US" sz="2800" dirty="0"/>
          </a:p>
        </p:txBody>
      </p:sp>
      <p:sp>
        <p:nvSpPr>
          <p:cNvPr id="8" name="Rectangle 7"/>
          <p:cNvSpPr/>
          <p:nvPr/>
        </p:nvSpPr>
        <p:spPr>
          <a:xfrm>
            <a:off x="435429" y="2514600"/>
            <a:ext cx="4921540" cy="461665"/>
          </a:xfrm>
          <a:prstGeom prst="rect">
            <a:avLst/>
          </a:prstGeom>
        </p:spPr>
        <p:txBody>
          <a:bodyPr wrap="none">
            <a:spAutoFit/>
          </a:bodyPr>
          <a:lstStyle/>
          <a:p>
            <a:r>
              <a:rPr lang="en-US" sz="2400" dirty="0">
                <a:latin typeface="Comic Sans MS" panose="030F0702030302020204" pitchFamily="66" charset="0"/>
              </a:rPr>
              <a:t>7.	a = 22, c = 30, and  </a:t>
            </a:r>
            <a:r>
              <a:rPr lang="en-US" sz="2400" dirty="0">
                <a:latin typeface="Comic Sans MS" panose="030F0702030302020204" pitchFamily="66" charset="0"/>
                <a:sym typeface="Symbol"/>
              </a:rPr>
              <a:t></a:t>
            </a:r>
            <a:r>
              <a:rPr lang="en-US" sz="2400" dirty="0">
                <a:latin typeface="Comic Sans MS" panose="030F0702030302020204" pitchFamily="66" charset="0"/>
              </a:rPr>
              <a:t> = 30</a:t>
            </a:r>
            <a:r>
              <a:rPr lang="en-US" sz="2400" dirty="0">
                <a:latin typeface="Comic Sans MS" panose="030F0702030302020204" pitchFamily="66" charset="0"/>
                <a:sym typeface="Symbol"/>
              </a:rPr>
              <a:t></a:t>
            </a:r>
            <a:endParaRPr lang="en-US" sz="2400" dirty="0">
              <a:latin typeface="Comic Sans MS" panose="030F0702030302020204" pitchFamily="66" charset="0"/>
            </a:endParaRPr>
          </a:p>
        </p:txBody>
      </p:sp>
      <p:sp>
        <p:nvSpPr>
          <p:cNvPr id="19" name="TextBox 18"/>
          <p:cNvSpPr txBox="1"/>
          <p:nvPr/>
        </p:nvSpPr>
        <p:spPr>
          <a:xfrm>
            <a:off x="435429" y="3451477"/>
            <a:ext cx="1333500" cy="523220"/>
          </a:xfrm>
          <a:prstGeom prst="rect">
            <a:avLst/>
          </a:prstGeom>
          <a:noFill/>
        </p:spPr>
        <p:txBody>
          <a:bodyPr wrap="square" rtlCol="0">
            <a:spAutoFit/>
          </a:bodyPr>
          <a:lstStyle/>
          <a:p>
            <a:r>
              <a:rPr lang="en-US" sz="2800" b="1" dirty="0" smtClean="0">
                <a:solidFill>
                  <a:srgbClr val="FF3399"/>
                </a:solidFill>
              </a:rPr>
              <a:t> TRI 2:</a:t>
            </a:r>
            <a:endParaRPr lang="en-US" sz="2800" b="1" dirty="0">
              <a:solidFill>
                <a:srgbClr val="FF3399"/>
              </a:solidFill>
            </a:endParaRPr>
          </a:p>
        </p:txBody>
      </p:sp>
      <p:graphicFrame>
        <p:nvGraphicFramePr>
          <p:cNvPr id="17" name="Object 16"/>
          <p:cNvGraphicFramePr>
            <a:graphicFrameLocks noChangeAspect="1"/>
          </p:cNvGraphicFramePr>
          <p:nvPr>
            <p:extLst>
              <p:ext uri="{D42A27DB-BD31-4B8C-83A1-F6EECF244321}">
                <p14:modId xmlns:p14="http://schemas.microsoft.com/office/powerpoint/2010/main" val="1276789608"/>
              </p:ext>
            </p:extLst>
          </p:nvPr>
        </p:nvGraphicFramePr>
        <p:xfrm>
          <a:off x="1700213" y="3617913"/>
          <a:ext cx="1489075" cy="377825"/>
        </p:xfrm>
        <a:graphic>
          <a:graphicData uri="http://schemas.openxmlformats.org/presentationml/2006/ole">
            <mc:AlternateContent xmlns:mc="http://schemas.openxmlformats.org/markup-compatibility/2006">
              <mc:Choice xmlns:v="urn:schemas-microsoft-com:vml" Requires="v">
                <p:oleObj spid="_x0000_s11420" name="Equation" r:id="rId4" imgW="698400" imgH="177480" progId="Equation.3">
                  <p:embed/>
                </p:oleObj>
              </mc:Choice>
              <mc:Fallback>
                <p:oleObj name="Equation" r:id="rId4" imgW="698400" imgH="177480" progId="Equation.3">
                  <p:embed/>
                  <p:pic>
                    <p:nvPicPr>
                      <p:cNvPr id="0" name=""/>
                      <p:cNvPicPr>
                        <a:picLocks noChangeAspect="1" noChangeArrowheads="1"/>
                      </p:cNvPicPr>
                      <p:nvPr/>
                    </p:nvPicPr>
                    <p:blipFill>
                      <a:blip r:embed="rId5"/>
                      <a:srcRect/>
                      <a:stretch>
                        <a:fillRect/>
                      </a:stretch>
                    </p:blipFill>
                    <p:spPr bwMode="auto">
                      <a:xfrm>
                        <a:off x="1700213" y="3617913"/>
                        <a:ext cx="1489075" cy="37782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0" name="Object 19"/>
          <p:cNvGraphicFramePr>
            <a:graphicFrameLocks noChangeAspect="1"/>
          </p:cNvGraphicFramePr>
          <p:nvPr>
            <p:extLst>
              <p:ext uri="{D42A27DB-BD31-4B8C-83A1-F6EECF244321}">
                <p14:modId xmlns:p14="http://schemas.microsoft.com/office/powerpoint/2010/main" val="4075968726"/>
              </p:ext>
            </p:extLst>
          </p:nvPr>
        </p:nvGraphicFramePr>
        <p:xfrm>
          <a:off x="3492500" y="3597275"/>
          <a:ext cx="1298575" cy="377825"/>
        </p:xfrm>
        <a:graphic>
          <a:graphicData uri="http://schemas.openxmlformats.org/presentationml/2006/ole">
            <mc:AlternateContent xmlns:mc="http://schemas.openxmlformats.org/markup-compatibility/2006">
              <mc:Choice xmlns:v="urn:schemas-microsoft-com:vml" Requires="v">
                <p:oleObj spid="_x0000_s11421" name="Equation" r:id="rId6" imgW="609480" imgH="177480" progId="Equation.3">
                  <p:embed/>
                </p:oleObj>
              </mc:Choice>
              <mc:Fallback>
                <p:oleObj name="Equation" r:id="rId6" imgW="609480" imgH="177480" progId="Equation.3">
                  <p:embed/>
                  <p:pic>
                    <p:nvPicPr>
                      <p:cNvPr id="0" name=""/>
                      <p:cNvPicPr>
                        <a:picLocks noChangeAspect="1" noChangeArrowheads="1"/>
                      </p:cNvPicPr>
                      <p:nvPr/>
                    </p:nvPicPr>
                    <p:blipFill>
                      <a:blip r:embed="rId7"/>
                      <a:srcRect/>
                      <a:stretch>
                        <a:fillRect/>
                      </a:stretch>
                    </p:blipFill>
                    <p:spPr bwMode="auto">
                      <a:xfrm>
                        <a:off x="3492500" y="3597275"/>
                        <a:ext cx="1298575" cy="37782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1" name="Object 20"/>
          <p:cNvGraphicFramePr>
            <a:graphicFrameLocks noChangeAspect="1"/>
          </p:cNvGraphicFramePr>
          <p:nvPr>
            <p:extLst>
              <p:ext uri="{D42A27DB-BD31-4B8C-83A1-F6EECF244321}">
                <p14:modId xmlns:p14="http://schemas.microsoft.com/office/powerpoint/2010/main" val="1743245271"/>
              </p:ext>
            </p:extLst>
          </p:nvPr>
        </p:nvGraphicFramePr>
        <p:xfrm>
          <a:off x="5991225" y="4267200"/>
          <a:ext cx="2813050" cy="838200"/>
        </p:xfrm>
        <a:graphic>
          <a:graphicData uri="http://schemas.openxmlformats.org/presentationml/2006/ole">
            <mc:AlternateContent xmlns:mc="http://schemas.openxmlformats.org/markup-compatibility/2006">
              <mc:Choice xmlns:v="urn:schemas-microsoft-com:vml" Requires="v">
                <p:oleObj spid="_x0000_s11422" name="Equation" r:id="rId8" imgW="1320480" imgH="393480" progId="Equation.3">
                  <p:embed/>
                </p:oleObj>
              </mc:Choice>
              <mc:Fallback>
                <p:oleObj name="Equation" r:id="rId8" imgW="1320480" imgH="393480" progId="Equation.3">
                  <p:embed/>
                  <p:pic>
                    <p:nvPicPr>
                      <p:cNvPr id="0" name=""/>
                      <p:cNvPicPr>
                        <a:picLocks noChangeAspect="1" noChangeArrowheads="1"/>
                      </p:cNvPicPr>
                      <p:nvPr/>
                    </p:nvPicPr>
                    <p:blipFill>
                      <a:blip r:embed="rId9"/>
                      <a:srcRect/>
                      <a:stretch>
                        <a:fillRect/>
                      </a:stretch>
                    </p:blipFill>
                    <p:spPr bwMode="auto">
                      <a:xfrm>
                        <a:off x="5991225" y="4267200"/>
                        <a:ext cx="2813050" cy="83820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2" name="Object 21"/>
          <p:cNvGraphicFramePr>
            <a:graphicFrameLocks noChangeAspect="1"/>
          </p:cNvGraphicFramePr>
          <p:nvPr>
            <p:extLst>
              <p:ext uri="{D42A27DB-BD31-4B8C-83A1-F6EECF244321}">
                <p14:modId xmlns:p14="http://schemas.microsoft.com/office/powerpoint/2010/main" val="1788829551"/>
              </p:ext>
            </p:extLst>
          </p:nvPr>
        </p:nvGraphicFramePr>
        <p:xfrm>
          <a:off x="6248400" y="5334000"/>
          <a:ext cx="2551113" cy="604838"/>
        </p:xfrm>
        <a:graphic>
          <a:graphicData uri="http://schemas.openxmlformats.org/presentationml/2006/ole">
            <mc:AlternateContent xmlns:mc="http://schemas.openxmlformats.org/markup-compatibility/2006">
              <mc:Choice xmlns:v="urn:schemas-microsoft-com:vml" Requires="v">
                <p:oleObj spid="_x0000_s11423" name="Equation" r:id="rId10" imgW="965160" imgH="228600" progId="Equation.3">
                  <p:embed/>
                </p:oleObj>
              </mc:Choice>
              <mc:Fallback>
                <p:oleObj name="Equation" r:id="rId10" imgW="965160" imgH="228600" progId="Equation.3">
                  <p:embed/>
                  <p:pic>
                    <p:nvPicPr>
                      <p:cNvPr id="0" name=""/>
                      <p:cNvPicPr>
                        <a:picLocks noChangeAspect="1" noChangeArrowheads="1"/>
                      </p:cNvPicPr>
                      <p:nvPr/>
                    </p:nvPicPr>
                    <p:blipFill>
                      <a:blip r:embed="rId11"/>
                      <a:srcRect/>
                      <a:stretch>
                        <a:fillRect/>
                      </a:stretch>
                    </p:blipFill>
                    <p:spPr bwMode="auto">
                      <a:xfrm>
                        <a:off x="6248400" y="5334000"/>
                        <a:ext cx="2551113" cy="604838"/>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11267" name="Picture 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096000" y="2022072"/>
            <a:ext cx="2466975" cy="1952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152400" y="4474029"/>
            <a:ext cx="4932050" cy="954107"/>
          </a:xfrm>
          <a:prstGeom prst="rect">
            <a:avLst/>
          </a:prstGeom>
          <a:noFill/>
        </p:spPr>
        <p:txBody>
          <a:bodyPr wrap="square" rtlCol="0">
            <a:spAutoFit/>
          </a:bodyPr>
          <a:lstStyle/>
          <a:p>
            <a:r>
              <a:rPr lang="en-US" sz="2800" dirty="0" smtClean="0"/>
              <a:t>REMEMBER: </a:t>
            </a:r>
          </a:p>
          <a:p>
            <a:r>
              <a:rPr lang="en-US" sz="2800" dirty="0" smtClean="0"/>
              <a:t>OBTUSE ANGLE IS </a:t>
            </a:r>
            <a:r>
              <a:rPr lang="en-US" sz="2800" dirty="0" smtClean="0">
                <a:solidFill>
                  <a:srgbClr val="FF0000"/>
                </a:solidFill>
              </a:rPr>
              <a:t>SUPPLEMENT</a:t>
            </a:r>
            <a:r>
              <a:rPr lang="en-US" sz="2800" dirty="0" smtClean="0"/>
              <a:t> </a:t>
            </a:r>
            <a:endParaRPr lang="en-US" sz="2800" dirty="0"/>
          </a:p>
        </p:txBody>
      </p:sp>
      <p:sp>
        <p:nvSpPr>
          <p:cNvPr id="28" name="TextBox 27"/>
          <p:cNvSpPr txBox="1"/>
          <p:nvPr/>
        </p:nvSpPr>
        <p:spPr>
          <a:xfrm>
            <a:off x="6804818" y="3343755"/>
            <a:ext cx="719138" cy="369332"/>
          </a:xfrm>
          <a:prstGeom prst="rect">
            <a:avLst/>
          </a:prstGeom>
          <a:noFill/>
        </p:spPr>
        <p:txBody>
          <a:bodyPr wrap="square" rtlCol="0">
            <a:spAutoFit/>
          </a:bodyPr>
          <a:lstStyle/>
          <a:p>
            <a:r>
              <a:rPr lang="en-US" b="1" dirty="0" smtClean="0"/>
              <a:t>137</a:t>
            </a:r>
            <a:r>
              <a:rPr lang="en-US" b="1" dirty="0" smtClean="0">
                <a:sym typeface="Symbol"/>
              </a:rPr>
              <a:t></a:t>
            </a:r>
            <a:endParaRPr lang="en-US" b="1" dirty="0"/>
          </a:p>
        </p:txBody>
      </p:sp>
      <p:sp>
        <p:nvSpPr>
          <p:cNvPr id="29" name="TextBox 28"/>
          <p:cNvSpPr txBox="1"/>
          <p:nvPr/>
        </p:nvSpPr>
        <p:spPr>
          <a:xfrm>
            <a:off x="7329487" y="2022072"/>
            <a:ext cx="719138" cy="369332"/>
          </a:xfrm>
          <a:prstGeom prst="rect">
            <a:avLst/>
          </a:prstGeom>
          <a:noFill/>
        </p:spPr>
        <p:txBody>
          <a:bodyPr wrap="square" rtlCol="0">
            <a:spAutoFit/>
          </a:bodyPr>
          <a:lstStyle/>
          <a:p>
            <a:r>
              <a:rPr lang="en-US" b="1" dirty="0" smtClean="0"/>
              <a:t>13</a:t>
            </a:r>
            <a:r>
              <a:rPr lang="en-US" b="1" dirty="0" smtClean="0">
                <a:sym typeface="Symbol"/>
              </a:rPr>
              <a:t></a:t>
            </a:r>
            <a:endParaRPr lang="en-US" b="1" dirty="0"/>
          </a:p>
        </p:txBody>
      </p:sp>
    </p:spTree>
    <p:extLst>
      <p:ext uri="{BB962C8B-B14F-4D97-AF65-F5344CB8AC3E}">
        <p14:creationId xmlns:p14="http://schemas.microsoft.com/office/powerpoint/2010/main" val="3109293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243"/>
                                        </p:tgtEl>
                                        <p:attrNameLst>
                                          <p:attrName>style.visibility</p:attrName>
                                        </p:attrNameLst>
                                      </p:cBhvr>
                                      <p:to>
                                        <p:strVal val="visible"/>
                                      </p:to>
                                    </p:set>
                                    <p:anim calcmode="lin" valueType="num">
                                      <p:cBhvr additive="base">
                                        <p:cTn id="19" dur="500" fill="hold"/>
                                        <p:tgtEl>
                                          <p:spTgt spid="10243"/>
                                        </p:tgtEl>
                                        <p:attrNameLst>
                                          <p:attrName>ppt_x</p:attrName>
                                        </p:attrNameLst>
                                      </p:cBhvr>
                                      <p:tavLst>
                                        <p:tav tm="0">
                                          <p:val>
                                            <p:strVal val="#ppt_x"/>
                                          </p:val>
                                        </p:tav>
                                        <p:tav tm="100000">
                                          <p:val>
                                            <p:strVal val="#ppt_x"/>
                                          </p:val>
                                        </p:tav>
                                      </p:tavLst>
                                    </p:anim>
                                    <p:anim calcmode="lin" valueType="num">
                                      <p:cBhvr additive="base">
                                        <p:cTn id="20" dur="500" fill="hold"/>
                                        <p:tgtEl>
                                          <p:spTgt spid="1024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arn(inVertical)">
                                      <p:cBhvr>
                                        <p:cTn id="25" dur="500"/>
                                        <p:tgtEl>
                                          <p:spTgt spid="6"/>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 calcmode="lin" valueType="num">
                                      <p:cBhvr additive="base">
                                        <p:cTn id="30" dur="500" fill="hold"/>
                                        <p:tgtEl>
                                          <p:spTgt spid="7"/>
                                        </p:tgtEl>
                                        <p:attrNameLst>
                                          <p:attrName>ppt_x</p:attrName>
                                        </p:attrNameLst>
                                      </p:cBhvr>
                                      <p:tavLst>
                                        <p:tav tm="0">
                                          <p:val>
                                            <p:strVal val="#ppt_x"/>
                                          </p:val>
                                        </p:tav>
                                        <p:tav tm="100000">
                                          <p:val>
                                            <p:strVal val="#ppt_x"/>
                                          </p:val>
                                        </p:tav>
                                      </p:tavLst>
                                    </p:anim>
                                    <p:anim calcmode="lin" valueType="num">
                                      <p:cBhvr additive="base">
                                        <p:cTn id="31"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8"/>
                                        </p:tgtEl>
                                        <p:attrNameLst>
                                          <p:attrName>style.visibility</p:attrName>
                                        </p:attrNameLst>
                                      </p:cBhvr>
                                      <p:to>
                                        <p:strVal val="visible"/>
                                      </p:to>
                                    </p:set>
                                    <p:anim calcmode="lin" valueType="num">
                                      <p:cBhvr additive="base">
                                        <p:cTn id="36" dur="500" fill="hold"/>
                                        <p:tgtEl>
                                          <p:spTgt spid="8"/>
                                        </p:tgtEl>
                                        <p:attrNameLst>
                                          <p:attrName>ppt_x</p:attrName>
                                        </p:attrNameLst>
                                      </p:cBhvr>
                                      <p:tavLst>
                                        <p:tav tm="0">
                                          <p:val>
                                            <p:strVal val="#ppt_x"/>
                                          </p:val>
                                        </p:tav>
                                        <p:tav tm="100000">
                                          <p:val>
                                            <p:strVal val="#ppt_x"/>
                                          </p:val>
                                        </p:tav>
                                      </p:tavLst>
                                    </p:anim>
                                    <p:anim calcmode="lin" valueType="num">
                                      <p:cBhvr additive="base">
                                        <p:cTn id="37"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barn(inVertical)">
                                      <p:cBhvr>
                                        <p:cTn id="42" dur="500"/>
                                        <p:tgtEl>
                                          <p:spTgt spid="19"/>
                                        </p:tgtEl>
                                      </p:cBhvr>
                                    </p:animEffect>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17"/>
                                        </p:tgtEl>
                                        <p:attrNameLst>
                                          <p:attrName>style.visibility</p:attrName>
                                        </p:attrNameLst>
                                      </p:cBhvr>
                                      <p:to>
                                        <p:strVal val="visible"/>
                                      </p:to>
                                    </p:set>
                                    <p:anim calcmode="lin" valueType="num">
                                      <p:cBhvr additive="base">
                                        <p:cTn id="47" dur="500" fill="hold"/>
                                        <p:tgtEl>
                                          <p:spTgt spid="17"/>
                                        </p:tgtEl>
                                        <p:attrNameLst>
                                          <p:attrName>ppt_x</p:attrName>
                                        </p:attrNameLst>
                                      </p:cBhvr>
                                      <p:tavLst>
                                        <p:tav tm="0">
                                          <p:val>
                                            <p:strVal val="#ppt_x"/>
                                          </p:val>
                                        </p:tav>
                                        <p:tav tm="100000">
                                          <p:val>
                                            <p:strVal val="#ppt_x"/>
                                          </p:val>
                                        </p:tav>
                                      </p:tavLst>
                                    </p:anim>
                                    <p:anim calcmode="lin" valueType="num">
                                      <p:cBhvr additive="base">
                                        <p:cTn id="4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28"/>
                                        </p:tgtEl>
                                        <p:attrNameLst>
                                          <p:attrName>style.visibility</p:attrName>
                                        </p:attrNameLst>
                                      </p:cBhvr>
                                      <p:to>
                                        <p:strVal val="visible"/>
                                      </p:to>
                                    </p:set>
                                    <p:anim calcmode="lin" valueType="num">
                                      <p:cBhvr additive="base">
                                        <p:cTn id="53" dur="500" fill="hold"/>
                                        <p:tgtEl>
                                          <p:spTgt spid="28"/>
                                        </p:tgtEl>
                                        <p:attrNameLst>
                                          <p:attrName>ppt_x</p:attrName>
                                        </p:attrNameLst>
                                      </p:cBhvr>
                                      <p:tavLst>
                                        <p:tav tm="0">
                                          <p:val>
                                            <p:strVal val="#ppt_x"/>
                                          </p:val>
                                        </p:tav>
                                        <p:tav tm="100000">
                                          <p:val>
                                            <p:strVal val="#ppt_x"/>
                                          </p:val>
                                        </p:tav>
                                      </p:tavLst>
                                    </p:anim>
                                    <p:anim calcmode="lin" valueType="num">
                                      <p:cBhvr additive="base">
                                        <p:cTn id="54"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4"/>
                                        </p:tgtEl>
                                        <p:attrNameLst>
                                          <p:attrName>style.visibility</p:attrName>
                                        </p:attrNameLst>
                                      </p:cBhvr>
                                      <p:to>
                                        <p:strVal val="visible"/>
                                      </p:to>
                                    </p:set>
                                    <p:anim calcmode="lin" valueType="num">
                                      <p:cBhvr additive="base">
                                        <p:cTn id="59" dur="500" fill="hold"/>
                                        <p:tgtEl>
                                          <p:spTgt spid="4"/>
                                        </p:tgtEl>
                                        <p:attrNameLst>
                                          <p:attrName>ppt_x</p:attrName>
                                        </p:attrNameLst>
                                      </p:cBhvr>
                                      <p:tavLst>
                                        <p:tav tm="0">
                                          <p:val>
                                            <p:strVal val="#ppt_x"/>
                                          </p:val>
                                        </p:tav>
                                        <p:tav tm="100000">
                                          <p:val>
                                            <p:strVal val="#ppt_x"/>
                                          </p:val>
                                        </p:tav>
                                      </p:tavLst>
                                    </p:anim>
                                    <p:anim calcmode="lin" valueType="num">
                                      <p:cBhvr additive="base">
                                        <p:cTn id="6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nodeType="clickEffect">
                                  <p:stCondLst>
                                    <p:cond delay="0"/>
                                  </p:stCondLst>
                                  <p:childTnLst>
                                    <p:set>
                                      <p:cBhvr>
                                        <p:cTn id="64" dur="1" fill="hold">
                                          <p:stCondLst>
                                            <p:cond delay="0"/>
                                          </p:stCondLst>
                                        </p:cTn>
                                        <p:tgtEl>
                                          <p:spTgt spid="20"/>
                                        </p:tgtEl>
                                        <p:attrNameLst>
                                          <p:attrName>style.visibility</p:attrName>
                                        </p:attrNameLst>
                                      </p:cBhvr>
                                      <p:to>
                                        <p:strVal val="visible"/>
                                      </p:to>
                                    </p:set>
                                    <p:anim calcmode="lin" valueType="num">
                                      <p:cBhvr additive="base">
                                        <p:cTn id="65" dur="500" fill="hold"/>
                                        <p:tgtEl>
                                          <p:spTgt spid="20"/>
                                        </p:tgtEl>
                                        <p:attrNameLst>
                                          <p:attrName>ppt_x</p:attrName>
                                        </p:attrNameLst>
                                      </p:cBhvr>
                                      <p:tavLst>
                                        <p:tav tm="0">
                                          <p:val>
                                            <p:strVal val="#ppt_x"/>
                                          </p:val>
                                        </p:tav>
                                        <p:tav tm="100000">
                                          <p:val>
                                            <p:strVal val="#ppt_x"/>
                                          </p:val>
                                        </p:tav>
                                      </p:tavLst>
                                    </p:anim>
                                    <p:anim calcmode="lin" valueType="num">
                                      <p:cBhvr additive="base">
                                        <p:cTn id="66"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29"/>
                                        </p:tgtEl>
                                        <p:attrNameLst>
                                          <p:attrName>style.visibility</p:attrName>
                                        </p:attrNameLst>
                                      </p:cBhvr>
                                      <p:to>
                                        <p:strVal val="visible"/>
                                      </p:to>
                                    </p:set>
                                    <p:anim calcmode="lin" valueType="num">
                                      <p:cBhvr additive="base">
                                        <p:cTn id="71" dur="500" fill="hold"/>
                                        <p:tgtEl>
                                          <p:spTgt spid="29"/>
                                        </p:tgtEl>
                                        <p:attrNameLst>
                                          <p:attrName>ppt_x</p:attrName>
                                        </p:attrNameLst>
                                      </p:cBhvr>
                                      <p:tavLst>
                                        <p:tav tm="0">
                                          <p:val>
                                            <p:strVal val="#ppt_x"/>
                                          </p:val>
                                        </p:tav>
                                        <p:tav tm="100000">
                                          <p:val>
                                            <p:strVal val="#ppt_x"/>
                                          </p:val>
                                        </p:tav>
                                      </p:tavLst>
                                    </p:anim>
                                    <p:anim calcmode="lin" valueType="num">
                                      <p:cBhvr additive="base">
                                        <p:cTn id="72"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nodeType="clickEffect">
                                  <p:stCondLst>
                                    <p:cond delay="0"/>
                                  </p:stCondLst>
                                  <p:childTnLst>
                                    <p:set>
                                      <p:cBhvr>
                                        <p:cTn id="76" dur="1" fill="hold">
                                          <p:stCondLst>
                                            <p:cond delay="0"/>
                                          </p:stCondLst>
                                        </p:cTn>
                                        <p:tgtEl>
                                          <p:spTgt spid="21"/>
                                        </p:tgtEl>
                                        <p:attrNameLst>
                                          <p:attrName>style.visibility</p:attrName>
                                        </p:attrNameLst>
                                      </p:cBhvr>
                                      <p:to>
                                        <p:strVal val="visible"/>
                                      </p:to>
                                    </p:set>
                                    <p:anim calcmode="lin" valueType="num">
                                      <p:cBhvr additive="base">
                                        <p:cTn id="77" dur="500" fill="hold"/>
                                        <p:tgtEl>
                                          <p:spTgt spid="21"/>
                                        </p:tgtEl>
                                        <p:attrNameLst>
                                          <p:attrName>ppt_x</p:attrName>
                                        </p:attrNameLst>
                                      </p:cBhvr>
                                      <p:tavLst>
                                        <p:tav tm="0">
                                          <p:val>
                                            <p:strVal val="#ppt_x"/>
                                          </p:val>
                                        </p:tav>
                                        <p:tav tm="100000">
                                          <p:val>
                                            <p:strVal val="#ppt_x"/>
                                          </p:val>
                                        </p:tav>
                                      </p:tavLst>
                                    </p:anim>
                                    <p:anim calcmode="lin" valueType="num">
                                      <p:cBhvr additive="base">
                                        <p:cTn id="78"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16" presetClass="entr" presetSubtype="21" fill="hold" nodeType="clickEffect">
                                  <p:stCondLst>
                                    <p:cond delay="0"/>
                                  </p:stCondLst>
                                  <p:childTnLst>
                                    <p:set>
                                      <p:cBhvr>
                                        <p:cTn id="82" dur="1" fill="hold">
                                          <p:stCondLst>
                                            <p:cond delay="0"/>
                                          </p:stCondLst>
                                        </p:cTn>
                                        <p:tgtEl>
                                          <p:spTgt spid="22"/>
                                        </p:tgtEl>
                                        <p:attrNameLst>
                                          <p:attrName>style.visibility</p:attrName>
                                        </p:attrNameLst>
                                      </p:cBhvr>
                                      <p:to>
                                        <p:strVal val="visible"/>
                                      </p:to>
                                    </p:set>
                                    <p:animEffect transition="in" filter="barn(inVertical)">
                                      <p:cBhvr>
                                        <p:cTn id="83"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7" grpId="0"/>
      <p:bldP spid="8" grpId="0"/>
      <p:bldP spid="19" grpId="0"/>
      <p:bldP spid="4" grpId="0"/>
      <p:bldP spid="28" grpId="0"/>
      <p:bldP spid="2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0"/>
            <a:ext cx="7019925" cy="2400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152400" y="2334329"/>
            <a:ext cx="8839201" cy="1477328"/>
          </a:xfrm>
          <a:prstGeom prst="rect">
            <a:avLst/>
          </a:prstGeom>
          <a:solidFill>
            <a:srgbClr val="FFFF00"/>
          </a:solidFill>
          <a:ln>
            <a:solidFill>
              <a:srgbClr val="1A3FF6"/>
            </a:solidFill>
          </a:ln>
        </p:spPr>
        <p:txBody>
          <a:bodyPr wrap="square" rtlCol="0">
            <a:spAutoFit/>
          </a:bodyPr>
          <a:lstStyle/>
          <a:p>
            <a:r>
              <a:rPr lang="en-US" sz="3000" dirty="0" smtClean="0">
                <a:solidFill>
                  <a:srgbClr val="1A3FF6"/>
                </a:solidFill>
              </a:rPr>
              <a:t>Come in the mornings or afternoons, if you would like to use your test folders to begin studying for final and cumulative exams. </a:t>
            </a:r>
            <a:endParaRPr lang="en-US" sz="3000" dirty="0">
              <a:solidFill>
                <a:srgbClr val="1A3FF6"/>
              </a:solidFill>
            </a:endParaRPr>
          </a:p>
        </p:txBody>
      </p:sp>
      <p:pic>
        <p:nvPicPr>
          <p:cNvPr id="5" name="Picture 4"/>
          <p:cNvPicPr>
            <a:picLocks noChangeAspect="1"/>
          </p:cNvPicPr>
          <p:nvPr/>
        </p:nvPicPr>
        <p:blipFill>
          <a:blip r:embed="rId3"/>
          <a:stretch>
            <a:fillRect/>
          </a:stretch>
        </p:blipFill>
        <p:spPr>
          <a:xfrm>
            <a:off x="152400" y="3962400"/>
            <a:ext cx="8820150" cy="2771775"/>
          </a:xfrm>
          <a:prstGeom prst="rect">
            <a:avLst/>
          </a:prstGeom>
        </p:spPr>
      </p:pic>
    </p:spTree>
    <p:extLst>
      <p:ext uri="{BB962C8B-B14F-4D97-AF65-F5344CB8AC3E}">
        <p14:creationId xmlns:p14="http://schemas.microsoft.com/office/powerpoint/2010/main" val="28890040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71600" y="304800"/>
            <a:ext cx="6553200" cy="1384995"/>
          </a:xfrm>
          <a:prstGeom prst="rect">
            <a:avLst/>
          </a:prstGeom>
        </p:spPr>
        <p:txBody>
          <a:bodyPr wrap="square">
            <a:spAutoFit/>
          </a:bodyPr>
          <a:lstStyle/>
          <a:p>
            <a:pPr algn="ctr"/>
            <a:r>
              <a:rPr lang="en-US" sz="2800" dirty="0">
                <a:solidFill>
                  <a:srgbClr val="0000FF"/>
                </a:solidFill>
                <a:latin typeface="Comic Sans MS"/>
                <a:ea typeface="Times New Roman"/>
              </a:rPr>
              <a:t>Accel </a:t>
            </a:r>
            <a:r>
              <a:rPr lang="en-US" sz="2800" dirty="0" smtClean="0">
                <a:solidFill>
                  <a:srgbClr val="0000FF"/>
                </a:solidFill>
                <a:latin typeface="Comic Sans MS"/>
                <a:ea typeface="Times New Roman"/>
              </a:rPr>
              <a:t>Precalc</a:t>
            </a:r>
            <a:endParaRPr lang="en-US" sz="2800" dirty="0">
              <a:latin typeface="Times New Roman"/>
              <a:ea typeface="Times New Roman"/>
            </a:endParaRPr>
          </a:p>
          <a:p>
            <a:pPr algn="ctr"/>
            <a:r>
              <a:rPr lang="en-US" sz="2800">
                <a:solidFill>
                  <a:srgbClr val="339933"/>
                </a:solidFill>
                <a:latin typeface="Comic Sans MS"/>
                <a:ea typeface="Times New Roman"/>
              </a:rPr>
              <a:t>Unit </a:t>
            </a:r>
            <a:r>
              <a:rPr lang="en-US" sz="2800" smtClean="0">
                <a:solidFill>
                  <a:srgbClr val="339933"/>
                </a:solidFill>
                <a:latin typeface="Comic Sans MS"/>
                <a:ea typeface="Times New Roman"/>
              </a:rPr>
              <a:t>8: </a:t>
            </a:r>
            <a:r>
              <a:rPr lang="en-US" sz="2800" dirty="0">
                <a:solidFill>
                  <a:srgbClr val="339933"/>
                </a:solidFill>
                <a:latin typeface="Comic Sans MS"/>
                <a:ea typeface="Times New Roman"/>
              </a:rPr>
              <a:t>Extended Trigonometry</a:t>
            </a:r>
            <a:endParaRPr lang="en-US" sz="2800" dirty="0">
              <a:latin typeface="Times New Roman"/>
              <a:ea typeface="Times New Roman"/>
            </a:endParaRPr>
          </a:p>
          <a:p>
            <a:r>
              <a:rPr lang="en-US" sz="2800" dirty="0" smtClean="0">
                <a:solidFill>
                  <a:srgbClr val="C00000"/>
                </a:solidFill>
                <a:latin typeface="Comic Sans MS"/>
                <a:ea typeface="Times New Roman"/>
                <a:cs typeface="Times New Roman"/>
              </a:rPr>
              <a:t>         Lesson </a:t>
            </a:r>
            <a:r>
              <a:rPr lang="en-US" sz="2800" dirty="0">
                <a:solidFill>
                  <a:srgbClr val="C00000"/>
                </a:solidFill>
                <a:latin typeface="Comic Sans MS"/>
                <a:ea typeface="Times New Roman"/>
                <a:cs typeface="Times New Roman"/>
              </a:rPr>
              <a:t>3: Area of </a:t>
            </a:r>
            <a:r>
              <a:rPr lang="en-US" sz="2800" dirty="0" smtClean="0">
                <a:solidFill>
                  <a:srgbClr val="C00000"/>
                </a:solidFill>
                <a:latin typeface="Comic Sans MS"/>
                <a:ea typeface="Times New Roman"/>
                <a:cs typeface="Times New Roman"/>
              </a:rPr>
              <a:t>Triangles</a:t>
            </a:r>
            <a:endParaRPr lang="en-US" sz="2800" dirty="0">
              <a:solidFill>
                <a:srgbClr val="C00000"/>
              </a:solidFill>
            </a:endParaRPr>
          </a:p>
        </p:txBody>
      </p:sp>
      <p:sp>
        <p:nvSpPr>
          <p:cNvPr id="3" name="Rectangle 2"/>
          <p:cNvSpPr/>
          <p:nvPr/>
        </p:nvSpPr>
        <p:spPr>
          <a:xfrm>
            <a:off x="228600" y="2039540"/>
            <a:ext cx="8610600" cy="461665"/>
          </a:xfrm>
          <a:prstGeom prst="rect">
            <a:avLst/>
          </a:prstGeom>
        </p:spPr>
        <p:txBody>
          <a:bodyPr wrap="square">
            <a:spAutoFit/>
          </a:bodyPr>
          <a:lstStyle/>
          <a:p>
            <a:r>
              <a:rPr lang="en-US" sz="2400" dirty="0">
                <a:solidFill>
                  <a:srgbClr val="7030A0"/>
                </a:solidFill>
                <a:latin typeface="Comic Sans MS"/>
                <a:ea typeface="Times New Roman"/>
              </a:rPr>
              <a:t>EQ:</a:t>
            </a:r>
            <a:r>
              <a:rPr lang="en-US" sz="2400" dirty="0">
                <a:latin typeface="Comic Sans MS"/>
                <a:ea typeface="Times New Roman"/>
              </a:rPr>
              <a:t>  How do you find the area of </a:t>
            </a:r>
            <a:r>
              <a:rPr lang="en-US" sz="2400" dirty="0">
                <a:solidFill>
                  <a:srgbClr val="FF33CC"/>
                </a:solidFill>
                <a:latin typeface="Comic Sans MS"/>
                <a:ea typeface="Times New Roman"/>
              </a:rPr>
              <a:t>non-right</a:t>
            </a:r>
            <a:r>
              <a:rPr lang="en-US" sz="2400" dirty="0">
                <a:latin typeface="Comic Sans MS"/>
                <a:ea typeface="Times New Roman"/>
              </a:rPr>
              <a:t> </a:t>
            </a:r>
            <a:r>
              <a:rPr lang="en-US" sz="2400" dirty="0" smtClean="0">
                <a:latin typeface="Comic Sans MS"/>
                <a:ea typeface="Times New Roman"/>
              </a:rPr>
              <a:t>triangles </a:t>
            </a:r>
            <a:r>
              <a:rPr lang="en-US" sz="2400" dirty="0">
                <a:latin typeface="Comic Sans MS"/>
                <a:ea typeface="Times New Roman"/>
              </a:rPr>
              <a:t>?</a:t>
            </a:r>
            <a:endParaRPr lang="en-US" sz="2400" dirty="0">
              <a:effectLst/>
              <a:latin typeface="Times New Roman"/>
              <a:ea typeface="Times New Roman"/>
            </a:endParaRPr>
          </a:p>
        </p:txBody>
      </p:sp>
    </p:spTree>
    <p:extLst>
      <p:ext uri="{BB962C8B-B14F-4D97-AF65-F5344CB8AC3E}">
        <p14:creationId xmlns:p14="http://schemas.microsoft.com/office/powerpoint/2010/main" val="1435170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457200"/>
            <a:ext cx="1306768" cy="461665"/>
          </a:xfrm>
          <a:prstGeom prst="rect">
            <a:avLst/>
          </a:prstGeom>
        </p:spPr>
        <p:txBody>
          <a:bodyPr wrap="none">
            <a:spAutoFit/>
          </a:bodyPr>
          <a:lstStyle/>
          <a:p>
            <a:r>
              <a:rPr lang="en-US" sz="2400" dirty="0">
                <a:highlight>
                  <a:srgbClr val="FFFF00"/>
                </a:highlight>
                <a:latin typeface="Comic Sans MS"/>
                <a:ea typeface="Times New Roman"/>
              </a:rPr>
              <a:t>Recall:</a:t>
            </a:r>
            <a:r>
              <a:rPr lang="en-US" sz="2400" dirty="0">
                <a:latin typeface="Comic Sans MS"/>
                <a:ea typeface="Times New Roman"/>
              </a:rPr>
              <a:t>  </a:t>
            </a:r>
            <a:endParaRPr lang="en-US" sz="2400" dirty="0">
              <a:effectLst/>
              <a:latin typeface="Times New Roman"/>
              <a:ea typeface="Times New Roman"/>
            </a:endParaRPr>
          </a:p>
        </p:txBody>
      </p:sp>
      <p:sp>
        <p:nvSpPr>
          <p:cNvPr id="4" name="Rectangle 3"/>
          <p:cNvSpPr/>
          <p:nvPr/>
        </p:nvSpPr>
        <p:spPr>
          <a:xfrm>
            <a:off x="1828800" y="435429"/>
            <a:ext cx="6411203" cy="954107"/>
          </a:xfrm>
          <a:prstGeom prst="rect">
            <a:avLst/>
          </a:prstGeom>
        </p:spPr>
        <p:txBody>
          <a:bodyPr wrap="square">
            <a:spAutoFit/>
          </a:bodyPr>
          <a:lstStyle/>
          <a:p>
            <a:r>
              <a:rPr lang="en-US" sz="2800" dirty="0">
                <a:latin typeface="Comic Sans MS"/>
                <a:ea typeface="Times New Roman"/>
              </a:rPr>
              <a:t>How do you find the area of </a:t>
            </a:r>
            <a:r>
              <a:rPr lang="en-US" sz="2800" b="1" dirty="0">
                <a:solidFill>
                  <a:srgbClr val="0070C0"/>
                </a:solidFill>
                <a:latin typeface="Comic Sans MS"/>
                <a:ea typeface="Times New Roman"/>
              </a:rPr>
              <a:t>right</a:t>
            </a:r>
            <a:r>
              <a:rPr lang="en-US" sz="2800" b="1" dirty="0">
                <a:latin typeface="Comic Sans MS"/>
                <a:ea typeface="Times New Roman"/>
              </a:rPr>
              <a:t> </a:t>
            </a:r>
            <a:r>
              <a:rPr lang="en-US" sz="2800" b="1" dirty="0">
                <a:solidFill>
                  <a:srgbClr val="0070C0"/>
                </a:solidFill>
                <a:latin typeface="Comic Sans MS"/>
                <a:ea typeface="Times New Roman"/>
              </a:rPr>
              <a:t>triangles</a:t>
            </a:r>
            <a:r>
              <a:rPr lang="en-US" sz="2800" dirty="0">
                <a:latin typeface="Comic Sans MS"/>
                <a:ea typeface="Times New Roman"/>
              </a:rPr>
              <a:t>?</a:t>
            </a:r>
            <a:endParaRPr lang="en-US" sz="2800" dirty="0">
              <a:effectLst/>
              <a:latin typeface="Times New Roman"/>
              <a:ea typeface="Times New Roman"/>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84755" y="1905000"/>
            <a:ext cx="5629275" cy="2990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7163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barn(inVertical)">
                                      <p:cBhvr>
                                        <p:cTn id="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533400"/>
            <a:ext cx="4160113" cy="523220"/>
          </a:xfrm>
          <a:prstGeom prst="rect">
            <a:avLst/>
          </a:prstGeom>
        </p:spPr>
        <p:txBody>
          <a:bodyPr wrap="none">
            <a:spAutoFit/>
          </a:bodyPr>
          <a:lstStyle/>
          <a:p>
            <a:r>
              <a:rPr lang="en-US" sz="2800" dirty="0">
                <a:latin typeface="Comic Sans MS"/>
                <a:ea typeface="Times New Roman"/>
                <a:cs typeface="Times New Roman"/>
              </a:rPr>
              <a:t>What if </a:t>
            </a:r>
            <a:r>
              <a:rPr lang="en-US" sz="2800" i="1" dirty="0">
                <a:solidFill>
                  <a:srgbClr val="0000FF"/>
                </a:solidFill>
                <a:latin typeface="Comic Sans MS"/>
                <a:ea typeface="Times New Roman"/>
                <a:cs typeface="Times New Roman"/>
              </a:rPr>
              <a:t>h</a:t>
            </a:r>
            <a:r>
              <a:rPr lang="en-US" sz="2800" dirty="0">
                <a:latin typeface="Comic Sans MS"/>
                <a:ea typeface="Times New Roman"/>
                <a:cs typeface="Times New Roman"/>
              </a:rPr>
              <a:t> is not known?</a:t>
            </a:r>
            <a:endParaRPr lang="en-US" sz="2800" dirty="0"/>
          </a:p>
        </p:txBody>
      </p:sp>
      <p:pic>
        <p:nvPicPr>
          <p:cNvPr id="2050" name="Picture 2" descr="Su55k01_m04x"/>
          <p:cNvPicPr>
            <a:picLocks noChangeAspect="1" noChangeArrowheads="1"/>
          </p:cNvPicPr>
          <p:nvPr/>
        </p:nvPicPr>
        <p:blipFill>
          <a:blip r:embed="rId3">
            <a:extLst>
              <a:ext uri="{28A0092B-C50C-407E-A947-70E740481C1C}">
                <a14:useLocalDpi xmlns:a14="http://schemas.microsoft.com/office/drawing/2010/main" val="0"/>
              </a:ext>
            </a:extLst>
          </a:blip>
          <a:srcRect r="44054"/>
          <a:stretch>
            <a:fillRect/>
          </a:stretch>
        </p:blipFill>
        <p:spPr bwMode="auto">
          <a:xfrm>
            <a:off x="4769713" y="378732"/>
            <a:ext cx="3003550" cy="19304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460941" y="1285962"/>
            <a:ext cx="3984171" cy="830997"/>
          </a:xfrm>
          <a:prstGeom prst="rect">
            <a:avLst/>
          </a:prstGeom>
        </p:spPr>
        <p:txBody>
          <a:bodyPr wrap="square">
            <a:spAutoFit/>
          </a:bodyPr>
          <a:lstStyle/>
          <a:p>
            <a:r>
              <a:rPr lang="en-US" sz="2400" dirty="0">
                <a:latin typeface="Comic Sans MS"/>
                <a:ea typeface="Times New Roman"/>
              </a:rPr>
              <a:t>Can it be expressed using </a:t>
            </a:r>
            <a:r>
              <a:rPr lang="en-US" sz="2400" dirty="0">
                <a:solidFill>
                  <a:srgbClr val="FF3399"/>
                </a:solidFill>
                <a:latin typeface="Comic Sans MS"/>
                <a:ea typeface="Times New Roman"/>
              </a:rPr>
              <a:t>right triangle trig</a:t>
            </a:r>
            <a:r>
              <a:rPr lang="en-US" sz="2400" dirty="0" smtClean="0">
                <a:latin typeface="Comic Sans MS"/>
                <a:ea typeface="Times New Roman"/>
              </a:rPr>
              <a:t>? </a:t>
            </a:r>
          </a:p>
        </p:txBody>
      </p:sp>
      <p:pic>
        <p:nvPicPr>
          <p:cNvPr id="2051" name="Picture 3" descr="Su55k01_m0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36525" y="3638104"/>
            <a:ext cx="3162300" cy="1971675"/>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4756" y="4033392"/>
            <a:ext cx="1104900" cy="590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5631" y="3975276"/>
            <a:ext cx="1000125" cy="514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4" name="Object 3"/>
          <p:cNvGraphicFramePr>
            <a:graphicFrameLocks noChangeAspect="1"/>
          </p:cNvGraphicFramePr>
          <p:nvPr>
            <p:extLst>
              <p:ext uri="{D42A27DB-BD31-4B8C-83A1-F6EECF244321}">
                <p14:modId xmlns:p14="http://schemas.microsoft.com/office/powerpoint/2010/main" val="823339227"/>
              </p:ext>
            </p:extLst>
          </p:nvPr>
        </p:nvGraphicFramePr>
        <p:xfrm>
          <a:off x="2833830" y="3904695"/>
          <a:ext cx="304800" cy="787400"/>
        </p:xfrm>
        <a:graphic>
          <a:graphicData uri="http://schemas.openxmlformats.org/presentationml/2006/ole">
            <mc:AlternateContent xmlns:mc="http://schemas.openxmlformats.org/markup-compatibility/2006">
              <mc:Choice xmlns:v="urn:schemas-microsoft-com:vml" Requires="v">
                <p:oleObj spid="_x0000_s2225" name="Equation" r:id="rId7" imgW="152280" imgH="393480" progId="Equation.3">
                  <p:embed/>
                </p:oleObj>
              </mc:Choice>
              <mc:Fallback>
                <p:oleObj name="Equation" r:id="rId7" imgW="152280" imgH="393480" progId="Equation.3">
                  <p:embed/>
                  <p:pic>
                    <p:nvPicPr>
                      <p:cNvPr id="0" name=""/>
                      <p:cNvPicPr/>
                      <p:nvPr/>
                    </p:nvPicPr>
                    <p:blipFill>
                      <a:blip r:embed="rId8"/>
                      <a:stretch>
                        <a:fillRect/>
                      </a:stretch>
                    </p:blipFill>
                    <p:spPr>
                      <a:xfrm>
                        <a:off x="2833830" y="3904695"/>
                        <a:ext cx="304800" cy="787400"/>
                      </a:xfrm>
                      <a:prstGeom prst="rect">
                        <a:avLst/>
                      </a:prstGeom>
                      <a:solidFill>
                        <a:srgbClr val="FFFF00"/>
                      </a:solidFill>
                    </p:spPr>
                  </p:pic>
                </p:oleObj>
              </mc:Fallback>
            </mc:AlternateContent>
          </a:graphicData>
        </a:graphic>
      </p:graphicFrame>
      <p:sp>
        <p:nvSpPr>
          <p:cNvPr id="5" name="Rectangle 4"/>
          <p:cNvSpPr/>
          <p:nvPr/>
        </p:nvSpPr>
        <p:spPr>
          <a:xfrm>
            <a:off x="1633542" y="5237628"/>
            <a:ext cx="2359941" cy="523220"/>
          </a:xfrm>
          <a:prstGeom prst="rect">
            <a:avLst/>
          </a:prstGeom>
        </p:spPr>
        <p:txBody>
          <a:bodyPr wrap="none">
            <a:spAutoFit/>
          </a:bodyPr>
          <a:lstStyle/>
          <a:p>
            <a:r>
              <a:rPr lang="en-US" sz="2800" i="1" dirty="0">
                <a:solidFill>
                  <a:srgbClr val="0000FF"/>
                </a:solidFill>
                <a:latin typeface="Comic Sans MS"/>
                <a:ea typeface="Times New Roman"/>
                <a:cs typeface="Times New Roman"/>
              </a:rPr>
              <a:t>h</a:t>
            </a:r>
            <a:r>
              <a:rPr lang="en-US" sz="2800" dirty="0">
                <a:solidFill>
                  <a:srgbClr val="0000FF"/>
                </a:solidFill>
                <a:latin typeface="Comic Sans MS"/>
                <a:ea typeface="Times New Roman"/>
                <a:cs typeface="Times New Roman"/>
              </a:rPr>
              <a:t> = _______</a:t>
            </a:r>
            <a:endParaRPr lang="en-US" sz="2800" dirty="0"/>
          </a:p>
        </p:txBody>
      </p:sp>
      <p:graphicFrame>
        <p:nvGraphicFramePr>
          <p:cNvPr id="6" name="Object 5"/>
          <p:cNvGraphicFramePr>
            <a:graphicFrameLocks noChangeAspect="1"/>
          </p:cNvGraphicFramePr>
          <p:nvPr>
            <p:extLst>
              <p:ext uri="{D42A27DB-BD31-4B8C-83A1-F6EECF244321}">
                <p14:modId xmlns:p14="http://schemas.microsoft.com/office/powerpoint/2010/main" val="3011648040"/>
              </p:ext>
            </p:extLst>
          </p:nvPr>
        </p:nvGraphicFramePr>
        <p:xfrm>
          <a:off x="2440130" y="5137385"/>
          <a:ext cx="1092200" cy="449729"/>
        </p:xfrm>
        <a:graphic>
          <a:graphicData uri="http://schemas.openxmlformats.org/presentationml/2006/ole">
            <mc:AlternateContent xmlns:mc="http://schemas.openxmlformats.org/markup-compatibility/2006">
              <mc:Choice xmlns:v="urn:schemas-microsoft-com:vml" Requires="v">
                <p:oleObj spid="_x0000_s2226" name="Equation" r:id="rId9" imgW="431640" imgH="177480" progId="Equation.3">
                  <p:embed/>
                </p:oleObj>
              </mc:Choice>
              <mc:Fallback>
                <p:oleObj name="Equation" r:id="rId9" imgW="431640" imgH="177480" progId="Equation.3">
                  <p:embed/>
                  <p:pic>
                    <p:nvPicPr>
                      <p:cNvPr id="0" name=""/>
                      <p:cNvPicPr/>
                      <p:nvPr/>
                    </p:nvPicPr>
                    <p:blipFill>
                      <a:blip r:embed="rId10"/>
                      <a:stretch>
                        <a:fillRect/>
                      </a:stretch>
                    </p:blipFill>
                    <p:spPr>
                      <a:xfrm>
                        <a:off x="2440130" y="5137385"/>
                        <a:ext cx="1092200" cy="449729"/>
                      </a:xfrm>
                      <a:prstGeom prst="rect">
                        <a:avLst/>
                      </a:prstGeom>
                      <a:solidFill>
                        <a:srgbClr val="FFFF00"/>
                      </a:solidFill>
                    </p:spPr>
                  </p:pic>
                </p:oleObj>
              </mc:Fallback>
            </mc:AlternateContent>
          </a:graphicData>
        </a:graphic>
      </p:graphicFrame>
      <p:sp>
        <p:nvSpPr>
          <p:cNvPr id="11" name="Rectangle 10"/>
          <p:cNvSpPr/>
          <p:nvPr/>
        </p:nvSpPr>
        <p:spPr>
          <a:xfrm>
            <a:off x="507647" y="2730645"/>
            <a:ext cx="7857756" cy="830997"/>
          </a:xfrm>
          <a:prstGeom prst="rect">
            <a:avLst/>
          </a:prstGeom>
          <a:solidFill>
            <a:schemeClr val="accent6">
              <a:lumMod val="40000"/>
              <a:lumOff val="60000"/>
            </a:schemeClr>
          </a:solidFill>
        </p:spPr>
        <p:txBody>
          <a:bodyPr wrap="square">
            <a:spAutoFit/>
          </a:bodyPr>
          <a:lstStyle/>
          <a:p>
            <a:r>
              <a:rPr lang="en-US" sz="2400" dirty="0" smtClean="0">
                <a:latin typeface="Comic Sans MS"/>
                <a:ea typeface="Times New Roman"/>
              </a:rPr>
              <a:t>Recall how we </a:t>
            </a:r>
            <a:r>
              <a:rPr lang="en-US" sz="2400" dirty="0" smtClean="0">
                <a:solidFill>
                  <a:srgbClr val="1A3FF6"/>
                </a:solidFill>
                <a:latin typeface="Comic Sans MS"/>
                <a:ea typeface="Times New Roman"/>
              </a:rPr>
              <a:t>solved for height</a:t>
            </a:r>
            <a:r>
              <a:rPr lang="en-US" sz="2400" dirty="0" smtClean="0">
                <a:latin typeface="Comic Sans MS"/>
                <a:ea typeface="Times New Roman"/>
              </a:rPr>
              <a:t> when we </a:t>
            </a:r>
            <a:r>
              <a:rPr lang="en-US" sz="2400" dirty="0" smtClean="0">
                <a:solidFill>
                  <a:srgbClr val="CC0099"/>
                </a:solidFill>
                <a:latin typeface="Comic Sans MS"/>
                <a:ea typeface="Times New Roman"/>
              </a:rPr>
              <a:t>derived the Law of Sines</a:t>
            </a:r>
            <a:r>
              <a:rPr lang="en-US" sz="2400" dirty="0" smtClean="0">
                <a:latin typeface="Comic Sans MS"/>
                <a:ea typeface="Times New Roman"/>
              </a:rPr>
              <a:t>.</a:t>
            </a:r>
          </a:p>
        </p:txBody>
      </p:sp>
    </p:spTree>
    <p:extLst>
      <p:ext uri="{BB962C8B-B14F-4D97-AF65-F5344CB8AC3E}">
        <p14:creationId xmlns:p14="http://schemas.microsoft.com/office/powerpoint/2010/main" val="3539703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barn(inVertical)">
                                      <p:cBhvr>
                                        <p:cTn id="7" dur="5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2051"/>
                                        </p:tgtEl>
                                        <p:attrNameLst>
                                          <p:attrName>style.visibility</p:attrName>
                                        </p:attrNameLst>
                                      </p:cBhvr>
                                      <p:to>
                                        <p:strVal val="visible"/>
                                      </p:to>
                                    </p:set>
                                    <p:animEffect transition="in" filter="barn(inVertical)">
                                      <p:cBhvr>
                                        <p:cTn id="24" dur="500"/>
                                        <p:tgtEl>
                                          <p:spTgt spid="2051"/>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2053"/>
                                        </p:tgtEl>
                                        <p:attrNameLst>
                                          <p:attrName>style.visibility</p:attrName>
                                        </p:attrNameLst>
                                      </p:cBhvr>
                                      <p:to>
                                        <p:strVal val="visible"/>
                                      </p:to>
                                    </p:set>
                                    <p:anim calcmode="lin" valueType="num">
                                      <p:cBhvr additive="base">
                                        <p:cTn id="29" dur="500" fill="hold"/>
                                        <p:tgtEl>
                                          <p:spTgt spid="2053"/>
                                        </p:tgtEl>
                                        <p:attrNameLst>
                                          <p:attrName>ppt_x</p:attrName>
                                        </p:attrNameLst>
                                      </p:cBhvr>
                                      <p:tavLst>
                                        <p:tav tm="0">
                                          <p:val>
                                            <p:strVal val="#ppt_x"/>
                                          </p:val>
                                        </p:tav>
                                        <p:tav tm="100000">
                                          <p:val>
                                            <p:strVal val="#ppt_x"/>
                                          </p:val>
                                        </p:tav>
                                      </p:tavLst>
                                    </p:anim>
                                    <p:anim calcmode="lin" valueType="num">
                                      <p:cBhvr additive="base">
                                        <p:cTn id="30" dur="500" fill="hold"/>
                                        <p:tgtEl>
                                          <p:spTgt spid="2053"/>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0"/>
                                  </p:stCondLst>
                                  <p:childTnLst>
                                    <p:set>
                                      <p:cBhvr>
                                        <p:cTn id="34" dur="1" fill="hold">
                                          <p:stCondLst>
                                            <p:cond delay="0"/>
                                          </p:stCondLst>
                                        </p:cTn>
                                        <p:tgtEl>
                                          <p:spTgt spid="2052"/>
                                        </p:tgtEl>
                                        <p:attrNameLst>
                                          <p:attrName>style.visibility</p:attrName>
                                        </p:attrNameLst>
                                      </p:cBhvr>
                                      <p:to>
                                        <p:strVal val="visible"/>
                                      </p:to>
                                    </p:set>
                                    <p:animEffect transition="in" filter="barn(inVertical)">
                                      <p:cBhvr>
                                        <p:cTn id="35" dur="500"/>
                                        <p:tgtEl>
                                          <p:spTgt spid="2052"/>
                                        </p:tgtEl>
                                      </p:cBhvr>
                                    </p:animEffect>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nodeType="clickEffect">
                                  <p:stCondLst>
                                    <p:cond delay="0"/>
                                  </p:stCondLst>
                                  <p:childTnLst>
                                    <p:set>
                                      <p:cBhvr>
                                        <p:cTn id="39" dur="1" fill="hold">
                                          <p:stCondLst>
                                            <p:cond delay="0"/>
                                          </p:stCondLst>
                                        </p:cTn>
                                        <p:tgtEl>
                                          <p:spTgt spid="4"/>
                                        </p:tgtEl>
                                        <p:attrNameLst>
                                          <p:attrName>style.visibility</p:attrName>
                                        </p:attrNameLst>
                                      </p:cBhvr>
                                      <p:to>
                                        <p:strVal val="visible"/>
                                      </p:to>
                                    </p:set>
                                    <p:anim calcmode="lin" valueType="num">
                                      <p:cBhvr additive="base">
                                        <p:cTn id="40" dur="500" fill="hold"/>
                                        <p:tgtEl>
                                          <p:spTgt spid="4"/>
                                        </p:tgtEl>
                                        <p:attrNameLst>
                                          <p:attrName>ppt_x</p:attrName>
                                        </p:attrNameLst>
                                      </p:cBhvr>
                                      <p:tavLst>
                                        <p:tav tm="0">
                                          <p:val>
                                            <p:strVal val="#ppt_x"/>
                                          </p:val>
                                        </p:tav>
                                        <p:tav tm="100000">
                                          <p:val>
                                            <p:strVal val="#ppt_x"/>
                                          </p:val>
                                        </p:tav>
                                      </p:tavLst>
                                    </p:anim>
                                    <p:anim calcmode="lin" valueType="num">
                                      <p:cBhvr additive="base">
                                        <p:cTn id="41"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5"/>
                                        </p:tgtEl>
                                        <p:attrNameLst>
                                          <p:attrName>style.visibility</p:attrName>
                                        </p:attrNameLst>
                                      </p:cBhvr>
                                      <p:to>
                                        <p:strVal val="visible"/>
                                      </p:to>
                                    </p:set>
                                    <p:anim calcmode="lin" valueType="num">
                                      <p:cBhvr additive="base">
                                        <p:cTn id="46" dur="500" fill="hold"/>
                                        <p:tgtEl>
                                          <p:spTgt spid="5"/>
                                        </p:tgtEl>
                                        <p:attrNameLst>
                                          <p:attrName>ppt_x</p:attrName>
                                        </p:attrNameLst>
                                      </p:cBhvr>
                                      <p:tavLst>
                                        <p:tav tm="0">
                                          <p:val>
                                            <p:strVal val="#ppt_x"/>
                                          </p:val>
                                        </p:tav>
                                        <p:tav tm="100000">
                                          <p:val>
                                            <p:strVal val="#ppt_x"/>
                                          </p:val>
                                        </p:tav>
                                      </p:tavLst>
                                    </p:anim>
                                    <p:anim calcmode="lin" valueType="num">
                                      <p:cBhvr additive="base">
                                        <p:cTn id="47"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nodeType="clickEffect">
                                  <p:stCondLst>
                                    <p:cond delay="0"/>
                                  </p:stCondLst>
                                  <p:childTnLst>
                                    <p:set>
                                      <p:cBhvr>
                                        <p:cTn id="51" dur="1" fill="hold">
                                          <p:stCondLst>
                                            <p:cond delay="0"/>
                                          </p:stCondLst>
                                        </p:cTn>
                                        <p:tgtEl>
                                          <p:spTgt spid="6"/>
                                        </p:tgtEl>
                                        <p:attrNameLst>
                                          <p:attrName>style.visibility</p:attrName>
                                        </p:attrNameLst>
                                      </p:cBhvr>
                                      <p:to>
                                        <p:strVal val="visible"/>
                                      </p:to>
                                    </p:set>
                                    <p:animEffect transition="in" filter="barn(inVertical)">
                                      <p:cBhvr>
                                        <p:cTn id="5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1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609600"/>
            <a:ext cx="8229600" cy="523220"/>
          </a:xfrm>
          <a:prstGeom prst="rect">
            <a:avLst/>
          </a:prstGeom>
        </p:spPr>
        <p:txBody>
          <a:bodyPr wrap="square">
            <a:spAutoFit/>
          </a:bodyPr>
          <a:lstStyle/>
          <a:p>
            <a:r>
              <a:rPr lang="en-US" sz="2800" dirty="0">
                <a:latin typeface="Comic Sans MS"/>
                <a:ea typeface="Times New Roman"/>
                <a:cs typeface="Times New Roman"/>
              </a:rPr>
              <a:t>Now Substitute for </a:t>
            </a:r>
            <a:r>
              <a:rPr lang="en-US" sz="2800" i="1" dirty="0">
                <a:solidFill>
                  <a:srgbClr val="0000FF"/>
                </a:solidFill>
                <a:latin typeface="Comic Sans MS"/>
                <a:ea typeface="Times New Roman"/>
                <a:cs typeface="Times New Roman"/>
              </a:rPr>
              <a:t>h</a:t>
            </a:r>
            <a:r>
              <a:rPr lang="en-US" sz="2800" dirty="0">
                <a:solidFill>
                  <a:srgbClr val="0000FF"/>
                </a:solidFill>
                <a:latin typeface="Comic Sans MS"/>
                <a:ea typeface="Times New Roman"/>
                <a:cs typeface="Times New Roman"/>
              </a:rPr>
              <a:t> </a:t>
            </a:r>
            <a:r>
              <a:rPr lang="en-US" sz="2800" dirty="0">
                <a:latin typeface="Comic Sans MS"/>
                <a:ea typeface="Times New Roman"/>
                <a:cs typeface="Times New Roman"/>
              </a:rPr>
              <a:t>in the </a:t>
            </a:r>
            <a:r>
              <a:rPr lang="en-US" sz="2800" dirty="0">
                <a:solidFill>
                  <a:srgbClr val="FF0000"/>
                </a:solidFill>
                <a:latin typeface="Comic Sans MS"/>
                <a:ea typeface="Times New Roman"/>
                <a:cs typeface="Times New Roman"/>
              </a:rPr>
              <a:t>Area Formula</a:t>
            </a:r>
            <a:r>
              <a:rPr lang="en-US" sz="2800" dirty="0">
                <a:latin typeface="Comic Sans MS"/>
                <a:ea typeface="Times New Roman"/>
                <a:cs typeface="Times New Roman"/>
              </a:rPr>
              <a:t>:</a:t>
            </a:r>
            <a:endParaRPr lang="en-US" sz="280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52712" y="1447800"/>
            <a:ext cx="3838575" cy="1114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533400" y="3120127"/>
            <a:ext cx="8229600" cy="954107"/>
          </a:xfrm>
          <a:prstGeom prst="rect">
            <a:avLst/>
          </a:prstGeom>
        </p:spPr>
        <p:txBody>
          <a:bodyPr wrap="square">
            <a:spAutoFit/>
          </a:bodyPr>
          <a:lstStyle/>
          <a:p>
            <a:r>
              <a:rPr lang="en-US" sz="2800" dirty="0">
                <a:latin typeface="Comic Sans MS"/>
                <a:ea typeface="Times New Roman"/>
              </a:rPr>
              <a:t>Used when you know a </a:t>
            </a:r>
            <a:r>
              <a:rPr lang="en-US" sz="2800" dirty="0">
                <a:solidFill>
                  <a:srgbClr val="00B050"/>
                </a:solidFill>
                <a:latin typeface="Comic Sans MS"/>
                <a:ea typeface="Times New Roman"/>
              </a:rPr>
              <a:t>pair of sides</a:t>
            </a:r>
            <a:r>
              <a:rPr lang="en-US" sz="2800" dirty="0">
                <a:latin typeface="Comic Sans MS"/>
                <a:ea typeface="Times New Roman"/>
              </a:rPr>
              <a:t> and the </a:t>
            </a:r>
            <a:r>
              <a:rPr lang="en-US" sz="2800" dirty="0">
                <a:solidFill>
                  <a:srgbClr val="FF0000"/>
                </a:solidFill>
                <a:latin typeface="Comic Sans MS"/>
                <a:ea typeface="Times New Roman"/>
              </a:rPr>
              <a:t>included angle</a:t>
            </a:r>
            <a:r>
              <a:rPr lang="en-US" sz="2800" dirty="0">
                <a:latin typeface="Comic Sans MS"/>
                <a:ea typeface="Times New Roman"/>
              </a:rPr>
              <a:t> --- </a:t>
            </a:r>
            <a:r>
              <a:rPr lang="en-US" sz="2800" b="1" dirty="0">
                <a:solidFill>
                  <a:srgbClr val="1A3FF6"/>
                </a:solidFill>
                <a:latin typeface="Comic Sans MS"/>
                <a:ea typeface="Times New Roman"/>
              </a:rPr>
              <a:t>SAS</a:t>
            </a:r>
            <a:r>
              <a:rPr lang="en-US" sz="2800" dirty="0">
                <a:latin typeface="Comic Sans MS"/>
                <a:ea typeface="Times New Roman"/>
              </a:rPr>
              <a:t>.</a:t>
            </a:r>
            <a:endParaRPr lang="en-US" sz="2800" dirty="0">
              <a:effectLst/>
              <a:latin typeface="Times New Roman"/>
              <a:ea typeface="Times New Roman"/>
            </a:endParaRPr>
          </a:p>
        </p:txBody>
      </p:sp>
      <p:pic>
        <p:nvPicPr>
          <p:cNvPr id="307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1999" y="3597180"/>
            <a:ext cx="4343400" cy="29209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68867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additive="base">
                                        <p:cTn id="7" dur="500" fill="hold"/>
                                        <p:tgtEl>
                                          <p:spTgt spid="3074"/>
                                        </p:tgtEl>
                                        <p:attrNameLst>
                                          <p:attrName>ppt_x</p:attrName>
                                        </p:attrNameLst>
                                      </p:cBhvr>
                                      <p:tavLst>
                                        <p:tav tm="0">
                                          <p:val>
                                            <p:strVal val="#ppt_x"/>
                                          </p:val>
                                        </p:tav>
                                        <p:tav tm="100000">
                                          <p:val>
                                            <p:strVal val="#ppt_x"/>
                                          </p:val>
                                        </p:tav>
                                      </p:tavLst>
                                    </p:anim>
                                    <p:anim calcmode="lin" valueType="num">
                                      <p:cBhvr additive="base">
                                        <p:cTn id="8" dur="500" fill="hold"/>
                                        <p:tgtEl>
                                          <p:spTgt spid="307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barn(inVertical)">
                                      <p:cBhvr>
                                        <p:cTn id="13" dur="5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14" presetClass="entr" presetSubtype="10" fill="hold" nodeType="clickEffect">
                                  <p:stCondLst>
                                    <p:cond delay="0"/>
                                  </p:stCondLst>
                                  <p:childTnLst>
                                    <p:set>
                                      <p:cBhvr>
                                        <p:cTn id="17" dur="1" fill="hold">
                                          <p:stCondLst>
                                            <p:cond delay="0"/>
                                          </p:stCondLst>
                                        </p:cTn>
                                        <p:tgtEl>
                                          <p:spTgt spid="3077"/>
                                        </p:tgtEl>
                                        <p:attrNameLst>
                                          <p:attrName>style.visibility</p:attrName>
                                        </p:attrNameLst>
                                      </p:cBhvr>
                                      <p:to>
                                        <p:strVal val="visible"/>
                                      </p:to>
                                    </p:set>
                                    <p:animEffect transition="in" filter="randombar(horizontal)">
                                      <p:cBhvr>
                                        <p:cTn id="18" dur="500"/>
                                        <p:tgtEl>
                                          <p:spTgt spid="30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5698" y="457200"/>
            <a:ext cx="6200736" cy="523220"/>
          </a:xfrm>
          <a:prstGeom prst="rect">
            <a:avLst/>
          </a:prstGeom>
        </p:spPr>
        <p:txBody>
          <a:bodyPr wrap="none">
            <a:spAutoFit/>
          </a:bodyPr>
          <a:lstStyle/>
          <a:p>
            <a:r>
              <a:rPr lang="en-US" sz="2800" u="sng" dirty="0">
                <a:latin typeface="Comic Sans MS"/>
                <a:ea typeface="Times New Roman"/>
                <a:cs typeface="Times New Roman"/>
              </a:rPr>
              <a:t>Formula for Area of </a:t>
            </a:r>
            <a:r>
              <a:rPr lang="en-US" sz="2800" b="1" u="sng" dirty="0">
                <a:solidFill>
                  <a:srgbClr val="00B0F0"/>
                </a:solidFill>
                <a:highlight>
                  <a:srgbClr val="FFFF00"/>
                </a:highlight>
                <a:latin typeface="Comic Sans MS"/>
                <a:ea typeface="Times New Roman"/>
                <a:cs typeface="Times New Roman"/>
              </a:rPr>
              <a:t>SAS</a:t>
            </a:r>
            <a:r>
              <a:rPr lang="en-US" sz="2800" u="sng" dirty="0">
                <a:solidFill>
                  <a:srgbClr val="00B0F0"/>
                </a:solidFill>
                <a:highlight>
                  <a:srgbClr val="FFFF00"/>
                </a:highlight>
                <a:latin typeface="Comic Sans MS"/>
                <a:ea typeface="Times New Roman"/>
                <a:cs typeface="Times New Roman"/>
              </a:rPr>
              <a:t> Triangles</a:t>
            </a:r>
            <a:r>
              <a:rPr lang="en-US" sz="2800" u="sng" dirty="0">
                <a:latin typeface="Comic Sans MS"/>
                <a:ea typeface="Times New Roman"/>
                <a:cs typeface="Times New Roman"/>
              </a:rPr>
              <a:t>:</a:t>
            </a:r>
            <a:endParaRPr lang="en-US" sz="2800" dirty="0"/>
          </a:p>
        </p:txBody>
      </p:sp>
      <p:pic>
        <p:nvPicPr>
          <p:cNvPr id="4148" name="Picture 5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2313" y="1295400"/>
            <a:ext cx="8721687" cy="381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3" name="Object 2"/>
          <p:cNvGraphicFramePr>
            <a:graphicFrameLocks noChangeAspect="1"/>
          </p:cNvGraphicFramePr>
          <p:nvPr>
            <p:extLst>
              <p:ext uri="{D42A27DB-BD31-4B8C-83A1-F6EECF244321}">
                <p14:modId xmlns:p14="http://schemas.microsoft.com/office/powerpoint/2010/main" val="3614010672"/>
              </p:ext>
            </p:extLst>
          </p:nvPr>
        </p:nvGraphicFramePr>
        <p:xfrm>
          <a:off x="1905000" y="1143000"/>
          <a:ext cx="1524000" cy="944880"/>
        </p:xfrm>
        <a:graphic>
          <a:graphicData uri="http://schemas.openxmlformats.org/presentationml/2006/ole">
            <mc:AlternateContent xmlns:mc="http://schemas.openxmlformats.org/markup-compatibility/2006">
              <mc:Choice xmlns:v="urn:schemas-microsoft-com:vml" Requires="v">
                <p:oleObj spid="_x0000_s4344" name="Equation" r:id="rId4" imgW="634680" imgH="393480" progId="Equation.3">
                  <p:embed/>
                </p:oleObj>
              </mc:Choice>
              <mc:Fallback>
                <p:oleObj name="Equation" r:id="rId4" imgW="634680" imgH="393480" progId="Equation.3">
                  <p:embed/>
                  <p:pic>
                    <p:nvPicPr>
                      <p:cNvPr id="0" name=""/>
                      <p:cNvPicPr/>
                      <p:nvPr/>
                    </p:nvPicPr>
                    <p:blipFill>
                      <a:blip r:embed="rId5"/>
                      <a:stretch>
                        <a:fillRect/>
                      </a:stretch>
                    </p:blipFill>
                    <p:spPr>
                      <a:xfrm>
                        <a:off x="1905000" y="1143000"/>
                        <a:ext cx="1524000" cy="944880"/>
                      </a:xfrm>
                      <a:prstGeom prst="rect">
                        <a:avLst/>
                      </a:prstGeom>
                      <a:solidFill>
                        <a:srgbClr val="FFFF00"/>
                      </a:solidFill>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1489208721"/>
              </p:ext>
            </p:extLst>
          </p:nvPr>
        </p:nvGraphicFramePr>
        <p:xfrm>
          <a:off x="1905000" y="2438400"/>
          <a:ext cx="1524000" cy="946150"/>
        </p:xfrm>
        <a:graphic>
          <a:graphicData uri="http://schemas.openxmlformats.org/presentationml/2006/ole">
            <mc:AlternateContent xmlns:mc="http://schemas.openxmlformats.org/markup-compatibility/2006">
              <mc:Choice xmlns:v="urn:schemas-microsoft-com:vml" Requires="v">
                <p:oleObj spid="_x0000_s4345" name="Equation" r:id="rId6" imgW="634680" imgH="393480" progId="Equation.3">
                  <p:embed/>
                </p:oleObj>
              </mc:Choice>
              <mc:Fallback>
                <p:oleObj name="Equation" r:id="rId6" imgW="634680" imgH="393480" progId="Equation.3">
                  <p:embed/>
                  <p:pic>
                    <p:nvPicPr>
                      <p:cNvPr id="0" name="Object 2"/>
                      <p:cNvPicPr>
                        <a:picLocks noChangeAspect="1" noChangeArrowheads="1"/>
                      </p:cNvPicPr>
                      <p:nvPr/>
                    </p:nvPicPr>
                    <p:blipFill>
                      <a:blip r:embed="rId7"/>
                      <a:srcRect/>
                      <a:stretch>
                        <a:fillRect/>
                      </a:stretch>
                    </p:blipFill>
                    <p:spPr bwMode="auto">
                      <a:xfrm>
                        <a:off x="1905000" y="2438400"/>
                        <a:ext cx="1524000" cy="94615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4229450731"/>
              </p:ext>
            </p:extLst>
          </p:nvPr>
        </p:nvGraphicFramePr>
        <p:xfrm>
          <a:off x="1828800" y="3886200"/>
          <a:ext cx="1554162" cy="946150"/>
        </p:xfrm>
        <a:graphic>
          <a:graphicData uri="http://schemas.openxmlformats.org/presentationml/2006/ole">
            <mc:AlternateContent xmlns:mc="http://schemas.openxmlformats.org/markup-compatibility/2006">
              <mc:Choice xmlns:v="urn:schemas-microsoft-com:vml" Requires="v">
                <p:oleObj spid="_x0000_s4346" name="Equation" r:id="rId8" imgW="647640" imgH="393480" progId="Equation.3">
                  <p:embed/>
                </p:oleObj>
              </mc:Choice>
              <mc:Fallback>
                <p:oleObj name="Equation" r:id="rId8" imgW="647640" imgH="393480" progId="Equation.3">
                  <p:embed/>
                  <p:pic>
                    <p:nvPicPr>
                      <p:cNvPr id="0" name="Object 3"/>
                      <p:cNvPicPr>
                        <a:picLocks noChangeAspect="1" noChangeArrowheads="1"/>
                      </p:cNvPicPr>
                      <p:nvPr/>
                    </p:nvPicPr>
                    <p:blipFill>
                      <a:blip r:embed="rId9"/>
                      <a:srcRect/>
                      <a:stretch>
                        <a:fillRect/>
                      </a:stretch>
                    </p:blipFill>
                    <p:spPr bwMode="auto">
                      <a:xfrm>
                        <a:off x="1828800" y="3886200"/>
                        <a:ext cx="1554162" cy="94615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360117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148"/>
                                        </p:tgtEl>
                                        <p:attrNameLst>
                                          <p:attrName>style.visibility</p:attrName>
                                        </p:attrNameLst>
                                      </p:cBhvr>
                                      <p:to>
                                        <p:strVal val="visible"/>
                                      </p:to>
                                    </p:set>
                                    <p:anim calcmode="lin" valueType="num">
                                      <p:cBhvr additive="base">
                                        <p:cTn id="7" dur="500" fill="hold"/>
                                        <p:tgtEl>
                                          <p:spTgt spid="4148"/>
                                        </p:tgtEl>
                                        <p:attrNameLst>
                                          <p:attrName>ppt_x</p:attrName>
                                        </p:attrNameLst>
                                      </p:cBhvr>
                                      <p:tavLst>
                                        <p:tav tm="0">
                                          <p:val>
                                            <p:strVal val="#ppt_x"/>
                                          </p:val>
                                        </p:tav>
                                        <p:tav tm="100000">
                                          <p:val>
                                            <p:strVal val="#ppt_x"/>
                                          </p:val>
                                        </p:tav>
                                      </p:tavLst>
                                    </p:anim>
                                    <p:anim calcmode="lin" valueType="num">
                                      <p:cBhvr additive="base">
                                        <p:cTn id="8" dur="500" fill="hold"/>
                                        <p:tgtEl>
                                          <p:spTgt spid="414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barn(inVertical)">
                                      <p:cBhvr>
                                        <p:cTn id="13" dur="5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barn(inVertical)">
                                      <p:cBhvr>
                                        <p:cTn id="18" dur="5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barn(inVertical)">
                                      <p:cBhvr>
                                        <p:cTn id="2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457200"/>
            <a:ext cx="8077200" cy="461665"/>
          </a:xfrm>
          <a:prstGeom prst="rect">
            <a:avLst/>
          </a:prstGeom>
        </p:spPr>
        <p:txBody>
          <a:bodyPr wrap="square">
            <a:spAutoFit/>
          </a:bodyPr>
          <a:lstStyle/>
          <a:p>
            <a:r>
              <a:rPr lang="en-US" sz="2400" dirty="0">
                <a:latin typeface="Comic Sans MS"/>
                <a:ea typeface="Times New Roman"/>
                <a:cs typeface="Times New Roman"/>
              </a:rPr>
              <a:t>Ex. 1  Determine the area of the given triangle.</a:t>
            </a:r>
            <a:endParaRPr lang="en-US" sz="2400" dirty="0"/>
          </a:p>
        </p:txBody>
      </p:sp>
      <p:pic>
        <p:nvPicPr>
          <p:cNvPr id="3" name="Picture 2" descr="ANd9GcTmtGlwNH8i7-UyiIIVEltRQpjVIODpGvMK2g36NOOGzquzDwlY"/>
          <p:cNvPicPr/>
          <p:nvPr/>
        </p:nvPicPr>
        <p:blipFill>
          <a:blip r:embed="rId3" cstate="print"/>
          <a:srcRect/>
          <a:stretch>
            <a:fillRect/>
          </a:stretch>
        </p:blipFill>
        <p:spPr bwMode="auto">
          <a:xfrm>
            <a:off x="5562600" y="1066800"/>
            <a:ext cx="2873829" cy="2286000"/>
          </a:xfrm>
          <a:prstGeom prst="rect">
            <a:avLst/>
          </a:prstGeom>
          <a:noFill/>
        </p:spPr>
      </p:pic>
      <p:graphicFrame>
        <p:nvGraphicFramePr>
          <p:cNvPr id="4" name="Object 3"/>
          <p:cNvGraphicFramePr>
            <a:graphicFrameLocks noChangeAspect="1"/>
          </p:cNvGraphicFramePr>
          <p:nvPr>
            <p:extLst>
              <p:ext uri="{D42A27DB-BD31-4B8C-83A1-F6EECF244321}">
                <p14:modId xmlns:p14="http://schemas.microsoft.com/office/powerpoint/2010/main" val="2627568118"/>
              </p:ext>
            </p:extLst>
          </p:nvPr>
        </p:nvGraphicFramePr>
        <p:xfrm>
          <a:off x="1322388" y="1066800"/>
          <a:ext cx="1946275" cy="838200"/>
        </p:xfrm>
        <a:graphic>
          <a:graphicData uri="http://schemas.openxmlformats.org/presentationml/2006/ole">
            <mc:AlternateContent xmlns:mc="http://schemas.openxmlformats.org/markup-compatibility/2006">
              <mc:Choice xmlns:v="urn:schemas-microsoft-com:vml" Requires="v">
                <p:oleObj spid="_x0000_s5349" name="Equation" r:id="rId4" imgW="914400" imgH="393480" progId="Equation.3">
                  <p:embed/>
                </p:oleObj>
              </mc:Choice>
              <mc:Fallback>
                <p:oleObj name="Equation" r:id="rId4" imgW="914400" imgH="393480" progId="Equation.3">
                  <p:embed/>
                  <p:pic>
                    <p:nvPicPr>
                      <p:cNvPr id="0" name=""/>
                      <p:cNvPicPr/>
                      <p:nvPr/>
                    </p:nvPicPr>
                    <p:blipFill>
                      <a:blip r:embed="rId5"/>
                      <a:stretch>
                        <a:fillRect/>
                      </a:stretch>
                    </p:blipFill>
                    <p:spPr>
                      <a:xfrm>
                        <a:off x="1322388" y="1066800"/>
                        <a:ext cx="1946275" cy="838200"/>
                      </a:xfrm>
                      <a:prstGeom prst="rect">
                        <a:avLst/>
                      </a:prstGeom>
                      <a:solidFill>
                        <a:srgbClr val="FFFF00"/>
                      </a:solidFill>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3682762603"/>
              </p:ext>
            </p:extLst>
          </p:nvPr>
        </p:nvGraphicFramePr>
        <p:xfrm>
          <a:off x="865188" y="2362200"/>
          <a:ext cx="2973387" cy="838200"/>
        </p:xfrm>
        <a:graphic>
          <a:graphicData uri="http://schemas.openxmlformats.org/presentationml/2006/ole">
            <mc:AlternateContent xmlns:mc="http://schemas.openxmlformats.org/markup-compatibility/2006">
              <mc:Choice xmlns:v="urn:schemas-microsoft-com:vml" Requires="v">
                <p:oleObj spid="_x0000_s5350" name="Equation" r:id="rId6" imgW="1396800" imgH="393480" progId="Equation.3">
                  <p:embed/>
                </p:oleObj>
              </mc:Choice>
              <mc:Fallback>
                <p:oleObj name="Equation" r:id="rId6" imgW="1396800" imgH="393480" progId="Equation.3">
                  <p:embed/>
                  <p:pic>
                    <p:nvPicPr>
                      <p:cNvPr id="0" name="Object 3"/>
                      <p:cNvPicPr>
                        <a:picLocks noChangeAspect="1" noChangeArrowheads="1"/>
                      </p:cNvPicPr>
                      <p:nvPr/>
                    </p:nvPicPr>
                    <p:blipFill>
                      <a:blip r:embed="rId7"/>
                      <a:srcRect/>
                      <a:stretch>
                        <a:fillRect/>
                      </a:stretch>
                    </p:blipFill>
                    <p:spPr bwMode="auto">
                      <a:xfrm>
                        <a:off x="865188" y="2362200"/>
                        <a:ext cx="2973387" cy="83820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476727417"/>
              </p:ext>
            </p:extLst>
          </p:nvPr>
        </p:nvGraphicFramePr>
        <p:xfrm>
          <a:off x="1192213" y="3679825"/>
          <a:ext cx="2054225" cy="487363"/>
        </p:xfrm>
        <a:graphic>
          <a:graphicData uri="http://schemas.openxmlformats.org/presentationml/2006/ole">
            <mc:AlternateContent xmlns:mc="http://schemas.openxmlformats.org/markup-compatibility/2006">
              <mc:Choice xmlns:v="urn:schemas-microsoft-com:vml" Requires="v">
                <p:oleObj spid="_x0000_s5351" name="Equation" r:id="rId8" imgW="965160" imgH="228600" progId="Equation.3">
                  <p:embed/>
                </p:oleObj>
              </mc:Choice>
              <mc:Fallback>
                <p:oleObj name="Equation" r:id="rId8" imgW="965160" imgH="228600" progId="Equation.3">
                  <p:embed/>
                  <p:pic>
                    <p:nvPicPr>
                      <p:cNvPr id="0" name="Object 3"/>
                      <p:cNvPicPr>
                        <a:picLocks noChangeAspect="1" noChangeArrowheads="1"/>
                      </p:cNvPicPr>
                      <p:nvPr/>
                    </p:nvPicPr>
                    <p:blipFill>
                      <a:blip r:embed="rId9"/>
                      <a:srcRect/>
                      <a:stretch>
                        <a:fillRect/>
                      </a:stretch>
                    </p:blipFill>
                    <p:spPr bwMode="auto">
                      <a:xfrm>
                        <a:off x="1192213" y="3679825"/>
                        <a:ext cx="2054225" cy="487363"/>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TextBox 6"/>
          <p:cNvSpPr txBox="1"/>
          <p:nvPr/>
        </p:nvSpPr>
        <p:spPr>
          <a:xfrm>
            <a:off x="6248400" y="3398665"/>
            <a:ext cx="1295400" cy="769441"/>
          </a:xfrm>
          <a:prstGeom prst="rect">
            <a:avLst/>
          </a:prstGeom>
          <a:noFill/>
        </p:spPr>
        <p:txBody>
          <a:bodyPr wrap="square" rtlCol="0">
            <a:spAutoFit/>
          </a:bodyPr>
          <a:lstStyle/>
          <a:p>
            <a:r>
              <a:rPr lang="en-US" sz="4400" dirty="0" smtClean="0">
                <a:solidFill>
                  <a:srgbClr val="FF0000"/>
                </a:solidFill>
                <a:latin typeface="Aharoni" panose="02010803020104030203" pitchFamily="2" charset="-79"/>
                <a:cs typeface="Aharoni" panose="02010803020104030203" pitchFamily="2" charset="-79"/>
              </a:rPr>
              <a:t>SAS</a:t>
            </a:r>
            <a:endParaRPr lang="en-US" sz="4400" dirty="0">
              <a:solidFill>
                <a:srgbClr val="FF0000"/>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1804302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circle(in)">
                                      <p:cBhvr>
                                        <p:cTn id="13" dur="20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additive="base">
                                        <p:cTn id="18" dur="500" fill="hold"/>
                                        <p:tgtEl>
                                          <p:spTgt spid="4"/>
                                        </p:tgtEl>
                                        <p:attrNameLst>
                                          <p:attrName>ppt_x</p:attrName>
                                        </p:attrNameLst>
                                      </p:cBhvr>
                                      <p:tavLst>
                                        <p:tav tm="0">
                                          <p:val>
                                            <p:strVal val="#ppt_x"/>
                                          </p:val>
                                        </p:tav>
                                        <p:tav tm="100000">
                                          <p:val>
                                            <p:strVal val="#ppt_x"/>
                                          </p:val>
                                        </p:tav>
                                      </p:tavLst>
                                    </p:anim>
                                    <p:anim calcmode="lin" valueType="num">
                                      <p:cBhvr additive="base">
                                        <p:cTn id="19"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additive="base">
                                        <p:cTn id="24" dur="500" fill="hold"/>
                                        <p:tgtEl>
                                          <p:spTgt spid="5"/>
                                        </p:tgtEl>
                                        <p:attrNameLst>
                                          <p:attrName>ppt_x</p:attrName>
                                        </p:attrNameLst>
                                      </p:cBhvr>
                                      <p:tavLst>
                                        <p:tav tm="0">
                                          <p:val>
                                            <p:strVal val="#ppt_x"/>
                                          </p:val>
                                        </p:tav>
                                        <p:tav tm="100000">
                                          <p:val>
                                            <p:strVal val="#ppt_x"/>
                                          </p:val>
                                        </p:tav>
                                      </p:tavLst>
                                    </p:anim>
                                    <p:anim calcmode="lin" valueType="num">
                                      <p:cBhvr additive="base">
                                        <p:cTn id="2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6"/>
                                        </p:tgtEl>
                                        <p:attrNameLst>
                                          <p:attrName>style.visibility</p:attrName>
                                        </p:attrNameLst>
                                      </p:cBhvr>
                                      <p:to>
                                        <p:strVal val="visible"/>
                                      </p:to>
                                    </p:set>
                                    <p:anim calcmode="lin" valueType="num">
                                      <p:cBhvr additive="base">
                                        <p:cTn id="30" dur="500" fill="hold"/>
                                        <p:tgtEl>
                                          <p:spTgt spid="6"/>
                                        </p:tgtEl>
                                        <p:attrNameLst>
                                          <p:attrName>ppt_x</p:attrName>
                                        </p:attrNameLst>
                                      </p:cBhvr>
                                      <p:tavLst>
                                        <p:tav tm="0">
                                          <p:val>
                                            <p:strVal val="#ppt_x"/>
                                          </p:val>
                                        </p:tav>
                                        <p:tav tm="100000">
                                          <p:val>
                                            <p:strVal val="#ppt_x"/>
                                          </p:val>
                                        </p:tav>
                                      </p:tavLst>
                                    </p:anim>
                                    <p:anim calcmode="lin" valueType="num">
                                      <p:cBhvr additive="base">
                                        <p:cTn id="31"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81000"/>
            <a:ext cx="5363969" cy="461665"/>
          </a:xfrm>
          <a:prstGeom prst="rect">
            <a:avLst/>
          </a:prstGeom>
        </p:spPr>
        <p:txBody>
          <a:bodyPr wrap="none">
            <a:spAutoFit/>
          </a:bodyPr>
          <a:lstStyle/>
          <a:p>
            <a:r>
              <a:rPr lang="en-US" sz="2400" u="sng" dirty="0">
                <a:latin typeface="Comic Sans MS"/>
                <a:ea typeface="Times New Roman"/>
                <a:cs typeface="Times New Roman"/>
              </a:rPr>
              <a:t>Formula for Area of </a:t>
            </a:r>
            <a:r>
              <a:rPr lang="en-US" sz="2400" b="1" u="sng" dirty="0">
                <a:solidFill>
                  <a:srgbClr val="FF0000"/>
                </a:solidFill>
                <a:latin typeface="Comic Sans MS"/>
                <a:ea typeface="Times New Roman"/>
                <a:cs typeface="Times New Roman"/>
              </a:rPr>
              <a:t>SSS </a:t>
            </a:r>
            <a:r>
              <a:rPr lang="en-US" sz="2400" u="sng" dirty="0">
                <a:latin typeface="Comic Sans MS"/>
                <a:ea typeface="Times New Roman"/>
                <a:cs typeface="Times New Roman"/>
              </a:rPr>
              <a:t>Triangles:</a:t>
            </a:r>
            <a:endParaRPr lang="en-US" sz="2400" dirty="0"/>
          </a:p>
        </p:txBody>
      </p:sp>
      <p:sp>
        <p:nvSpPr>
          <p:cNvPr id="3" name="Rectangle 2"/>
          <p:cNvSpPr/>
          <p:nvPr/>
        </p:nvSpPr>
        <p:spPr>
          <a:xfrm>
            <a:off x="5766740" y="350222"/>
            <a:ext cx="3163045" cy="523220"/>
          </a:xfrm>
          <a:prstGeom prst="rect">
            <a:avLst/>
          </a:prstGeom>
        </p:spPr>
        <p:txBody>
          <a:bodyPr wrap="none">
            <a:spAutoFit/>
          </a:bodyPr>
          <a:lstStyle/>
          <a:p>
            <a:r>
              <a:rPr lang="en-US" sz="2800" dirty="0">
                <a:solidFill>
                  <a:srgbClr val="1A3FF6"/>
                </a:solidFill>
                <a:latin typeface="Comic Sans MS"/>
                <a:ea typeface="Times New Roman"/>
                <a:cs typeface="Times New Roman"/>
              </a:rPr>
              <a:t>“Heron’s Formula”</a:t>
            </a:r>
            <a:endParaRPr lang="en-US" sz="2800" dirty="0">
              <a:solidFill>
                <a:srgbClr val="1A3FF6"/>
              </a:solidFill>
            </a:endParaRPr>
          </a:p>
        </p:txBody>
      </p:sp>
      <p:pic>
        <p:nvPicPr>
          <p:cNvPr id="4" name="Picture 3" descr="ANd9GcRj_jEpcO8f8F6zIhglpl6uNfCLoQ25EheBvheZyma_cZsNeKzq"/>
          <p:cNvPicPr/>
          <p:nvPr/>
        </p:nvPicPr>
        <p:blipFill>
          <a:blip r:embed="rId3" cstate="print"/>
          <a:srcRect/>
          <a:stretch>
            <a:fillRect/>
          </a:stretch>
        </p:blipFill>
        <p:spPr bwMode="auto">
          <a:xfrm>
            <a:off x="6477000" y="873442"/>
            <a:ext cx="2211400" cy="1524000"/>
          </a:xfrm>
          <a:prstGeom prst="rect">
            <a:avLst/>
          </a:prstGeom>
          <a:noFill/>
        </p:spPr>
      </p:pic>
      <p:sp>
        <p:nvSpPr>
          <p:cNvPr id="5" name="Rectangle 4"/>
          <p:cNvSpPr/>
          <p:nvPr/>
        </p:nvSpPr>
        <p:spPr>
          <a:xfrm>
            <a:off x="590920" y="1359655"/>
            <a:ext cx="5208477" cy="461665"/>
          </a:xfrm>
          <a:prstGeom prst="rect">
            <a:avLst/>
          </a:prstGeom>
        </p:spPr>
        <p:txBody>
          <a:bodyPr wrap="none">
            <a:spAutoFit/>
          </a:bodyPr>
          <a:lstStyle/>
          <a:p>
            <a:r>
              <a:rPr lang="en-US" sz="2400" dirty="0">
                <a:solidFill>
                  <a:srgbClr val="7030A0"/>
                </a:solidFill>
                <a:latin typeface="Comic Sans MS"/>
                <a:ea typeface="Times New Roman"/>
                <a:cs typeface="Times New Roman"/>
              </a:rPr>
              <a:t>Area </a:t>
            </a:r>
            <a:r>
              <a:rPr lang="en-US" sz="2400" dirty="0">
                <a:latin typeface="Comic Sans MS"/>
                <a:ea typeface="Times New Roman"/>
                <a:cs typeface="Times New Roman"/>
              </a:rPr>
              <a:t>=</a:t>
            </a:r>
            <a:r>
              <a:rPr lang="en-US" sz="2400" dirty="0">
                <a:latin typeface="Times New Roman"/>
                <a:ea typeface="Times New Roman"/>
              </a:rPr>
              <a:t> __________________________</a:t>
            </a:r>
            <a:endParaRPr lang="en-US" sz="2400" dirty="0"/>
          </a:p>
        </p:txBody>
      </p:sp>
      <p:graphicFrame>
        <p:nvGraphicFramePr>
          <p:cNvPr id="6" name="Object 5"/>
          <p:cNvGraphicFramePr>
            <a:graphicFrameLocks noChangeAspect="1"/>
          </p:cNvGraphicFramePr>
          <p:nvPr>
            <p:extLst>
              <p:ext uri="{D42A27DB-BD31-4B8C-83A1-F6EECF244321}">
                <p14:modId xmlns:p14="http://schemas.microsoft.com/office/powerpoint/2010/main" val="69782562"/>
              </p:ext>
            </p:extLst>
          </p:nvPr>
        </p:nvGraphicFramePr>
        <p:xfrm>
          <a:off x="1905000" y="1143000"/>
          <a:ext cx="3048000" cy="580571"/>
        </p:xfrm>
        <a:graphic>
          <a:graphicData uri="http://schemas.openxmlformats.org/presentationml/2006/ole">
            <mc:AlternateContent xmlns:mc="http://schemas.openxmlformats.org/markup-compatibility/2006">
              <mc:Choice xmlns:v="urn:schemas-microsoft-com:vml" Requires="v">
                <p:oleObj spid="_x0000_s6625" name="Equation" r:id="rId4" imgW="1333440" imgH="253800" progId="Equation.3">
                  <p:embed/>
                </p:oleObj>
              </mc:Choice>
              <mc:Fallback>
                <p:oleObj name="Equation" r:id="rId4" imgW="1333440" imgH="253800" progId="Equation.3">
                  <p:embed/>
                  <p:pic>
                    <p:nvPicPr>
                      <p:cNvPr id="0" name=""/>
                      <p:cNvPicPr/>
                      <p:nvPr/>
                    </p:nvPicPr>
                    <p:blipFill>
                      <a:blip r:embed="rId5"/>
                      <a:stretch>
                        <a:fillRect/>
                      </a:stretch>
                    </p:blipFill>
                    <p:spPr>
                      <a:xfrm>
                        <a:off x="1905000" y="1143000"/>
                        <a:ext cx="3048000" cy="580571"/>
                      </a:xfrm>
                      <a:prstGeom prst="rect">
                        <a:avLst/>
                      </a:prstGeom>
                      <a:solidFill>
                        <a:srgbClr val="FFFF00"/>
                      </a:solidFill>
                    </p:spPr>
                  </p:pic>
                </p:oleObj>
              </mc:Fallback>
            </mc:AlternateContent>
          </a:graphicData>
        </a:graphic>
      </p:graphicFrame>
      <p:sp>
        <p:nvSpPr>
          <p:cNvPr id="7" name="Rectangle 6"/>
          <p:cNvSpPr/>
          <p:nvPr/>
        </p:nvSpPr>
        <p:spPr>
          <a:xfrm>
            <a:off x="685800" y="2286000"/>
            <a:ext cx="1545616" cy="461665"/>
          </a:xfrm>
          <a:prstGeom prst="rect">
            <a:avLst/>
          </a:prstGeom>
        </p:spPr>
        <p:txBody>
          <a:bodyPr wrap="none">
            <a:spAutoFit/>
          </a:bodyPr>
          <a:lstStyle/>
          <a:p>
            <a:r>
              <a:rPr lang="en-US" sz="2400" dirty="0">
                <a:latin typeface="Comic Sans MS"/>
                <a:ea typeface="Times New Roman"/>
                <a:cs typeface="Times New Roman"/>
              </a:rPr>
              <a:t>where </a:t>
            </a:r>
            <a:r>
              <a:rPr lang="en-US" sz="2400" b="1" dirty="0">
                <a:solidFill>
                  <a:srgbClr val="FF3399"/>
                </a:solidFill>
                <a:latin typeface="Comic Sans MS"/>
                <a:ea typeface="Times New Roman"/>
                <a:cs typeface="Times New Roman"/>
              </a:rPr>
              <a:t>s</a:t>
            </a:r>
            <a:r>
              <a:rPr lang="en-US" sz="2400" dirty="0">
                <a:latin typeface="Comic Sans MS"/>
                <a:ea typeface="Times New Roman"/>
                <a:cs typeface="Times New Roman"/>
              </a:rPr>
              <a:t> =</a:t>
            </a:r>
            <a:endParaRPr lang="en-US" sz="2400" dirty="0"/>
          </a:p>
        </p:txBody>
      </p:sp>
      <p:graphicFrame>
        <p:nvGraphicFramePr>
          <p:cNvPr id="8" name="Object 7"/>
          <p:cNvGraphicFramePr>
            <a:graphicFrameLocks noChangeAspect="1"/>
          </p:cNvGraphicFramePr>
          <p:nvPr>
            <p:extLst>
              <p:ext uri="{D42A27DB-BD31-4B8C-83A1-F6EECF244321}">
                <p14:modId xmlns:p14="http://schemas.microsoft.com/office/powerpoint/2010/main" val="2589433391"/>
              </p:ext>
            </p:extLst>
          </p:nvPr>
        </p:nvGraphicFramePr>
        <p:xfrm>
          <a:off x="2306258" y="2049783"/>
          <a:ext cx="1777800" cy="934098"/>
        </p:xfrm>
        <a:graphic>
          <a:graphicData uri="http://schemas.openxmlformats.org/presentationml/2006/ole">
            <mc:AlternateContent xmlns:mc="http://schemas.openxmlformats.org/markup-compatibility/2006">
              <mc:Choice xmlns:v="urn:schemas-microsoft-com:vml" Requires="v">
                <p:oleObj spid="_x0000_s6626" name="Equation" r:id="rId6" imgW="749160" imgH="393480" progId="Equation.3">
                  <p:embed/>
                </p:oleObj>
              </mc:Choice>
              <mc:Fallback>
                <p:oleObj name="Equation" r:id="rId6" imgW="749160" imgH="393480" progId="Equation.3">
                  <p:embed/>
                  <p:pic>
                    <p:nvPicPr>
                      <p:cNvPr id="0" name=""/>
                      <p:cNvPicPr/>
                      <p:nvPr/>
                    </p:nvPicPr>
                    <p:blipFill>
                      <a:blip r:embed="rId7"/>
                      <a:stretch>
                        <a:fillRect/>
                      </a:stretch>
                    </p:blipFill>
                    <p:spPr>
                      <a:xfrm>
                        <a:off x="2306258" y="2049783"/>
                        <a:ext cx="1777800" cy="934098"/>
                      </a:xfrm>
                      <a:prstGeom prst="rect">
                        <a:avLst/>
                      </a:prstGeom>
                      <a:solidFill>
                        <a:srgbClr val="FFFF00"/>
                      </a:solidFill>
                    </p:spPr>
                  </p:pic>
                </p:oleObj>
              </mc:Fallback>
            </mc:AlternateContent>
          </a:graphicData>
        </a:graphic>
      </p:graphicFrame>
      <p:sp>
        <p:nvSpPr>
          <p:cNvPr id="9" name="TextBox 8"/>
          <p:cNvSpPr txBox="1"/>
          <p:nvPr/>
        </p:nvSpPr>
        <p:spPr>
          <a:xfrm>
            <a:off x="4419600" y="2286000"/>
            <a:ext cx="3163100" cy="461665"/>
          </a:xfrm>
          <a:prstGeom prst="rect">
            <a:avLst/>
          </a:prstGeom>
          <a:noFill/>
        </p:spPr>
        <p:txBody>
          <a:bodyPr wrap="square" rtlCol="0">
            <a:spAutoFit/>
          </a:bodyPr>
          <a:lstStyle/>
          <a:p>
            <a:r>
              <a:rPr lang="en-US" sz="2400" b="1" dirty="0" smtClean="0">
                <a:solidFill>
                  <a:srgbClr val="FF3399"/>
                </a:solidFill>
              </a:rPr>
              <a:t>“semi-perimeter”</a:t>
            </a:r>
            <a:endParaRPr lang="en-US" sz="2400" b="1" dirty="0">
              <a:solidFill>
                <a:srgbClr val="FF3399"/>
              </a:solidFill>
            </a:endParaRPr>
          </a:p>
        </p:txBody>
      </p:sp>
      <p:sp>
        <p:nvSpPr>
          <p:cNvPr id="10" name="Rectangle 9"/>
          <p:cNvSpPr/>
          <p:nvPr/>
        </p:nvSpPr>
        <p:spPr>
          <a:xfrm>
            <a:off x="304800" y="3105835"/>
            <a:ext cx="8534400" cy="461665"/>
          </a:xfrm>
          <a:prstGeom prst="rect">
            <a:avLst/>
          </a:prstGeom>
        </p:spPr>
        <p:txBody>
          <a:bodyPr wrap="square">
            <a:spAutoFit/>
          </a:bodyPr>
          <a:lstStyle/>
          <a:p>
            <a:r>
              <a:rPr lang="en-US" sz="2400" dirty="0">
                <a:latin typeface="Comic Sans MS"/>
                <a:ea typeface="Times New Roman"/>
              </a:rPr>
              <a:t>Ex. 2  Determine the</a:t>
            </a:r>
            <a:r>
              <a:rPr lang="en-US" sz="2400" dirty="0">
                <a:solidFill>
                  <a:srgbClr val="7030A0"/>
                </a:solidFill>
                <a:latin typeface="Comic Sans MS"/>
                <a:ea typeface="Times New Roman"/>
              </a:rPr>
              <a:t> area</a:t>
            </a:r>
            <a:r>
              <a:rPr lang="en-US" sz="2400" dirty="0">
                <a:latin typeface="Comic Sans MS"/>
                <a:ea typeface="Times New Roman"/>
              </a:rPr>
              <a:t> of the given triangle.</a:t>
            </a:r>
            <a:endParaRPr lang="en-US" sz="2400" dirty="0">
              <a:effectLst/>
              <a:latin typeface="Times New Roman"/>
              <a:ea typeface="Times New Roman"/>
            </a:endParaRPr>
          </a:p>
        </p:txBody>
      </p:sp>
      <p:pic>
        <p:nvPicPr>
          <p:cNvPr id="6149" name="Picture 5" descr="ANd9GcSW6VKYA_rUu1HuScjmvweB5MqnkhKMnd9le2-rOIS10RlQs7R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096000" y="3567499"/>
            <a:ext cx="3206750" cy="2401887"/>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1" name="Object 10"/>
          <p:cNvGraphicFramePr>
            <a:graphicFrameLocks noChangeAspect="1"/>
          </p:cNvGraphicFramePr>
          <p:nvPr>
            <p:extLst>
              <p:ext uri="{D42A27DB-BD31-4B8C-83A1-F6EECF244321}">
                <p14:modId xmlns:p14="http://schemas.microsoft.com/office/powerpoint/2010/main" val="1325597601"/>
              </p:ext>
            </p:extLst>
          </p:nvPr>
        </p:nvGraphicFramePr>
        <p:xfrm>
          <a:off x="685800" y="3567500"/>
          <a:ext cx="2319338" cy="935038"/>
        </p:xfrm>
        <a:graphic>
          <a:graphicData uri="http://schemas.openxmlformats.org/presentationml/2006/ole">
            <mc:AlternateContent xmlns:mc="http://schemas.openxmlformats.org/markup-compatibility/2006">
              <mc:Choice xmlns:v="urn:schemas-microsoft-com:vml" Requires="v">
                <p:oleObj spid="_x0000_s6627" name="Equation" r:id="rId9" imgW="977760" imgH="393480" progId="Equation.3">
                  <p:embed/>
                </p:oleObj>
              </mc:Choice>
              <mc:Fallback>
                <p:oleObj name="Equation" r:id="rId9" imgW="977760" imgH="393480" progId="Equation.3">
                  <p:embed/>
                  <p:pic>
                    <p:nvPicPr>
                      <p:cNvPr id="0" name="Object 7"/>
                      <p:cNvPicPr>
                        <a:picLocks noChangeAspect="1" noChangeArrowheads="1"/>
                      </p:cNvPicPr>
                      <p:nvPr/>
                    </p:nvPicPr>
                    <p:blipFill>
                      <a:blip r:embed="rId10"/>
                      <a:srcRect/>
                      <a:stretch>
                        <a:fillRect/>
                      </a:stretch>
                    </p:blipFill>
                    <p:spPr bwMode="auto">
                      <a:xfrm>
                        <a:off x="685800" y="3567500"/>
                        <a:ext cx="2319338" cy="935038"/>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2882473225"/>
              </p:ext>
            </p:extLst>
          </p:nvPr>
        </p:nvGraphicFramePr>
        <p:xfrm>
          <a:off x="590920" y="4648200"/>
          <a:ext cx="2562225" cy="935037"/>
        </p:xfrm>
        <a:graphic>
          <a:graphicData uri="http://schemas.openxmlformats.org/presentationml/2006/ole">
            <mc:AlternateContent xmlns:mc="http://schemas.openxmlformats.org/markup-compatibility/2006">
              <mc:Choice xmlns:v="urn:schemas-microsoft-com:vml" Requires="v">
                <p:oleObj spid="_x0000_s6628" name="Equation" r:id="rId11" imgW="1079280" imgH="393480" progId="Equation.3">
                  <p:embed/>
                </p:oleObj>
              </mc:Choice>
              <mc:Fallback>
                <p:oleObj name="Equation" r:id="rId11" imgW="1079280" imgH="393480" progId="Equation.3">
                  <p:embed/>
                  <p:pic>
                    <p:nvPicPr>
                      <p:cNvPr id="0" name="Object 10"/>
                      <p:cNvPicPr>
                        <a:picLocks noChangeAspect="1" noChangeArrowheads="1"/>
                      </p:cNvPicPr>
                      <p:nvPr/>
                    </p:nvPicPr>
                    <p:blipFill>
                      <a:blip r:embed="rId12"/>
                      <a:srcRect/>
                      <a:stretch>
                        <a:fillRect/>
                      </a:stretch>
                    </p:blipFill>
                    <p:spPr bwMode="auto">
                      <a:xfrm>
                        <a:off x="590920" y="4648200"/>
                        <a:ext cx="2562225" cy="935037"/>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3595736661"/>
              </p:ext>
            </p:extLst>
          </p:nvPr>
        </p:nvGraphicFramePr>
        <p:xfrm>
          <a:off x="653143" y="5702687"/>
          <a:ext cx="1181101" cy="533400"/>
        </p:xfrm>
        <a:graphic>
          <a:graphicData uri="http://schemas.openxmlformats.org/presentationml/2006/ole">
            <mc:AlternateContent xmlns:mc="http://schemas.openxmlformats.org/markup-compatibility/2006">
              <mc:Choice xmlns:v="urn:schemas-microsoft-com:vml" Requires="v">
                <p:oleObj spid="_x0000_s6629" name="Equation" r:id="rId13" imgW="393480" imgH="177480" progId="Equation.3">
                  <p:embed/>
                </p:oleObj>
              </mc:Choice>
              <mc:Fallback>
                <p:oleObj name="Equation" r:id="rId13" imgW="393480" imgH="177480" progId="Equation.3">
                  <p:embed/>
                  <p:pic>
                    <p:nvPicPr>
                      <p:cNvPr id="0" name="Object 11"/>
                      <p:cNvPicPr>
                        <a:picLocks noChangeAspect="1" noChangeArrowheads="1"/>
                      </p:cNvPicPr>
                      <p:nvPr/>
                    </p:nvPicPr>
                    <p:blipFill>
                      <a:blip r:embed="rId14"/>
                      <a:srcRect/>
                      <a:stretch>
                        <a:fillRect/>
                      </a:stretch>
                    </p:blipFill>
                    <p:spPr bwMode="auto">
                      <a:xfrm>
                        <a:off x="653143" y="5702687"/>
                        <a:ext cx="1181101" cy="533400"/>
                      </a:xfrm>
                      <a:prstGeom prst="rect">
                        <a:avLst/>
                      </a:prstGeom>
                      <a:solidFill>
                        <a:srgbClr val="FFFF00"/>
                      </a:solidFill>
                      <a:ln>
                        <a:noFill/>
                      </a:ln>
                    </p:spPr>
                  </p:pic>
                </p:oleObj>
              </mc:Fallback>
            </mc:AlternateContent>
          </a:graphicData>
        </a:graphic>
      </p:graphicFrame>
      <p:graphicFrame>
        <p:nvGraphicFramePr>
          <p:cNvPr id="14" name="Object 13"/>
          <p:cNvGraphicFramePr>
            <a:graphicFrameLocks noChangeAspect="1"/>
          </p:cNvGraphicFramePr>
          <p:nvPr>
            <p:extLst>
              <p:ext uri="{D42A27DB-BD31-4B8C-83A1-F6EECF244321}">
                <p14:modId xmlns:p14="http://schemas.microsoft.com/office/powerpoint/2010/main" val="3985823854"/>
              </p:ext>
            </p:extLst>
          </p:nvPr>
        </p:nvGraphicFramePr>
        <p:xfrm>
          <a:off x="4038600" y="5381490"/>
          <a:ext cx="4470400" cy="581025"/>
        </p:xfrm>
        <a:graphic>
          <a:graphicData uri="http://schemas.openxmlformats.org/presentationml/2006/ole">
            <mc:AlternateContent xmlns:mc="http://schemas.openxmlformats.org/markup-compatibility/2006">
              <mc:Choice xmlns:v="urn:schemas-microsoft-com:vml" Requires="v">
                <p:oleObj spid="_x0000_s6630" name="Equation" r:id="rId15" imgW="1955520" imgH="253800" progId="Equation.3">
                  <p:embed/>
                </p:oleObj>
              </mc:Choice>
              <mc:Fallback>
                <p:oleObj name="Equation" r:id="rId15" imgW="1955520" imgH="253800" progId="Equation.3">
                  <p:embed/>
                  <p:pic>
                    <p:nvPicPr>
                      <p:cNvPr id="0" name="Object 5"/>
                      <p:cNvPicPr>
                        <a:picLocks noChangeAspect="1" noChangeArrowheads="1"/>
                      </p:cNvPicPr>
                      <p:nvPr/>
                    </p:nvPicPr>
                    <p:blipFill>
                      <a:blip r:embed="rId16"/>
                      <a:srcRect/>
                      <a:stretch>
                        <a:fillRect/>
                      </a:stretch>
                    </p:blipFill>
                    <p:spPr bwMode="auto">
                      <a:xfrm>
                        <a:off x="4038600" y="5381490"/>
                        <a:ext cx="4470400" cy="581025"/>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5" name="Object 14"/>
          <p:cNvGraphicFramePr>
            <a:graphicFrameLocks noChangeAspect="1"/>
          </p:cNvGraphicFramePr>
          <p:nvPr>
            <p:extLst>
              <p:ext uri="{D42A27DB-BD31-4B8C-83A1-F6EECF244321}">
                <p14:modId xmlns:p14="http://schemas.microsoft.com/office/powerpoint/2010/main" val="3981892734"/>
              </p:ext>
            </p:extLst>
          </p:nvPr>
        </p:nvGraphicFramePr>
        <p:xfrm>
          <a:off x="4281488" y="6096000"/>
          <a:ext cx="2484437" cy="604838"/>
        </p:xfrm>
        <a:graphic>
          <a:graphicData uri="http://schemas.openxmlformats.org/presentationml/2006/ole">
            <mc:AlternateContent xmlns:mc="http://schemas.openxmlformats.org/markup-compatibility/2006">
              <mc:Choice xmlns:v="urn:schemas-microsoft-com:vml" Requires="v">
                <p:oleObj spid="_x0000_s6631" name="Equation" r:id="rId17" imgW="939600" imgH="228600" progId="Equation.3">
                  <p:embed/>
                </p:oleObj>
              </mc:Choice>
              <mc:Fallback>
                <p:oleObj name="Equation" r:id="rId17" imgW="939600" imgH="228600" progId="Equation.3">
                  <p:embed/>
                  <p:pic>
                    <p:nvPicPr>
                      <p:cNvPr id="0" name="Object 12"/>
                      <p:cNvPicPr>
                        <a:picLocks noChangeAspect="1" noChangeArrowheads="1"/>
                      </p:cNvPicPr>
                      <p:nvPr/>
                    </p:nvPicPr>
                    <p:blipFill>
                      <a:blip r:embed="rId18"/>
                      <a:srcRect/>
                      <a:stretch>
                        <a:fillRect/>
                      </a:stretch>
                    </p:blipFill>
                    <p:spPr bwMode="auto">
                      <a:xfrm>
                        <a:off x="4281488" y="6096000"/>
                        <a:ext cx="2484437" cy="604838"/>
                      </a:xfrm>
                      <a:prstGeom prst="rect">
                        <a:avLst/>
                      </a:prstGeom>
                      <a:solidFill>
                        <a:srgbClr val="FFFF00"/>
                      </a:solidFill>
                      <a:ln>
                        <a:noFill/>
                      </a:ln>
                    </p:spPr>
                  </p:pic>
                </p:oleObj>
              </mc:Fallback>
            </mc:AlternateContent>
          </a:graphicData>
        </a:graphic>
      </p:graphicFrame>
      <p:sp>
        <p:nvSpPr>
          <p:cNvPr id="17" name="TextBox 16"/>
          <p:cNvSpPr txBox="1"/>
          <p:nvPr/>
        </p:nvSpPr>
        <p:spPr>
          <a:xfrm>
            <a:off x="4781950" y="3796804"/>
            <a:ext cx="1295400" cy="769441"/>
          </a:xfrm>
          <a:prstGeom prst="rect">
            <a:avLst/>
          </a:prstGeom>
          <a:noFill/>
        </p:spPr>
        <p:txBody>
          <a:bodyPr wrap="square" rtlCol="0">
            <a:spAutoFit/>
          </a:bodyPr>
          <a:lstStyle/>
          <a:p>
            <a:r>
              <a:rPr lang="en-US" sz="4400" dirty="0" smtClean="0">
                <a:solidFill>
                  <a:srgbClr val="FF0000"/>
                </a:solidFill>
                <a:latin typeface="Aharoni" panose="02010803020104030203" pitchFamily="2" charset="-79"/>
                <a:cs typeface="Aharoni" panose="02010803020104030203" pitchFamily="2" charset="-79"/>
              </a:rPr>
              <a:t>SSS</a:t>
            </a:r>
            <a:endParaRPr lang="en-US" sz="4400" dirty="0">
              <a:solidFill>
                <a:srgbClr val="FF0000"/>
              </a:soli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4245486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arn(inVertical)">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ppt_x"/>
                                          </p:val>
                                        </p:tav>
                                        <p:tav tm="100000">
                                          <p:val>
                                            <p:strVal val="#ppt_x"/>
                                          </p:val>
                                        </p:tav>
                                      </p:tavLst>
                                    </p:anim>
                                    <p:anim calcmode="lin" valueType="num">
                                      <p:cBhvr additive="base">
                                        <p:cTn id="1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barn(inVertical)">
                                      <p:cBhvr>
                                        <p:cTn id="24" dur="5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 calcmode="lin" valueType="num">
                                      <p:cBhvr additive="base">
                                        <p:cTn id="29" dur="500" fill="hold"/>
                                        <p:tgtEl>
                                          <p:spTgt spid="7"/>
                                        </p:tgtEl>
                                        <p:attrNameLst>
                                          <p:attrName>ppt_x</p:attrName>
                                        </p:attrNameLst>
                                      </p:cBhvr>
                                      <p:tavLst>
                                        <p:tav tm="0">
                                          <p:val>
                                            <p:strVal val="#ppt_x"/>
                                          </p:val>
                                        </p:tav>
                                        <p:tav tm="100000">
                                          <p:val>
                                            <p:strVal val="#ppt_x"/>
                                          </p:val>
                                        </p:tav>
                                      </p:tavLst>
                                    </p:anim>
                                    <p:anim calcmode="lin" valueType="num">
                                      <p:cBhvr additive="base">
                                        <p:cTn id="3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barn(inVertical)">
                                      <p:cBhvr>
                                        <p:cTn id="35" dur="500"/>
                                        <p:tgtEl>
                                          <p:spTgt spid="8"/>
                                        </p:tgtEl>
                                      </p:cBhvr>
                                    </p:animEffect>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9"/>
                                        </p:tgtEl>
                                        <p:attrNameLst>
                                          <p:attrName>style.visibility</p:attrName>
                                        </p:attrNameLst>
                                      </p:cBhvr>
                                      <p:to>
                                        <p:strVal val="visible"/>
                                      </p:to>
                                    </p:set>
                                    <p:anim calcmode="lin" valueType="num">
                                      <p:cBhvr additive="base">
                                        <p:cTn id="40" dur="500" fill="hold"/>
                                        <p:tgtEl>
                                          <p:spTgt spid="9"/>
                                        </p:tgtEl>
                                        <p:attrNameLst>
                                          <p:attrName>ppt_x</p:attrName>
                                        </p:attrNameLst>
                                      </p:cBhvr>
                                      <p:tavLst>
                                        <p:tav tm="0">
                                          <p:val>
                                            <p:strVal val="#ppt_x"/>
                                          </p:val>
                                        </p:tav>
                                        <p:tav tm="100000">
                                          <p:val>
                                            <p:strVal val="#ppt_x"/>
                                          </p:val>
                                        </p:tav>
                                      </p:tavLst>
                                    </p:anim>
                                    <p:anim calcmode="lin" valueType="num">
                                      <p:cBhvr additive="base">
                                        <p:cTn id="41"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2" presetClass="exit" presetSubtype="4" fill="hold" grpId="1" nodeType="clickEffect">
                                  <p:stCondLst>
                                    <p:cond delay="0"/>
                                  </p:stCondLst>
                                  <p:childTnLst>
                                    <p:animEffect transition="out" filter="wipe(down)">
                                      <p:cBhvr>
                                        <p:cTn id="45" dur="500"/>
                                        <p:tgtEl>
                                          <p:spTgt spid="9"/>
                                        </p:tgtEl>
                                      </p:cBhvr>
                                    </p:animEffect>
                                    <p:set>
                                      <p:cBhvr>
                                        <p:cTn id="46" dur="1" fill="hold">
                                          <p:stCondLst>
                                            <p:cond delay="499"/>
                                          </p:stCondLst>
                                        </p:cTn>
                                        <p:tgtEl>
                                          <p:spTgt spid="9"/>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10"/>
                                        </p:tgtEl>
                                        <p:attrNameLst>
                                          <p:attrName>style.visibility</p:attrName>
                                        </p:attrNameLst>
                                      </p:cBhvr>
                                      <p:to>
                                        <p:strVal val="visible"/>
                                      </p:to>
                                    </p:set>
                                    <p:anim calcmode="lin" valueType="num">
                                      <p:cBhvr additive="base">
                                        <p:cTn id="51" dur="500" fill="hold"/>
                                        <p:tgtEl>
                                          <p:spTgt spid="10"/>
                                        </p:tgtEl>
                                        <p:attrNameLst>
                                          <p:attrName>ppt_x</p:attrName>
                                        </p:attrNameLst>
                                      </p:cBhvr>
                                      <p:tavLst>
                                        <p:tav tm="0">
                                          <p:val>
                                            <p:strVal val="#ppt_x"/>
                                          </p:val>
                                        </p:tav>
                                        <p:tav tm="100000">
                                          <p:val>
                                            <p:strVal val="#ppt_x"/>
                                          </p:val>
                                        </p:tav>
                                      </p:tavLst>
                                    </p:anim>
                                    <p:anim calcmode="lin" valueType="num">
                                      <p:cBhvr additive="base">
                                        <p:cTn id="5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nodeType="clickEffect">
                                  <p:stCondLst>
                                    <p:cond delay="0"/>
                                  </p:stCondLst>
                                  <p:childTnLst>
                                    <p:set>
                                      <p:cBhvr>
                                        <p:cTn id="56" dur="1" fill="hold">
                                          <p:stCondLst>
                                            <p:cond delay="0"/>
                                          </p:stCondLst>
                                        </p:cTn>
                                        <p:tgtEl>
                                          <p:spTgt spid="6149"/>
                                        </p:tgtEl>
                                        <p:attrNameLst>
                                          <p:attrName>style.visibility</p:attrName>
                                        </p:attrNameLst>
                                      </p:cBhvr>
                                      <p:to>
                                        <p:strVal val="visible"/>
                                      </p:to>
                                    </p:set>
                                    <p:animEffect transition="in" filter="barn(inVertical)">
                                      <p:cBhvr>
                                        <p:cTn id="57" dur="500"/>
                                        <p:tgtEl>
                                          <p:spTgt spid="6149"/>
                                        </p:tgtEl>
                                      </p:cBhvr>
                                    </p:animEffect>
                                  </p:childTnLst>
                                </p:cTn>
                              </p:par>
                            </p:childTnLst>
                          </p:cTn>
                        </p:par>
                      </p:childTnLst>
                    </p:cTn>
                  </p:par>
                  <p:par>
                    <p:cTn id="58" fill="hold">
                      <p:stCondLst>
                        <p:cond delay="indefinite"/>
                      </p:stCondLst>
                      <p:childTnLst>
                        <p:par>
                          <p:cTn id="59" fill="hold">
                            <p:stCondLst>
                              <p:cond delay="0"/>
                            </p:stCondLst>
                            <p:childTnLst>
                              <p:par>
                                <p:cTn id="60" presetID="6" presetClass="entr" presetSubtype="16" fill="hold" grpId="0" nodeType="clickEffect">
                                  <p:stCondLst>
                                    <p:cond delay="0"/>
                                  </p:stCondLst>
                                  <p:childTnLst>
                                    <p:set>
                                      <p:cBhvr>
                                        <p:cTn id="61" dur="1" fill="hold">
                                          <p:stCondLst>
                                            <p:cond delay="0"/>
                                          </p:stCondLst>
                                        </p:cTn>
                                        <p:tgtEl>
                                          <p:spTgt spid="17"/>
                                        </p:tgtEl>
                                        <p:attrNameLst>
                                          <p:attrName>style.visibility</p:attrName>
                                        </p:attrNameLst>
                                      </p:cBhvr>
                                      <p:to>
                                        <p:strVal val="visible"/>
                                      </p:to>
                                    </p:set>
                                    <p:animEffect transition="in" filter="circle(in)">
                                      <p:cBhvr>
                                        <p:cTn id="62" dur="2000"/>
                                        <p:tgtEl>
                                          <p:spTgt spid="17"/>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nodeType="clickEffect">
                                  <p:stCondLst>
                                    <p:cond delay="0"/>
                                  </p:stCondLst>
                                  <p:childTnLst>
                                    <p:set>
                                      <p:cBhvr>
                                        <p:cTn id="66" dur="1" fill="hold">
                                          <p:stCondLst>
                                            <p:cond delay="0"/>
                                          </p:stCondLst>
                                        </p:cTn>
                                        <p:tgtEl>
                                          <p:spTgt spid="11"/>
                                        </p:tgtEl>
                                        <p:attrNameLst>
                                          <p:attrName>style.visibility</p:attrName>
                                        </p:attrNameLst>
                                      </p:cBhvr>
                                      <p:to>
                                        <p:strVal val="visible"/>
                                      </p:to>
                                    </p:set>
                                    <p:animEffect transition="in" filter="barn(inVertical)">
                                      <p:cBhvr>
                                        <p:cTn id="67" dur="500"/>
                                        <p:tgtEl>
                                          <p:spTgt spid="11"/>
                                        </p:tgtEl>
                                      </p:cBhvr>
                                    </p:animEffect>
                                  </p:childTnLst>
                                </p:cTn>
                              </p:par>
                            </p:childTnLst>
                          </p:cTn>
                        </p:par>
                      </p:childTnLst>
                    </p:cTn>
                  </p:par>
                  <p:par>
                    <p:cTn id="68" fill="hold">
                      <p:stCondLst>
                        <p:cond delay="indefinite"/>
                      </p:stCondLst>
                      <p:childTnLst>
                        <p:par>
                          <p:cTn id="69" fill="hold">
                            <p:stCondLst>
                              <p:cond delay="0"/>
                            </p:stCondLst>
                            <p:childTnLst>
                              <p:par>
                                <p:cTn id="70" presetID="16" presetClass="entr" presetSubtype="21" fill="hold" nodeType="clickEffect">
                                  <p:stCondLst>
                                    <p:cond delay="0"/>
                                  </p:stCondLst>
                                  <p:childTnLst>
                                    <p:set>
                                      <p:cBhvr>
                                        <p:cTn id="71" dur="1" fill="hold">
                                          <p:stCondLst>
                                            <p:cond delay="0"/>
                                          </p:stCondLst>
                                        </p:cTn>
                                        <p:tgtEl>
                                          <p:spTgt spid="12"/>
                                        </p:tgtEl>
                                        <p:attrNameLst>
                                          <p:attrName>style.visibility</p:attrName>
                                        </p:attrNameLst>
                                      </p:cBhvr>
                                      <p:to>
                                        <p:strVal val="visible"/>
                                      </p:to>
                                    </p:set>
                                    <p:animEffect transition="in" filter="barn(inVertical)">
                                      <p:cBhvr>
                                        <p:cTn id="72" dur="500"/>
                                        <p:tgtEl>
                                          <p:spTgt spid="12"/>
                                        </p:tgtEl>
                                      </p:cBhvr>
                                    </p:animEffect>
                                  </p:childTnLst>
                                </p:cTn>
                              </p:par>
                            </p:childTnLst>
                          </p:cTn>
                        </p:par>
                      </p:childTnLst>
                    </p:cTn>
                  </p:par>
                  <p:par>
                    <p:cTn id="73" fill="hold">
                      <p:stCondLst>
                        <p:cond delay="indefinite"/>
                      </p:stCondLst>
                      <p:childTnLst>
                        <p:par>
                          <p:cTn id="74" fill="hold">
                            <p:stCondLst>
                              <p:cond delay="0"/>
                            </p:stCondLst>
                            <p:childTnLst>
                              <p:par>
                                <p:cTn id="75" presetID="16" presetClass="entr" presetSubtype="21" fill="hold" nodeType="clickEffect">
                                  <p:stCondLst>
                                    <p:cond delay="0"/>
                                  </p:stCondLst>
                                  <p:childTnLst>
                                    <p:set>
                                      <p:cBhvr>
                                        <p:cTn id="76" dur="1" fill="hold">
                                          <p:stCondLst>
                                            <p:cond delay="0"/>
                                          </p:stCondLst>
                                        </p:cTn>
                                        <p:tgtEl>
                                          <p:spTgt spid="13"/>
                                        </p:tgtEl>
                                        <p:attrNameLst>
                                          <p:attrName>style.visibility</p:attrName>
                                        </p:attrNameLst>
                                      </p:cBhvr>
                                      <p:to>
                                        <p:strVal val="visible"/>
                                      </p:to>
                                    </p:set>
                                    <p:animEffect transition="in" filter="barn(inVertical)">
                                      <p:cBhvr>
                                        <p:cTn id="77" dur="500"/>
                                        <p:tgtEl>
                                          <p:spTgt spid="13"/>
                                        </p:tgtEl>
                                      </p:cBhvr>
                                    </p:animEffect>
                                  </p:childTnLst>
                                </p:cTn>
                              </p:par>
                            </p:childTnLst>
                          </p:cTn>
                        </p:par>
                      </p:childTnLst>
                    </p:cTn>
                  </p:par>
                  <p:par>
                    <p:cTn id="78" fill="hold">
                      <p:stCondLst>
                        <p:cond delay="indefinite"/>
                      </p:stCondLst>
                      <p:childTnLst>
                        <p:par>
                          <p:cTn id="79" fill="hold">
                            <p:stCondLst>
                              <p:cond delay="0"/>
                            </p:stCondLst>
                            <p:childTnLst>
                              <p:par>
                                <p:cTn id="80" presetID="2" presetClass="entr" presetSubtype="4" fill="hold" nodeType="clickEffect">
                                  <p:stCondLst>
                                    <p:cond delay="0"/>
                                  </p:stCondLst>
                                  <p:childTnLst>
                                    <p:set>
                                      <p:cBhvr>
                                        <p:cTn id="81" dur="1" fill="hold">
                                          <p:stCondLst>
                                            <p:cond delay="0"/>
                                          </p:stCondLst>
                                        </p:cTn>
                                        <p:tgtEl>
                                          <p:spTgt spid="14"/>
                                        </p:tgtEl>
                                        <p:attrNameLst>
                                          <p:attrName>style.visibility</p:attrName>
                                        </p:attrNameLst>
                                      </p:cBhvr>
                                      <p:to>
                                        <p:strVal val="visible"/>
                                      </p:to>
                                    </p:set>
                                    <p:anim calcmode="lin" valueType="num">
                                      <p:cBhvr additive="base">
                                        <p:cTn id="82" dur="500" fill="hold"/>
                                        <p:tgtEl>
                                          <p:spTgt spid="14"/>
                                        </p:tgtEl>
                                        <p:attrNameLst>
                                          <p:attrName>ppt_x</p:attrName>
                                        </p:attrNameLst>
                                      </p:cBhvr>
                                      <p:tavLst>
                                        <p:tav tm="0">
                                          <p:val>
                                            <p:strVal val="#ppt_x"/>
                                          </p:val>
                                        </p:tav>
                                        <p:tav tm="100000">
                                          <p:val>
                                            <p:strVal val="#ppt_x"/>
                                          </p:val>
                                        </p:tav>
                                      </p:tavLst>
                                    </p:anim>
                                    <p:anim calcmode="lin" valueType="num">
                                      <p:cBhvr additive="base">
                                        <p:cTn id="83"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84" fill="hold">
                      <p:stCondLst>
                        <p:cond delay="indefinite"/>
                      </p:stCondLst>
                      <p:childTnLst>
                        <p:par>
                          <p:cTn id="85" fill="hold">
                            <p:stCondLst>
                              <p:cond delay="0"/>
                            </p:stCondLst>
                            <p:childTnLst>
                              <p:par>
                                <p:cTn id="86" presetID="16" presetClass="entr" presetSubtype="21" fill="hold" nodeType="clickEffect">
                                  <p:stCondLst>
                                    <p:cond delay="0"/>
                                  </p:stCondLst>
                                  <p:childTnLst>
                                    <p:set>
                                      <p:cBhvr>
                                        <p:cTn id="87" dur="1" fill="hold">
                                          <p:stCondLst>
                                            <p:cond delay="0"/>
                                          </p:stCondLst>
                                        </p:cTn>
                                        <p:tgtEl>
                                          <p:spTgt spid="15"/>
                                        </p:tgtEl>
                                        <p:attrNameLst>
                                          <p:attrName>style.visibility</p:attrName>
                                        </p:attrNameLst>
                                      </p:cBhvr>
                                      <p:to>
                                        <p:strVal val="visible"/>
                                      </p:to>
                                    </p:set>
                                    <p:animEffect transition="in" filter="barn(inVertical)">
                                      <p:cBhvr>
                                        <p:cTn id="88"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7" grpId="0"/>
      <p:bldP spid="9" grpId="0"/>
      <p:bldP spid="9" grpId="1"/>
      <p:bldP spid="10" grpId="0"/>
      <p:bldP spid="1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884488" y="22225"/>
            <a:ext cx="6022975" cy="822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defRPr>
            </a:lvl5pPr>
            <a:lvl6pPr defTabSz="457200" fontAlgn="base">
              <a:lnSpc>
                <a:spcPct val="93000"/>
              </a:lnSpc>
              <a:spcBef>
                <a:spcPct val="0"/>
              </a:spcBef>
              <a:spcAft>
                <a:spcPct val="0"/>
              </a:spcAft>
              <a:buClr>
                <a:srgbClr val="000000"/>
              </a:buClr>
              <a:buSzPct val="100000"/>
              <a:buFont typeface="Arial"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defRPr>
            </a:lvl6pPr>
            <a:lvl7pPr defTabSz="457200" fontAlgn="base">
              <a:lnSpc>
                <a:spcPct val="93000"/>
              </a:lnSpc>
              <a:spcBef>
                <a:spcPct val="0"/>
              </a:spcBef>
              <a:spcAft>
                <a:spcPct val="0"/>
              </a:spcAft>
              <a:buClr>
                <a:srgbClr val="000000"/>
              </a:buClr>
              <a:buSzPct val="100000"/>
              <a:buFont typeface="Arial"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defRPr>
            </a:lvl7pPr>
            <a:lvl8pPr defTabSz="457200" fontAlgn="base">
              <a:lnSpc>
                <a:spcPct val="93000"/>
              </a:lnSpc>
              <a:spcBef>
                <a:spcPct val="0"/>
              </a:spcBef>
              <a:spcAft>
                <a:spcPct val="0"/>
              </a:spcAft>
              <a:buClr>
                <a:srgbClr val="000000"/>
              </a:buClr>
              <a:buSzPct val="100000"/>
              <a:buFont typeface="Arial"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defRPr>
            </a:lvl8pPr>
            <a:lvl9pPr defTabSz="457200" fontAlgn="base">
              <a:lnSpc>
                <a:spcPct val="93000"/>
              </a:lnSpc>
              <a:spcBef>
                <a:spcPct val="0"/>
              </a:spcBef>
              <a:spcAft>
                <a:spcPct val="0"/>
              </a:spcAft>
              <a:buClr>
                <a:srgbClr val="000000"/>
              </a:buClr>
              <a:buSzPct val="100000"/>
              <a:buFont typeface="Arial" pitchFamily="34"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latin typeface="Arial" pitchFamily="34" charset="0"/>
              </a:defRPr>
            </a:lvl9pPr>
          </a:lstStyle>
          <a:p>
            <a:pPr marL="0" marR="0" lvl="0" indent="0" defTabSz="457200" eaLnBrk="1" fontAlgn="base" latinLnBrk="0" hangingPunct="1">
              <a:lnSpc>
                <a:spcPct val="100000"/>
              </a:lnSpc>
              <a:spcBef>
                <a:spcPct val="0"/>
              </a:spcBef>
              <a:spcAft>
                <a:spcPct val="0"/>
              </a:spcAft>
              <a:buClr>
                <a:srgbClr val="376092"/>
              </a:buClr>
              <a:buSzPct val="100000"/>
              <a:buFont typeface="Arial"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altLang="en-US" sz="2400" b="1" i="0" u="none" strike="noStrike" kern="0" cap="none" spc="0" normalizeH="0" baseline="0" noProof="0" dirty="0" smtClean="0">
                <a:ln>
                  <a:noFill/>
                </a:ln>
                <a:solidFill>
                  <a:srgbClr val="376092"/>
                </a:solidFill>
                <a:effectLst/>
                <a:uLnTx/>
                <a:uFillTx/>
                <a:latin typeface="Arial" pitchFamily="34" charset="0"/>
              </a:rPr>
              <a:t>USING HERON’S FORMULA TO FIND AN AREA (SSS)</a:t>
            </a:r>
            <a:endParaRPr kumimoji="0" lang="en-GB" altLang="en-US" sz="2400" b="1" i="0" u="none" strike="noStrike" kern="0" cap="none" spc="0" normalizeH="0" baseline="0" noProof="0" dirty="0" smtClean="0">
              <a:ln>
                <a:noFill/>
              </a:ln>
              <a:solidFill>
                <a:srgbClr val="376092"/>
              </a:solidFill>
              <a:effectLst/>
              <a:uLnTx/>
              <a:uFillTx/>
              <a:latin typeface="Arial" pitchFamily="34" charset="0"/>
            </a:endParaRPr>
          </a:p>
        </p:txBody>
      </p:sp>
      <p:sp>
        <p:nvSpPr>
          <p:cNvPr id="5" name="Rectangle 12"/>
          <p:cNvSpPr txBox="1">
            <a:spLocks noChangeArrowheads="1"/>
          </p:cNvSpPr>
          <p:nvPr/>
        </p:nvSpPr>
        <p:spPr bwMode="auto">
          <a:xfrm>
            <a:off x="231775" y="1001713"/>
            <a:ext cx="8675688"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algn="l" rtl="0" fontAlgn="base">
              <a:spcBef>
                <a:spcPct val="20000"/>
              </a:spcBef>
              <a:spcAft>
                <a:spcPct val="0"/>
              </a:spcAft>
              <a:defRPr sz="2800">
                <a:solidFill>
                  <a:schemeClr val="tx1"/>
                </a:solidFill>
                <a:latin typeface="+mn-lt"/>
                <a:ea typeface="+mn-ea"/>
                <a:cs typeface="+mn-cs"/>
              </a:defRPr>
            </a:lvl1pPr>
            <a:lvl2pPr marL="742950" indent="-285750" algn="l" rtl="0" fontAlgn="base">
              <a:spcBef>
                <a:spcPct val="20000"/>
              </a:spcBef>
              <a:spcAft>
                <a:spcPct val="0"/>
              </a:spcAft>
              <a:defRPr sz="2800">
                <a:solidFill>
                  <a:schemeClr val="tx1"/>
                </a:solidFill>
                <a:latin typeface="+mn-lt"/>
              </a:defRPr>
            </a:lvl2pPr>
            <a:lvl3pPr marL="1143000" indent="-228600" algn="l" rtl="0" fontAlgn="base">
              <a:spcBef>
                <a:spcPct val="20000"/>
              </a:spcBef>
              <a:spcAft>
                <a:spcPct val="0"/>
              </a:spcAft>
              <a:defRPr sz="2800">
                <a:solidFill>
                  <a:schemeClr val="tx1"/>
                </a:solidFill>
                <a:latin typeface="+mn-lt"/>
              </a:defRPr>
            </a:lvl3pPr>
            <a:lvl4pPr marL="1600200" indent="-228600" algn="l" rtl="0" fontAlgn="base">
              <a:spcBef>
                <a:spcPct val="20000"/>
              </a:spcBef>
              <a:spcAft>
                <a:spcPct val="0"/>
              </a:spcAft>
              <a:defRPr sz="2800">
                <a:solidFill>
                  <a:schemeClr val="tx1"/>
                </a:solidFill>
                <a:latin typeface="+mn-lt"/>
              </a:defRPr>
            </a:lvl4pPr>
            <a:lvl5pPr marL="2057400" indent="-228600" algn="l" rtl="0" fontAlgn="base">
              <a:spcBef>
                <a:spcPct val="20000"/>
              </a:spcBef>
              <a:spcAft>
                <a:spcPct val="0"/>
              </a:spcAft>
              <a:defRPr sz="2800">
                <a:solidFill>
                  <a:schemeClr val="tx1"/>
                </a:solidFill>
                <a:latin typeface="+mn-lt"/>
              </a:defRPr>
            </a:lvl5pPr>
            <a:lvl6pPr marL="2514600" indent="-228600" algn="l" rtl="0" fontAlgn="base">
              <a:spcBef>
                <a:spcPct val="20000"/>
              </a:spcBef>
              <a:spcAft>
                <a:spcPct val="0"/>
              </a:spcAft>
              <a:defRPr sz="2800">
                <a:solidFill>
                  <a:schemeClr val="tx1"/>
                </a:solidFill>
                <a:latin typeface="+mn-lt"/>
              </a:defRPr>
            </a:lvl6pPr>
            <a:lvl7pPr marL="2971800" indent="-228600" algn="l" rtl="0" fontAlgn="base">
              <a:spcBef>
                <a:spcPct val="20000"/>
              </a:spcBef>
              <a:spcAft>
                <a:spcPct val="0"/>
              </a:spcAft>
              <a:defRPr sz="2800">
                <a:solidFill>
                  <a:schemeClr val="tx1"/>
                </a:solidFill>
                <a:latin typeface="+mn-lt"/>
              </a:defRPr>
            </a:lvl7pPr>
            <a:lvl8pPr marL="3429000" indent="-228600" algn="l" rtl="0" fontAlgn="base">
              <a:spcBef>
                <a:spcPct val="20000"/>
              </a:spcBef>
              <a:spcAft>
                <a:spcPct val="0"/>
              </a:spcAft>
              <a:defRPr sz="2800">
                <a:solidFill>
                  <a:schemeClr val="tx1"/>
                </a:solidFill>
                <a:latin typeface="+mn-lt"/>
              </a:defRPr>
            </a:lvl8pPr>
            <a:lvl9pPr marL="3886200" indent="-228600" algn="l" rtl="0" fontAlgn="base">
              <a:spcBef>
                <a:spcPct val="20000"/>
              </a:spcBef>
              <a:spcAft>
                <a:spcPct val="0"/>
              </a:spcAft>
              <a:defRPr sz="2800">
                <a:solidFill>
                  <a:schemeClr val="tx1"/>
                </a:solidFill>
                <a:latin typeface="+mn-lt"/>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altLang="en-US" sz="2800" b="0" i="0" u="none" strike="noStrike" kern="0" cap="none" spc="0" normalizeH="0" baseline="0" noProof="0" dirty="0" smtClean="0">
                <a:ln>
                  <a:noFill/>
                </a:ln>
                <a:solidFill>
                  <a:srgbClr val="000000"/>
                </a:solidFill>
                <a:effectLst/>
                <a:uLnTx/>
                <a:uFillTx/>
                <a:latin typeface="Arial"/>
              </a:rPr>
              <a:t>The distance “as the crow flies” from Los Angeles to </a:t>
            </a:r>
            <a:br>
              <a:rPr kumimoji="0" lang="en-US" altLang="en-US" sz="2800" b="0" i="0" u="none" strike="noStrike" kern="0" cap="none" spc="0" normalizeH="0" baseline="0" noProof="0" dirty="0" smtClean="0">
                <a:ln>
                  <a:noFill/>
                </a:ln>
                <a:solidFill>
                  <a:srgbClr val="000000"/>
                </a:solidFill>
                <a:effectLst/>
                <a:uLnTx/>
                <a:uFillTx/>
                <a:latin typeface="Arial"/>
              </a:rPr>
            </a:br>
            <a:r>
              <a:rPr kumimoji="0" lang="en-US" altLang="en-US" sz="2800" b="0" i="0" u="none" strike="noStrike" kern="0" cap="none" spc="0" normalizeH="0" baseline="0" noProof="0" dirty="0" smtClean="0">
                <a:ln>
                  <a:noFill/>
                </a:ln>
                <a:solidFill>
                  <a:srgbClr val="000000"/>
                </a:solidFill>
                <a:effectLst/>
                <a:uLnTx/>
                <a:uFillTx/>
                <a:latin typeface="Arial"/>
              </a:rPr>
              <a:t>New York is 2451 miles, from New York to Montreal is 331 miles, and from Montreal to Los Angeles is 2427 miles. What is the area of the triangular region having these three cities as vertices? (Ignore the curvature of Earth.)</a:t>
            </a:r>
          </a:p>
        </p:txBody>
      </p:sp>
      <p:sp>
        <p:nvSpPr>
          <p:cNvPr id="6" name="Text Box 2"/>
          <p:cNvSpPr txBox="1">
            <a:spLocks noChangeArrowheads="1"/>
          </p:cNvSpPr>
          <p:nvPr/>
        </p:nvSpPr>
        <p:spPr bwMode="auto">
          <a:xfrm>
            <a:off x="0" y="0"/>
            <a:ext cx="2816225" cy="739775"/>
          </a:xfrm>
          <a:prstGeom prst="rect">
            <a:avLst/>
          </a:prstGeom>
          <a:solidFill>
            <a:srgbClr val="F3705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tabLst>
                <a:tab pos="571500" algn="l"/>
              </a:tabLst>
              <a:defRPr>
                <a:solidFill>
                  <a:srgbClr val="000000"/>
                </a:solidFill>
                <a:latin typeface="Arial" pitchFamily="34" charset="0"/>
              </a:defRPr>
            </a:lvl1pPr>
            <a:lvl2pPr>
              <a:tabLst>
                <a:tab pos="571500" algn="l"/>
              </a:tabLst>
              <a:defRPr>
                <a:solidFill>
                  <a:srgbClr val="000000"/>
                </a:solidFill>
                <a:latin typeface="Arial" pitchFamily="34" charset="0"/>
              </a:defRPr>
            </a:lvl2pPr>
            <a:lvl3pPr>
              <a:tabLst>
                <a:tab pos="571500" algn="l"/>
              </a:tabLst>
              <a:defRPr>
                <a:solidFill>
                  <a:srgbClr val="000000"/>
                </a:solidFill>
                <a:latin typeface="Arial" pitchFamily="34" charset="0"/>
              </a:defRPr>
            </a:lvl3pPr>
            <a:lvl4pPr>
              <a:tabLst>
                <a:tab pos="571500" algn="l"/>
              </a:tabLst>
              <a:defRPr>
                <a:solidFill>
                  <a:srgbClr val="000000"/>
                </a:solidFill>
                <a:latin typeface="Arial" pitchFamily="34" charset="0"/>
              </a:defRPr>
            </a:lvl4pPr>
            <a:lvl5pPr>
              <a:tabLst>
                <a:tab pos="571500" algn="l"/>
              </a:tabLst>
              <a:defRPr>
                <a:solidFill>
                  <a:srgbClr val="000000"/>
                </a:solidFill>
                <a:latin typeface="Arial" pitchFamily="34" charset="0"/>
              </a:defRPr>
            </a:lvl5pPr>
            <a:lvl6pPr defTabSz="457200" fontAlgn="base">
              <a:lnSpc>
                <a:spcPct val="93000"/>
              </a:lnSpc>
              <a:spcBef>
                <a:spcPct val="0"/>
              </a:spcBef>
              <a:spcAft>
                <a:spcPct val="0"/>
              </a:spcAft>
              <a:buClr>
                <a:srgbClr val="000000"/>
              </a:buClr>
              <a:buSzPct val="100000"/>
              <a:buFont typeface="Arial" pitchFamily="34" charset="0"/>
              <a:tabLst>
                <a:tab pos="571500" algn="l"/>
              </a:tabLst>
              <a:defRPr>
                <a:solidFill>
                  <a:srgbClr val="000000"/>
                </a:solidFill>
                <a:latin typeface="Arial" pitchFamily="34" charset="0"/>
              </a:defRPr>
            </a:lvl6pPr>
            <a:lvl7pPr defTabSz="457200" fontAlgn="base">
              <a:lnSpc>
                <a:spcPct val="93000"/>
              </a:lnSpc>
              <a:spcBef>
                <a:spcPct val="0"/>
              </a:spcBef>
              <a:spcAft>
                <a:spcPct val="0"/>
              </a:spcAft>
              <a:buClr>
                <a:srgbClr val="000000"/>
              </a:buClr>
              <a:buSzPct val="100000"/>
              <a:buFont typeface="Arial" pitchFamily="34" charset="0"/>
              <a:tabLst>
                <a:tab pos="571500" algn="l"/>
              </a:tabLst>
              <a:defRPr>
                <a:solidFill>
                  <a:srgbClr val="000000"/>
                </a:solidFill>
                <a:latin typeface="Arial" pitchFamily="34" charset="0"/>
              </a:defRPr>
            </a:lvl7pPr>
            <a:lvl8pPr defTabSz="457200" fontAlgn="base">
              <a:lnSpc>
                <a:spcPct val="93000"/>
              </a:lnSpc>
              <a:spcBef>
                <a:spcPct val="0"/>
              </a:spcBef>
              <a:spcAft>
                <a:spcPct val="0"/>
              </a:spcAft>
              <a:buClr>
                <a:srgbClr val="000000"/>
              </a:buClr>
              <a:buSzPct val="100000"/>
              <a:buFont typeface="Arial" pitchFamily="34" charset="0"/>
              <a:tabLst>
                <a:tab pos="571500" algn="l"/>
              </a:tabLst>
              <a:defRPr>
                <a:solidFill>
                  <a:srgbClr val="000000"/>
                </a:solidFill>
                <a:latin typeface="Arial" pitchFamily="34" charset="0"/>
              </a:defRPr>
            </a:lvl8pPr>
            <a:lvl9pPr defTabSz="457200" fontAlgn="base">
              <a:lnSpc>
                <a:spcPct val="93000"/>
              </a:lnSpc>
              <a:spcBef>
                <a:spcPct val="0"/>
              </a:spcBef>
              <a:spcAft>
                <a:spcPct val="0"/>
              </a:spcAft>
              <a:buClr>
                <a:srgbClr val="000000"/>
              </a:buClr>
              <a:buSzPct val="100000"/>
              <a:buFont typeface="Arial" pitchFamily="34" charset="0"/>
              <a:tabLst>
                <a:tab pos="571500" algn="l"/>
              </a:tabLst>
              <a:defRPr>
                <a:solidFill>
                  <a:srgbClr val="000000"/>
                </a:solidFill>
                <a:latin typeface="Arial" pitchFamily="34" charset="0"/>
              </a:defRPr>
            </a:lvl9pPr>
          </a:lstStyle>
          <a:p>
            <a:pPr>
              <a:spcBef>
                <a:spcPct val="50000"/>
              </a:spcBef>
            </a:pPr>
            <a:r>
              <a:rPr lang="en-GB" altLang="en-US" sz="2800" dirty="0">
                <a:solidFill>
                  <a:srgbClr val="FFFF99"/>
                </a:solidFill>
              </a:rPr>
              <a:t>	Example </a:t>
            </a:r>
            <a:r>
              <a:rPr lang="en-GB" altLang="en-US" sz="2800" dirty="0" smtClean="0">
                <a:solidFill>
                  <a:srgbClr val="FFFF99"/>
                </a:solidFill>
              </a:rPr>
              <a:t>1</a:t>
            </a:r>
            <a:endParaRPr lang="en-US" altLang="en-US" sz="2800" dirty="0">
              <a:solidFill>
                <a:srgbClr val="FFFF99"/>
              </a:solidFill>
            </a:endParaRPr>
          </a:p>
        </p:txBody>
      </p:sp>
      <p:pic>
        <p:nvPicPr>
          <p:cNvPr id="7" name="Picture 14" descr="5975_07_03_FG01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62400" y="3679369"/>
            <a:ext cx="4286250" cy="2105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62190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1846</TotalTime>
  <Words>398</Words>
  <Application>Microsoft Office PowerPoint</Application>
  <PresentationFormat>On-screen Show (4:3)</PresentationFormat>
  <Paragraphs>74</Paragraphs>
  <Slides>16</Slides>
  <Notes>1</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5" baseType="lpstr">
      <vt:lpstr>Aharoni</vt:lpstr>
      <vt:lpstr>Arial</vt:lpstr>
      <vt:lpstr>Calibri</vt:lpstr>
      <vt:lpstr>Comic Sans MS</vt:lpstr>
      <vt:lpstr>Euclid Math One</vt:lpstr>
      <vt:lpstr>Symbol</vt:lpstr>
      <vt:lpstr>Times New Roman</vt:lpstr>
      <vt:lpstr>Office Theme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temp</cp:lastModifiedBy>
  <cp:revision>99</cp:revision>
  <dcterms:created xsi:type="dcterms:W3CDTF">2014-11-18T18:11:56Z</dcterms:created>
  <dcterms:modified xsi:type="dcterms:W3CDTF">2018-05-01T11:52:25Z</dcterms:modified>
</cp:coreProperties>
</file>