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6" r:id="rId20"/>
    <p:sldId id="287" r:id="rId21"/>
    <p:sldId id="288" r:id="rId22"/>
    <p:sldId id="277" r:id="rId23"/>
    <p:sldId id="278" r:id="rId24"/>
    <p:sldId id="279" r:id="rId25"/>
    <p:sldId id="280" r:id="rId26"/>
    <p:sldId id="281" r:id="rId27"/>
    <p:sldId id="282" r:id="rId28"/>
    <p:sldId id="27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27B62E-498A-428F-9F01-545DE5DC213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E61DC8-63EA-49EE-A4D7-9D59F331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07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B630B-78CB-4EAD-89AD-884D7F7B214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AFC8-C8F4-4E13-BD8A-157949B8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5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AFC8-C8F4-4E13-BD8A-157949B830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4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2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6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2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4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9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8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CA797-5C79-4E3D-AC14-073309DE8B8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7C8A-D290-407C-862F-06E25219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6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9603"/>
            <a:ext cx="7924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omic Sans MS" panose="030F0702030302020204" pitchFamily="66" charset="0"/>
              </a:rPr>
              <a:t>DAY </a:t>
            </a:r>
            <a:r>
              <a:rPr lang="en-US" sz="2400" u="sng" dirty="0" smtClean="0">
                <a:latin typeface="Comic Sans MS" panose="030F0702030302020204" pitchFamily="66" charset="0"/>
              </a:rPr>
              <a:t>61 </a:t>
            </a:r>
            <a:r>
              <a:rPr lang="en-US" sz="2400" u="sng" dirty="0" smtClean="0">
                <a:latin typeface="Comic Sans MS" panose="030F0702030302020204" pitchFamily="66" charset="0"/>
              </a:rPr>
              <a:t>AGENDA:</a:t>
            </a:r>
            <a:endParaRPr lang="en-US" sz="2400" u="sng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DG 26 --- 20 minutes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31152"/>
            <a:ext cx="883920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600" y="471845"/>
            <a:ext cx="2294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4.   sin (      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874478"/>
              </p:ext>
            </p:extLst>
          </p:nvPr>
        </p:nvGraphicFramePr>
        <p:xfrm>
          <a:off x="1676400" y="231215"/>
          <a:ext cx="685800" cy="1004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3" imgW="241195" imgH="355446" progId="Equation.3">
                  <p:embed/>
                </p:oleObj>
              </mc:Choice>
              <mc:Fallback>
                <p:oleObj name="Equation" r:id="rId3" imgW="241195" imgH="3554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1215"/>
                        <a:ext cx="685800" cy="10044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1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2715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56235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5.   cos (75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) =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343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567984"/>
              </p:ext>
            </p:extLst>
          </p:nvPr>
        </p:nvGraphicFramePr>
        <p:xfrm>
          <a:off x="1883896" y="437822"/>
          <a:ext cx="11303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3" imgW="228600" imgH="444240" progId="Equation.3">
                  <p:embed/>
                </p:oleObj>
              </mc:Choice>
              <mc:Fallback>
                <p:oleObj name="Equation" r:id="rId3" imgW="22860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896" y="437822"/>
                        <a:ext cx="1130300" cy="117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762000"/>
            <a:ext cx="27093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6.   sec(      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  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974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243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  <a:tab pos="356235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  csc 15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>
              <a:tabLst>
                <a:tab pos="356235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 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36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00332"/>
            <a:ext cx="2318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 8.   tan 105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38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/>
              <a:buChar char=""/>
              <a:tabLst>
                <a:tab pos="356235" algn="l"/>
                <a:tab pos="457200" algn="l"/>
              </a:tabLst>
            </a:pP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HOMEWORK: Practice Worksheet</a:t>
            </a:r>
            <a:r>
              <a:rPr lang="en-US" sz="2800" dirty="0" smtClean="0">
                <a:solidFill>
                  <a:srgbClr val="FF6600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#2: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356235" algn="l"/>
                <a:tab pos="457200" algn="l"/>
              </a:tabLst>
            </a:pPr>
            <a:r>
              <a:rPr lang="en-US" sz="2800" dirty="0">
                <a:solidFill>
                  <a:srgbClr val="FF6600"/>
                </a:solidFill>
                <a:latin typeface="Comic Sans MS"/>
                <a:ea typeface="Times New Roman"/>
              </a:rPr>
              <a:t> </a:t>
            </a:r>
            <a:r>
              <a:rPr lang="en-US" sz="2800" dirty="0" smtClean="0">
                <a:solidFill>
                  <a:srgbClr val="FF6600"/>
                </a:solidFill>
                <a:latin typeface="Comic Sans MS"/>
                <a:ea typeface="Times New Roman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Sum and Difference Formulas for Sine, Cosine, and Tangent</a:t>
            </a:r>
            <a:endParaRPr lang="en-US" sz="28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555980"/>
            <a:ext cx="8001000" cy="51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8782" y="277223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Part II: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21724" y="281484"/>
            <a:ext cx="440377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Values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Not</a:t>
            </a:r>
            <a:r>
              <a:rPr lang="en-US" sz="2800" dirty="0" smtClean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 on Unit Circle</a:t>
            </a:r>
            <a:endParaRPr lang="en-US" sz="2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7543800" cy="31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91200"/>
            <a:ext cx="2905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6248400" y="2590800"/>
            <a:ext cx="381000" cy="45720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172200" y="4495800"/>
            <a:ext cx="457200" cy="4572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5650727">
            <a:off x="6687064" y="2014332"/>
            <a:ext cx="570994" cy="1112216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522" y="17627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Cambria" panose="02040503050406030204" pitchFamily="18" charset="0"/>
              </a:rPr>
              <a:t>α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rved Right Arrow 12"/>
          <p:cNvSpPr/>
          <p:nvPr/>
        </p:nvSpPr>
        <p:spPr>
          <a:xfrm rot="4542884">
            <a:off x="6297905" y="3704183"/>
            <a:ext cx="570994" cy="1112216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346727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β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Right Triangle 10"/>
          <p:cNvSpPr/>
          <p:nvPr/>
        </p:nvSpPr>
        <p:spPr>
          <a:xfrm>
            <a:off x="7921127" y="2245179"/>
            <a:ext cx="838200" cy="9397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88122" y="2570440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02067" y="2454948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5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1000" y="3145731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 rot="10800000" flipH="1">
            <a:off x="7907853" y="4436418"/>
            <a:ext cx="789467" cy="9397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90619" y="4585101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-2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426322" y="4681525"/>
                <a:ext cx="666009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5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6322" y="4681525"/>
                <a:ext cx="666009" cy="389979"/>
              </a:xfrm>
              <a:prstGeom prst="rect">
                <a:avLst/>
              </a:prstGeom>
              <a:blipFill rotWithShape="0">
                <a:blip r:embed="rId4"/>
                <a:stretch>
                  <a:fillRect l="-3636" t="-312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069062" y="4126468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855344"/>
            <a:ext cx="714168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Based on your ratio for the </a:t>
            </a:r>
            <a:r>
              <a:rPr lang="en-US" sz="3200" b="1" dirty="0" smtClean="0">
                <a:solidFill>
                  <a:srgbClr val="008000"/>
                </a:solidFill>
              </a:rPr>
              <a:t>cosine</a:t>
            </a:r>
            <a:r>
              <a:rPr lang="en-US" sz="3200" dirty="0" smtClean="0"/>
              <a:t> sum, </a:t>
            </a:r>
          </a:p>
          <a:p>
            <a:r>
              <a:rPr lang="en-US" sz="3200" dirty="0" smtClean="0"/>
              <a:t>in what </a:t>
            </a:r>
            <a:r>
              <a:rPr lang="en-US" sz="3200" dirty="0" smtClean="0">
                <a:solidFill>
                  <a:srgbClr val="0000FF"/>
                </a:solidFill>
              </a:rPr>
              <a:t>quadrant</a:t>
            </a:r>
            <a:r>
              <a:rPr lang="en-US" sz="3200" dirty="0" smtClean="0"/>
              <a:t> could </a:t>
            </a:r>
            <a:r>
              <a:rPr lang="el-G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α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+ </a:t>
            </a:r>
            <a:r>
              <a:rPr lang="el-G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lie?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192762" y="915600"/>
            <a:ext cx="17526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 or IV  </a:t>
            </a:r>
            <a:r>
              <a:rPr lang="en-US" sz="2800" dirty="0" smtClean="0">
                <a:solidFill>
                  <a:srgbClr val="C00000"/>
                </a:solidFill>
              </a:rPr>
              <a:t>WHY?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3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 animBg="1"/>
      <p:bldP spid="14" grpId="0"/>
      <p:bldP spid="11" grpId="0" animBg="1"/>
      <p:bldP spid="12" grpId="0"/>
      <p:bldP spid="17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34" y="5859736"/>
            <a:ext cx="2486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06936"/>
            <a:ext cx="8161556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518" y="1429718"/>
            <a:ext cx="6858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Based on your ratio for </a:t>
            </a:r>
            <a:r>
              <a:rPr lang="en-US" sz="3200" b="1" dirty="0" smtClean="0">
                <a:solidFill>
                  <a:srgbClr val="008000"/>
                </a:solidFill>
              </a:rPr>
              <a:t>both</a:t>
            </a:r>
            <a:r>
              <a:rPr lang="en-US" sz="3200" dirty="0" smtClean="0"/>
              <a:t> sums, in what </a:t>
            </a:r>
            <a:r>
              <a:rPr lang="en-US" sz="3200" dirty="0" smtClean="0">
                <a:solidFill>
                  <a:srgbClr val="0000FF"/>
                </a:solidFill>
              </a:rPr>
              <a:t>quadrant</a:t>
            </a:r>
            <a:r>
              <a:rPr lang="en-US" sz="3200" dirty="0" smtClean="0"/>
              <a:t> does </a:t>
            </a:r>
            <a:r>
              <a:rPr lang="el-G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α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+ </a:t>
            </a:r>
            <a:r>
              <a:rPr lang="el-G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lie?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34279"/>
            <a:ext cx="152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 </a:t>
            </a:r>
            <a:r>
              <a:rPr lang="en-US" sz="2800" smtClean="0">
                <a:solidFill>
                  <a:srgbClr val="0000FF"/>
                </a:solidFill>
                <a:latin typeface="Comic Sans MS" panose="030F0702030302020204" pitchFamily="66" charset="0"/>
              </a:rPr>
              <a:t>or II</a:t>
            </a:r>
            <a:endParaRPr lang="en-US" sz="2800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1941"/>
            <a:ext cx="6858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Based on your ratio for the </a:t>
            </a:r>
            <a:r>
              <a:rPr lang="en-US" sz="3200" b="1" dirty="0" smtClean="0">
                <a:solidFill>
                  <a:srgbClr val="008000"/>
                </a:solidFill>
              </a:rPr>
              <a:t>sine</a:t>
            </a:r>
            <a:r>
              <a:rPr lang="en-US" sz="3200" dirty="0" smtClean="0"/>
              <a:t> sum, in what </a:t>
            </a:r>
            <a:r>
              <a:rPr lang="en-US" sz="3200" dirty="0" smtClean="0">
                <a:solidFill>
                  <a:srgbClr val="0000FF"/>
                </a:solidFill>
              </a:rPr>
              <a:t>quadrant</a:t>
            </a:r>
            <a:r>
              <a:rPr lang="en-US" sz="3200" dirty="0" smtClean="0"/>
              <a:t> could </a:t>
            </a:r>
            <a:r>
              <a:rPr lang="el-G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α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+ </a:t>
            </a:r>
            <a:r>
              <a:rPr lang="el-G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lie?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1503183"/>
            <a:ext cx="152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8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27336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88" y="2057400"/>
            <a:ext cx="7772400" cy="300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 flipV="1">
            <a:off x="6616744" y="2124683"/>
            <a:ext cx="457200" cy="5334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Right Arrow 5"/>
          <p:cNvSpPr/>
          <p:nvPr/>
        </p:nvSpPr>
        <p:spPr>
          <a:xfrm rot="5650727">
            <a:off x="6993788" y="1731976"/>
            <a:ext cx="570994" cy="828476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9412" y="137273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Cambria" panose="02040503050406030204" pitchFamily="18" charset="0"/>
              </a:rPr>
              <a:t>α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9018" y="1743683"/>
            <a:ext cx="1257300" cy="12954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>
            <a:off x="6464344" y="3880790"/>
            <a:ext cx="609600" cy="683421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rved Right Arrow 12"/>
          <p:cNvSpPr/>
          <p:nvPr/>
        </p:nvSpPr>
        <p:spPr>
          <a:xfrm rot="4542884">
            <a:off x="6483647" y="3196021"/>
            <a:ext cx="570994" cy="1112216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5385" y="2933811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β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0220" y="3513555"/>
            <a:ext cx="1162050" cy="13049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51941"/>
            <a:ext cx="6858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Based on your ratio for the </a:t>
            </a:r>
            <a:r>
              <a:rPr lang="en-US" sz="3200" b="1" dirty="0" smtClean="0">
                <a:solidFill>
                  <a:srgbClr val="008000"/>
                </a:solidFill>
              </a:rPr>
              <a:t>tangent </a:t>
            </a:r>
            <a:r>
              <a:rPr lang="en-US" sz="3200" dirty="0" smtClean="0"/>
              <a:t>sum, in what </a:t>
            </a:r>
            <a:r>
              <a:rPr lang="en-US" sz="3200" dirty="0" smtClean="0">
                <a:solidFill>
                  <a:srgbClr val="0000FF"/>
                </a:solidFill>
              </a:rPr>
              <a:t>quadrant</a:t>
            </a:r>
            <a:r>
              <a:rPr lang="en-US" sz="3200" dirty="0" smtClean="0"/>
              <a:t> could </a:t>
            </a:r>
            <a:r>
              <a:rPr lang="el-G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α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+ </a:t>
            </a:r>
            <a:r>
              <a:rPr lang="el-G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lie?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34279"/>
            <a:ext cx="152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 or IV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8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3" grpId="0" animBg="1"/>
      <p:bldP spid="14" grpId="0"/>
      <p:bldP spid="12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9" y="432296"/>
            <a:ext cx="7375833" cy="138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50319"/>
            <a:ext cx="1800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9" y="4800600"/>
            <a:ext cx="25527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6679895" y="872764"/>
            <a:ext cx="457200" cy="5334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Right Arrow 5"/>
          <p:cNvSpPr/>
          <p:nvPr/>
        </p:nvSpPr>
        <p:spPr>
          <a:xfrm rot="2871734">
            <a:off x="6383869" y="329461"/>
            <a:ext cx="570994" cy="1086607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2498" y="241822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ight Triangle 7"/>
          <p:cNvSpPr/>
          <p:nvPr/>
        </p:nvSpPr>
        <p:spPr>
          <a:xfrm rot="10800000">
            <a:off x="7717520" y="872764"/>
            <a:ext cx="838200" cy="9397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53695" y="1057430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89711" y="487062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69624" y="1121071"/>
                <a:ext cx="752105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5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624" y="1121071"/>
                <a:ext cx="752105" cy="389979"/>
              </a:xfrm>
              <a:prstGeom prst="rect">
                <a:avLst/>
              </a:prstGeom>
              <a:blipFill rotWithShape="0">
                <a:blip r:embed="rId5"/>
                <a:stretch>
                  <a:fillRect t="-3125" r="-1371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189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048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Unit 7: Trig Identities</a:t>
            </a:r>
            <a:endParaRPr lang="en-US" sz="2800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solidFill>
                  <a:srgbClr val="CC3300"/>
                </a:solidFill>
                <a:effectLst/>
                <a:latin typeface="Comic Sans MS"/>
                <a:ea typeface="Times New Roman"/>
                <a:cs typeface="Times New Roman"/>
              </a:rPr>
              <a:t>Lesson 3: Sum and Difference Formulas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26670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 How can you use angles on the unit circle to evaluate angles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NOT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on the unit circle?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6900" y="4244369"/>
            <a:ext cx="5791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4-FUNCTION CALCULATOR 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25812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04800"/>
            <a:ext cx="8555592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7" y="436233"/>
            <a:ext cx="7375833" cy="138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6679895" y="872764"/>
            <a:ext cx="457200" cy="5334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Right Arrow 5"/>
          <p:cNvSpPr/>
          <p:nvPr/>
        </p:nvSpPr>
        <p:spPr>
          <a:xfrm rot="2871734">
            <a:off x="6383869" y="329461"/>
            <a:ext cx="570994" cy="1086607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2498" y="241822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US" sz="2800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8" name="Right Triangle 7"/>
          <p:cNvSpPr/>
          <p:nvPr/>
        </p:nvSpPr>
        <p:spPr>
          <a:xfrm rot="10800000">
            <a:off x="7717520" y="872764"/>
            <a:ext cx="838200" cy="9397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53695" y="1057430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89711" y="487062"/>
            <a:ext cx="66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555720" y="1121071"/>
                <a:ext cx="666009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5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720" y="1121071"/>
                <a:ext cx="666009" cy="389979"/>
              </a:xfrm>
              <a:prstGeom prst="rect">
                <a:avLst/>
              </a:prstGeom>
              <a:blipFill rotWithShape="0">
                <a:blip r:embed="rId3"/>
                <a:stretch>
                  <a:fillRect l="-7273" t="-3125" r="-1272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8" y="4269544"/>
            <a:ext cx="24860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0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1628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23514" y="304800"/>
            <a:ext cx="651568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6600CC"/>
                </a:solidFill>
                <a:latin typeface="Comic Sans MS"/>
                <a:ea typeface="Times New Roman"/>
              </a:rPr>
              <a:t>Verifying Trig Functions Using Sum </a:t>
            </a:r>
            <a:r>
              <a:rPr lang="en-US" sz="2800" dirty="0" smtClean="0">
                <a:solidFill>
                  <a:srgbClr val="6600CC"/>
                </a:solidFill>
                <a:latin typeface="Comic Sans MS"/>
                <a:ea typeface="Times New Roman"/>
              </a:rPr>
              <a:t> </a:t>
            </a:r>
          </a:p>
          <a:p>
            <a:r>
              <a:rPr lang="en-US" sz="2800" dirty="0">
                <a:solidFill>
                  <a:srgbClr val="6600CC"/>
                </a:solidFill>
                <a:latin typeface="Comic Sans MS"/>
                <a:ea typeface="Times New Roman"/>
              </a:rPr>
              <a:t> </a:t>
            </a:r>
            <a:r>
              <a:rPr lang="en-US" sz="2800" dirty="0" smtClean="0">
                <a:solidFill>
                  <a:srgbClr val="6600CC"/>
                </a:solidFill>
                <a:latin typeface="Comic Sans MS"/>
                <a:ea typeface="Times New Roman"/>
              </a:rPr>
              <a:t>       and Difference </a:t>
            </a:r>
            <a:r>
              <a:rPr lang="en-US" sz="2800" dirty="0">
                <a:solidFill>
                  <a:srgbClr val="6600CC"/>
                </a:solidFill>
                <a:latin typeface="Comic Sans MS"/>
                <a:ea typeface="Times New Roman"/>
              </a:rPr>
              <a:t>Formulas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910" y="1310640"/>
            <a:ext cx="4761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	Simplify each expression.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10" y="4114800"/>
            <a:ext cx="2600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62400"/>
            <a:ext cx="27146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5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29150"/>
            <a:ext cx="2619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71975"/>
            <a:ext cx="265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57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92823"/>
            <a:ext cx="24669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524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14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2743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33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	Verify that each equation is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true</a:t>
            </a:r>
            <a:r>
              <a:rPr lang="en-US" sz="2400" dirty="0">
                <a:latin typeface="Comic Sans MS"/>
                <a:ea typeface="Times New Roman"/>
              </a:rPr>
              <a:t>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28" y="1219200"/>
            <a:ext cx="37814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03" y="4267200"/>
            <a:ext cx="3867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52925"/>
            <a:ext cx="40957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14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394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10100"/>
            <a:ext cx="38195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24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154" y="57123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37490" algn="l"/>
              </a:tabLst>
            </a:pPr>
            <a:r>
              <a:rPr lang="en-US" sz="24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Practice Worksheets #3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69154" y="152400"/>
            <a:ext cx="8424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800" dirty="0">
                <a:latin typeface="Comic Sans MS"/>
                <a:ea typeface="Times New Roman"/>
              </a:rPr>
              <a:t>  </a:t>
            </a:r>
            <a:r>
              <a:rPr lang="en-US" sz="2800" dirty="0" smtClean="0">
                <a:latin typeface="Comic Sans MS"/>
                <a:ea typeface="Times New Roman"/>
              </a:rPr>
              <a:t>textbook p</a:t>
            </a:r>
            <a:r>
              <a:rPr lang="en-US" sz="2800" dirty="0">
                <a:latin typeface="Comic Sans MS"/>
                <a:ea typeface="Times New Roman"/>
              </a:rPr>
              <a:t>.  408  #35 – 41  ODD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004" y="1010593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37490" algn="l"/>
              </a:tabLst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</a:t>
            </a:r>
            <a:r>
              <a:rPr lang="en-US" sz="2800" dirty="0">
                <a:latin typeface="Comic Sans MS"/>
                <a:ea typeface="Times New Roman"/>
              </a:rPr>
              <a:t>  textbook p. 408  #43 – 49 ODD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4004" y="1557677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37490" algn="l"/>
              </a:tabLst>
            </a:pPr>
            <a:r>
              <a:rPr lang="en-US" sz="24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Practice Worksheets #4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2400" dirty="0">
                <a:solidFill>
                  <a:srgbClr val="FF6600"/>
                </a:solidFill>
                <a:latin typeface="Comic Sans MS"/>
                <a:ea typeface="Times New Roman"/>
              </a:rPr>
              <a:t> </a:t>
            </a:r>
            <a:r>
              <a:rPr lang="en-US" sz="2400" dirty="0" smtClean="0">
                <a:solidFill>
                  <a:srgbClr val="FF6600"/>
                </a:solidFill>
                <a:latin typeface="Comic Sans MS"/>
                <a:ea typeface="Times New Roman"/>
              </a:rPr>
              <a:t> </a:t>
            </a:r>
            <a:endParaRPr lang="en-US" sz="24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57400"/>
            <a:ext cx="7345026" cy="457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0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7365D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Part I:</a:t>
            </a:r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162366" y="609600"/>
            <a:ext cx="365035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Values on Unit Circle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36727" y="1524000"/>
            <a:ext cx="1225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362200" y="1524000"/>
            <a:ext cx="1693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Evaluate.</a:t>
            </a:r>
            <a:endParaRPr 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82010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711282"/>
              </p:ext>
            </p:extLst>
          </p:nvPr>
        </p:nvGraphicFramePr>
        <p:xfrm>
          <a:off x="1151388" y="3324225"/>
          <a:ext cx="796316" cy="1281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" name="Equation" r:id="rId4" imgW="291960" imgH="469800" progId="Equation.3">
                  <p:embed/>
                </p:oleObj>
              </mc:Choice>
              <mc:Fallback>
                <p:oleObj name="Equation" r:id="rId4" imgW="2919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1388" y="3324225"/>
                        <a:ext cx="796316" cy="128103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54296"/>
              </p:ext>
            </p:extLst>
          </p:nvPr>
        </p:nvGraphicFramePr>
        <p:xfrm>
          <a:off x="3886200" y="3324225"/>
          <a:ext cx="7620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" name="Equation" r:id="rId6" imgW="279360" imgH="469800" progId="Equation.3">
                  <p:embed/>
                </p:oleObj>
              </mc:Choice>
              <mc:Fallback>
                <p:oleObj name="Equation" r:id="rId6" imgW="279360" imgH="469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324225"/>
                        <a:ext cx="762000" cy="12811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273233"/>
              </p:ext>
            </p:extLst>
          </p:nvPr>
        </p:nvGraphicFramePr>
        <p:xfrm>
          <a:off x="7086600" y="3505200"/>
          <a:ext cx="460979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" name="Equation" r:id="rId8" imgW="101520" imgH="177480" progId="Equation.3">
                  <p:embed/>
                </p:oleObj>
              </mc:Choice>
              <mc:Fallback>
                <p:oleObj name="Equation" r:id="rId8" imgW="10152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505200"/>
                        <a:ext cx="460979" cy="808037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5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6296"/>
            <a:ext cx="538160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2000"/>
              <a:buFont typeface="Wingdings"/>
              <a:buChar char=""/>
              <a:tabLst>
                <a:tab pos="237490" algn="l"/>
                <a:tab pos="474980" algn="l"/>
                <a:tab pos="2493645" algn="l"/>
              </a:tabLst>
            </a:pPr>
            <a:r>
              <a:rPr lang="en-US" sz="2800" u="sng" dirty="0" smtClean="0">
                <a:solidFill>
                  <a:srgbClr val="000099"/>
                </a:solidFill>
                <a:effectLst/>
                <a:latin typeface="Comic Sans MS"/>
                <a:ea typeface="Times New Roman"/>
              </a:rPr>
              <a:t>Sum &amp; Difference Formulas</a:t>
            </a:r>
            <a:r>
              <a:rPr lang="en-US" sz="2800" dirty="0" smtClean="0">
                <a:solidFill>
                  <a:srgbClr val="000099"/>
                </a:solidFill>
                <a:effectLst/>
                <a:latin typeface="Comic Sans MS"/>
                <a:ea typeface="Times New Roman"/>
              </a:rPr>
              <a:t> :</a:t>
            </a:r>
            <a:endParaRPr lang="en-US" sz="2800" dirty="0">
              <a:solidFill>
                <a:srgbClr val="000099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2051" name="Picture 3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1" y="719516"/>
            <a:ext cx="7467600" cy="479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5170" y="5395554"/>
            <a:ext cx="836022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0033CC"/>
                </a:solidFill>
              </a:rPr>
              <a:t>How would you get the sum and difference for </a:t>
            </a:r>
            <a:r>
              <a:rPr lang="en-US" sz="2800" dirty="0">
                <a:solidFill>
                  <a:srgbClr val="FF0000"/>
                </a:solidFill>
              </a:rPr>
              <a:t>csc</a:t>
            </a:r>
            <a:r>
              <a:rPr lang="en-US" sz="2800" dirty="0">
                <a:solidFill>
                  <a:srgbClr val="0033CC"/>
                </a:solidFill>
              </a:rPr>
              <a:t>, </a:t>
            </a:r>
            <a:r>
              <a:rPr lang="en-US" sz="2800" dirty="0">
                <a:solidFill>
                  <a:srgbClr val="FF0000"/>
                </a:solidFill>
              </a:rPr>
              <a:t>sec</a:t>
            </a:r>
            <a:r>
              <a:rPr lang="en-US" sz="2800" dirty="0">
                <a:solidFill>
                  <a:srgbClr val="0033CC"/>
                </a:solidFill>
              </a:rPr>
              <a:t>, and </a:t>
            </a:r>
            <a:r>
              <a:rPr lang="en-US" sz="2800" dirty="0">
                <a:solidFill>
                  <a:srgbClr val="FF0000"/>
                </a:solidFill>
              </a:rPr>
              <a:t>cot</a:t>
            </a:r>
            <a:r>
              <a:rPr lang="en-US" sz="2800" dirty="0">
                <a:solidFill>
                  <a:srgbClr val="0033CC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870612"/>
            <a:ext cx="6781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above formulas and take </a:t>
            </a:r>
            <a:r>
              <a:rPr lang="en-US" sz="2400" b="1" dirty="0" smtClean="0">
                <a:solidFill>
                  <a:srgbClr val="0033CC"/>
                </a:solidFill>
              </a:rPr>
              <a:t>RECIPROCAL</a:t>
            </a:r>
            <a:r>
              <a:rPr lang="en-US" sz="2400" dirty="0" smtClean="0"/>
              <a:t> of </a:t>
            </a:r>
            <a:r>
              <a:rPr lang="en-US" sz="2400" b="1" dirty="0" smtClean="0">
                <a:solidFill>
                  <a:srgbClr val="0033CC"/>
                </a:solidFill>
              </a:rPr>
              <a:t>RATIO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781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Ex.  Use the sum and difference formulas to write each expression as the sine, cosine, or tangent of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 single angle.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108" y="2045492"/>
            <a:ext cx="5694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56235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1.	sin 80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cos 20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- cos 80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sin 20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119102"/>
              </p:ext>
            </p:extLst>
          </p:nvPr>
        </p:nvGraphicFramePr>
        <p:xfrm>
          <a:off x="6553200" y="2045492"/>
          <a:ext cx="15097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9" name="Equation" r:id="rId3" imgW="520560" imgH="190440" progId="Equation.3">
                  <p:embed/>
                </p:oleObj>
              </mc:Choice>
              <mc:Fallback>
                <p:oleObj name="Equation" r:id="rId3" imgW="520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3200" y="2045492"/>
                        <a:ext cx="1509712" cy="552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05618" y="4452795"/>
            <a:ext cx="5694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56235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2.	cos 50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cos 40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- sin 50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sin 40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838584"/>
              </p:ext>
            </p:extLst>
          </p:nvPr>
        </p:nvGraphicFramePr>
        <p:xfrm>
          <a:off x="1295400" y="2743200"/>
          <a:ext cx="420444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0" name="Equation" r:id="rId5" imgW="1701720" imgH="215640" progId="Equation.3">
                  <p:embed/>
                </p:oleObj>
              </mc:Choice>
              <mc:Fallback>
                <p:oleObj name="Equation" r:id="rId5" imgW="1701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2743200"/>
                        <a:ext cx="4204447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337877"/>
              </p:ext>
            </p:extLst>
          </p:nvPr>
        </p:nvGraphicFramePr>
        <p:xfrm>
          <a:off x="1981200" y="3352800"/>
          <a:ext cx="18827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" name="Equation" r:id="rId7" imgW="761760" imgH="228600" progId="Equation.3">
                  <p:embed/>
                </p:oleObj>
              </mc:Choice>
              <mc:Fallback>
                <p:oleObj name="Equation" r:id="rId7" imgW="7617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52800"/>
                        <a:ext cx="1882775" cy="565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262932"/>
              </p:ext>
            </p:extLst>
          </p:nvPr>
        </p:nvGraphicFramePr>
        <p:xfrm>
          <a:off x="1417638" y="4991100"/>
          <a:ext cx="36703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2" name="Equation" r:id="rId9" imgW="1485720" imgH="203040" progId="Equation.3">
                  <p:embed/>
                </p:oleObj>
              </mc:Choice>
              <mc:Fallback>
                <p:oleObj name="Equation" r:id="rId9" imgW="14857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4991100"/>
                        <a:ext cx="3670300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321444"/>
              </p:ext>
            </p:extLst>
          </p:nvPr>
        </p:nvGraphicFramePr>
        <p:xfrm>
          <a:off x="2085975" y="5562600"/>
          <a:ext cx="19780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3" name="Equation" r:id="rId11" imgW="799920" imgH="228600" progId="Equation.3">
                  <p:embed/>
                </p:oleObj>
              </mc:Choice>
              <mc:Fallback>
                <p:oleObj name="Equation" r:id="rId11" imgW="7999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5562600"/>
                        <a:ext cx="1978025" cy="565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780486"/>
              </p:ext>
            </p:extLst>
          </p:nvPr>
        </p:nvGraphicFramePr>
        <p:xfrm>
          <a:off x="6440488" y="4422775"/>
          <a:ext cx="15827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4" name="Equation" r:id="rId13" imgW="545760" imgH="190440" progId="Equation.3">
                  <p:embed/>
                </p:oleObj>
              </mc:Choice>
              <mc:Fallback>
                <p:oleObj name="Equation" r:id="rId13" imgW="545760" imgH="190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4422775"/>
                        <a:ext cx="1582737" cy="552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818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44" y="152400"/>
            <a:ext cx="883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Wingdings"/>
              <a:buChar char=""/>
              <a:tabLst>
                <a:tab pos="228600" algn="l"/>
                <a:tab pos="356235" algn="l"/>
              </a:tabLst>
            </a:pP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In  Class:  </a:t>
            </a: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Practice Worksheet #1 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tabLst>
                <a:tab pos="228600" algn="l"/>
                <a:tab pos="356235" algn="l"/>
              </a:tabLst>
            </a:pP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Sum and Difference Formula For Sine, Cosine, and Tangent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22748"/>
            <a:ext cx="6894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057400"/>
            <a:ext cx="7239000" cy="470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9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404813"/>
            <a:ext cx="83915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8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75" y="228600"/>
            <a:ext cx="76962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Ex.	Evaluate using the sum and difference formulas.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508" y="1752600"/>
            <a:ext cx="2592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cos (165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) =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6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355</Words>
  <Application>Microsoft Office PowerPoint</Application>
  <PresentationFormat>On-screen Show (4:3)</PresentationFormat>
  <Paragraphs>70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Cambria</vt:lpstr>
      <vt:lpstr>Cambria Math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136</cp:revision>
  <cp:lastPrinted>2014-11-03T12:14:36Z</cp:lastPrinted>
  <dcterms:created xsi:type="dcterms:W3CDTF">2014-10-30T23:33:14Z</dcterms:created>
  <dcterms:modified xsi:type="dcterms:W3CDTF">2018-04-11T11:36:19Z</dcterms:modified>
</cp:coreProperties>
</file>