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91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87" r:id="rId20"/>
    <p:sldId id="288" r:id="rId21"/>
    <p:sldId id="290" r:id="rId22"/>
    <p:sldId id="277" r:id="rId23"/>
    <p:sldId id="278" r:id="rId24"/>
    <p:sldId id="279" r:id="rId25"/>
    <p:sldId id="280" r:id="rId26"/>
    <p:sldId id="281" r:id="rId27"/>
    <p:sldId id="282" r:id="rId28"/>
    <p:sldId id="27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27B62E-498A-428F-9F01-545DE5DC213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E61DC8-63EA-49EE-A4D7-9D59F331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07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630B-78CB-4EAD-89AD-884D7F7B214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AFC8-C8F4-4E13-BD8A-157949B8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5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AFC8-C8F4-4E13-BD8A-157949B830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4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2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6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2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9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CA797-5C79-4E3D-AC14-073309DE8B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6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048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Unit 7: Trig Identities</a:t>
            </a:r>
            <a:endParaRPr lang="en-US" sz="28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CC3300"/>
                </a:solidFill>
                <a:effectLst/>
                <a:latin typeface="Comic Sans MS"/>
                <a:ea typeface="Times New Roman"/>
                <a:cs typeface="Times New Roman"/>
              </a:rPr>
              <a:t>Lesson 3: Sum and Difference Formulas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26670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>
                <a:effectLst/>
                <a:latin typeface="Comic Sans MS"/>
                <a:ea typeface="Times New Roman"/>
              </a:rPr>
              <a:t>  How can you use angles on the unit circle to evaluate angles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NOT</a:t>
            </a:r>
            <a:r>
              <a:rPr lang="en-US" sz="2800" dirty="0">
                <a:effectLst/>
                <a:latin typeface="Comic Sans MS"/>
                <a:ea typeface="Times New Roman"/>
              </a:rPr>
              <a:t> on the unit circle?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4114800"/>
            <a:ext cx="5791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4-FUNCTION CALCULATOR FOR ASSESSMENTS </a:t>
            </a:r>
          </a:p>
        </p:txBody>
      </p:sp>
    </p:spTree>
    <p:extLst>
      <p:ext uri="{BB962C8B-B14F-4D97-AF65-F5344CB8AC3E}">
        <p14:creationId xmlns:p14="http://schemas.microsoft.com/office/powerpoint/2010/main" val="2885772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2715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6235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5.   cos (75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) =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343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567984"/>
              </p:ext>
            </p:extLst>
          </p:nvPr>
        </p:nvGraphicFramePr>
        <p:xfrm>
          <a:off x="1883896" y="437822"/>
          <a:ext cx="11303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3" imgW="228600" imgH="444240" progId="Equation.3">
                  <p:embed/>
                </p:oleObj>
              </mc:Choice>
              <mc:Fallback>
                <p:oleObj name="Equation" r:id="rId3" imgW="22860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896" y="437822"/>
                        <a:ext cx="1130300" cy="117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762000"/>
            <a:ext cx="2709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6.   sec(      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7403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243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  <a:tab pos="356235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  csc 15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>
              <a:tabLst>
                <a:tab pos="356235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 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3686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00332"/>
            <a:ext cx="2318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</a:rPr>
              <a:t> 8.   tan 105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383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A16EA4-AE2C-4042-A2B5-A95A96C6A3DA}"/>
              </a:ext>
            </a:extLst>
          </p:cNvPr>
          <p:cNvSpPr/>
          <p:nvPr/>
        </p:nvSpPr>
        <p:spPr>
          <a:xfrm>
            <a:off x="609600" y="12192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/>
              <a:buChar char=""/>
              <a:tabLst>
                <a:tab pos="356235" algn="l"/>
                <a:tab pos="457200" algn="l"/>
              </a:tabLs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Assignment: Practice Worksheet</a:t>
            </a:r>
            <a:r>
              <a:rPr lang="en-US" sz="2800" dirty="0">
                <a:solidFill>
                  <a:srgbClr val="FF6600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#2: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356235" algn="l"/>
                <a:tab pos="457200" algn="l"/>
              </a:tabLst>
            </a:pPr>
            <a:r>
              <a:rPr lang="en-US" sz="2800" dirty="0">
                <a:solidFill>
                  <a:srgbClr val="FF6600"/>
                </a:solidFill>
                <a:latin typeface="Comic Sans MS"/>
                <a:ea typeface="Times New Roman"/>
              </a:rPr>
              <a:t>  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Sum and Difference Formulas for Sine, Cosine, and Tangent</a:t>
            </a:r>
            <a:endParaRPr lang="en-US" sz="2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889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8782" y="277223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Part II: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21724" y="281484"/>
            <a:ext cx="440377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Values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Not</a:t>
            </a:r>
            <a:r>
              <a:rPr lang="en-US" sz="2800" dirty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 on Unit Circle</a:t>
            </a:r>
            <a:endParaRPr lang="en-US" sz="2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7543800" cy="31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91200"/>
            <a:ext cx="2905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6248400" y="2590800"/>
            <a:ext cx="381000" cy="4572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172200" y="4495800"/>
            <a:ext cx="457200" cy="4572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5650727">
            <a:off x="6687064" y="2014332"/>
            <a:ext cx="570994" cy="1112216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522" y="17627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rved Right Arrow 12"/>
          <p:cNvSpPr/>
          <p:nvPr/>
        </p:nvSpPr>
        <p:spPr>
          <a:xfrm rot="4542884">
            <a:off x="6297905" y="3704183"/>
            <a:ext cx="570994" cy="1112216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346727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β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Right Triangle 10"/>
          <p:cNvSpPr/>
          <p:nvPr/>
        </p:nvSpPr>
        <p:spPr>
          <a:xfrm>
            <a:off x="7921127" y="2245179"/>
            <a:ext cx="838200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88122" y="2570440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02067" y="2454948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01000" y="3145731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-3</a:t>
            </a:r>
          </a:p>
        </p:txBody>
      </p:sp>
      <p:sp>
        <p:nvSpPr>
          <p:cNvPr id="19" name="Right Triangle 18"/>
          <p:cNvSpPr/>
          <p:nvPr/>
        </p:nvSpPr>
        <p:spPr>
          <a:xfrm rot="10800000" flipH="1">
            <a:off x="7907853" y="4436418"/>
            <a:ext cx="789467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90619" y="4585101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426322" y="4681525"/>
                <a:ext cx="666009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5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6322" y="4681525"/>
                <a:ext cx="666009" cy="389979"/>
              </a:xfrm>
              <a:prstGeom prst="rect">
                <a:avLst/>
              </a:prstGeom>
              <a:blipFill rotWithShape="0">
                <a:blip r:embed="rId4"/>
                <a:stretch>
                  <a:fillRect l="-3636" t="-312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069062" y="4126468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" y="855344"/>
            <a:ext cx="714168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Based on your ratio for the </a:t>
            </a:r>
            <a:r>
              <a:rPr lang="en-US" sz="3200" b="1" dirty="0">
                <a:solidFill>
                  <a:srgbClr val="008000"/>
                </a:solidFill>
              </a:rPr>
              <a:t>cosine</a:t>
            </a:r>
            <a:r>
              <a:rPr lang="en-US" sz="3200" dirty="0"/>
              <a:t> sum, </a:t>
            </a:r>
          </a:p>
          <a:p>
            <a:r>
              <a:rPr lang="en-US" sz="3200" dirty="0"/>
              <a:t>in what </a:t>
            </a:r>
            <a:r>
              <a:rPr lang="en-US" sz="3200" dirty="0">
                <a:solidFill>
                  <a:srgbClr val="0000FF"/>
                </a:solidFill>
              </a:rPr>
              <a:t>quadrant</a:t>
            </a:r>
            <a:r>
              <a:rPr lang="en-US" sz="3200" dirty="0"/>
              <a:t> could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+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lie?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2762" y="915600"/>
            <a:ext cx="17526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 or IV  </a:t>
            </a:r>
            <a:r>
              <a:rPr lang="en-US" sz="2800" dirty="0">
                <a:solidFill>
                  <a:srgbClr val="C0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18823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 animBg="1"/>
      <p:bldP spid="14" grpId="0"/>
      <p:bldP spid="11" grpId="0" animBg="1"/>
      <p:bldP spid="12" grpId="0"/>
      <p:bldP spid="17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4" y="5859736"/>
            <a:ext cx="2486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06936"/>
            <a:ext cx="8161556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518" y="1429718"/>
            <a:ext cx="685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Based on your ratio for </a:t>
            </a:r>
            <a:r>
              <a:rPr lang="en-US" sz="3200" b="1" dirty="0">
                <a:solidFill>
                  <a:srgbClr val="008000"/>
                </a:solidFill>
              </a:rPr>
              <a:t>both</a:t>
            </a:r>
            <a:r>
              <a:rPr lang="en-US" sz="3200" dirty="0"/>
              <a:t> sums, in what </a:t>
            </a:r>
            <a:r>
              <a:rPr lang="en-US" sz="3200" dirty="0">
                <a:solidFill>
                  <a:srgbClr val="0000FF"/>
                </a:solidFill>
              </a:rPr>
              <a:t>quadrant</a:t>
            </a:r>
            <a:r>
              <a:rPr lang="en-US" sz="3200" dirty="0"/>
              <a:t> does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+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lie?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800" y="34279"/>
            <a:ext cx="152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or II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1941"/>
            <a:ext cx="685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Based on your ratio for the </a:t>
            </a:r>
            <a:r>
              <a:rPr lang="en-US" sz="3200" b="1" dirty="0">
                <a:solidFill>
                  <a:srgbClr val="008000"/>
                </a:solidFill>
              </a:rPr>
              <a:t>sine</a:t>
            </a:r>
            <a:r>
              <a:rPr lang="en-US" sz="3200" dirty="0"/>
              <a:t> sum, in what </a:t>
            </a:r>
            <a:r>
              <a:rPr lang="en-US" sz="3200" dirty="0">
                <a:solidFill>
                  <a:srgbClr val="0000FF"/>
                </a:solidFill>
              </a:rPr>
              <a:t>quadrant</a:t>
            </a:r>
            <a:r>
              <a:rPr lang="en-US" sz="3200" dirty="0"/>
              <a:t> could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+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lie?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5200" y="1503183"/>
            <a:ext cx="152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27336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0" y="2012219"/>
            <a:ext cx="7772400" cy="300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 flipV="1">
            <a:off x="6616744" y="2124683"/>
            <a:ext cx="457200" cy="5334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 rot="5650727">
            <a:off x="6993788" y="1731976"/>
            <a:ext cx="570994" cy="828476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9412" y="137273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9018" y="1743683"/>
            <a:ext cx="1257300" cy="1295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6464344" y="3880790"/>
            <a:ext cx="609600" cy="683421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rved Right Arrow 12"/>
          <p:cNvSpPr/>
          <p:nvPr/>
        </p:nvSpPr>
        <p:spPr>
          <a:xfrm rot="4542884">
            <a:off x="6483647" y="3196021"/>
            <a:ext cx="570994" cy="1112216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5385" y="2933811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β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0220" y="3513555"/>
            <a:ext cx="1162050" cy="13049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51941"/>
            <a:ext cx="685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Based on your ratio for the </a:t>
            </a:r>
            <a:r>
              <a:rPr lang="en-US" sz="3200" b="1" dirty="0">
                <a:solidFill>
                  <a:srgbClr val="008000"/>
                </a:solidFill>
              </a:rPr>
              <a:t>tangent </a:t>
            </a:r>
            <a:r>
              <a:rPr lang="en-US" sz="3200" dirty="0"/>
              <a:t>sum, in what </a:t>
            </a:r>
            <a:r>
              <a:rPr lang="en-US" sz="3200" dirty="0">
                <a:solidFill>
                  <a:srgbClr val="0000FF"/>
                </a:solidFill>
              </a:rPr>
              <a:t>quadrant</a:t>
            </a:r>
            <a:r>
              <a:rPr lang="en-US" sz="3200" dirty="0"/>
              <a:t> could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+ </a:t>
            </a:r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lie?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62800" y="34279"/>
            <a:ext cx="152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 or IV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 animBg="1"/>
      <p:bldP spid="14" grpId="0"/>
      <p:bldP spid="12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9" y="432296"/>
            <a:ext cx="7375833" cy="138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50319"/>
            <a:ext cx="1800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9" y="4800600"/>
            <a:ext cx="25527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6679895" y="872764"/>
            <a:ext cx="457200" cy="5334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 rot="2871734">
            <a:off x="6383869" y="329461"/>
            <a:ext cx="570994" cy="1086607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2498" y="24182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ight Triangle 7"/>
          <p:cNvSpPr/>
          <p:nvPr/>
        </p:nvSpPr>
        <p:spPr>
          <a:xfrm rot="10800000">
            <a:off x="7717520" y="872764"/>
            <a:ext cx="838200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53695" y="1057430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9711" y="487062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69624" y="1121071"/>
                <a:ext cx="752105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5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624" y="1121071"/>
                <a:ext cx="752105" cy="389979"/>
              </a:xfrm>
              <a:prstGeom prst="rect">
                <a:avLst/>
              </a:prstGeom>
              <a:blipFill rotWithShape="0">
                <a:blip r:embed="rId5"/>
                <a:stretch>
                  <a:fillRect t="-3125" r="-1371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18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25812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4800"/>
            <a:ext cx="8555592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17365D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Part I: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162366" y="609600"/>
            <a:ext cx="365035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Values on Unit Circle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36727" y="1524000"/>
            <a:ext cx="1225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362200" y="1524000"/>
            <a:ext cx="1693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Evaluate.</a:t>
            </a:r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82010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711282"/>
              </p:ext>
            </p:extLst>
          </p:nvPr>
        </p:nvGraphicFramePr>
        <p:xfrm>
          <a:off x="1151388" y="3324225"/>
          <a:ext cx="796316" cy="1281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" name="Equation" r:id="rId4" imgW="291960" imgH="469800" progId="Equation.3">
                  <p:embed/>
                </p:oleObj>
              </mc:Choice>
              <mc:Fallback>
                <p:oleObj name="Equation" r:id="rId4" imgW="2919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1388" y="3324225"/>
                        <a:ext cx="796316" cy="128103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54296"/>
              </p:ext>
            </p:extLst>
          </p:nvPr>
        </p:nvGraphicFramePr>
        <p:xfrm>
          <a:off x="3886200" y="3324225"/>
          <a:ext cx="7620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" name="Equation" r:id="rId6" imgW="279360" imgH="469800" progId="Equation.3">
                  <p:embed/>
                </p:oleObj>
              </mc:Choice>
              <mc:Fallback>
                <p:oleObj name="Equation" r:id="rId6" imgW="279360" imgH="46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24225"/>
                        <a:ext cx="762000" cy="12811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273233"/>
              </p:ext>
            </p:extLst>
          </p:nvPr>
        </p:nvGraphicFramePr>
        <p:xfrm>
          <a:off x="7086600" y="3505200"/>
          <a:ext cx="460979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" name="Equation" r:id="rId8" imgW="101520" imgH="177480" progId="Equation.3">
                  <p:embed/>
                </p:oleObj>
              </mc:Choice>
              <mc:Fallback>
                <p:oleObj name="Equation" r:id="rId8" imgW="1015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505200"/>
                        <a:ext cx="460979" cy="808037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5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" y="436233"/>
            <a:ext cx="7375833" cy="138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6679895" y="872764"/>
            <a:ext cx="457200" cy="5334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 rot="2871734">
            <a:off x="6383869" y="329461"/>
            <a:ext cx="570994" cy="1086607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2498" y="24182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ight Triangle 7"/>
          <p:cNvSpPr/>
          <p:nvPr/>
        </p:nvSpPr>
        <p:spPr>
          <a:xfrm rot="10800000">
            <a:off x="7717520" y="872764"/>
            <a:ext cx="838200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53695" y="1057430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9711" y="487062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55720" y="1121071"/>
                <a:ext cx="666009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5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720" y="1121071"/>
                <a:ext cx="666009" cy="389979"/>
              </a:xfrm>
              <a:prstGeom prst="rect">
                <a:avLst/>
              </a:prstGeom>
              <a:blipFill rotWithShape="0">
                <a:blip r:embed="rId3"/>
                <a:stretch>
                  <a:fillRect l="-7273" t="-3125" r="-1272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8" y="4269544"/>
            <a:ext cx="24860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0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44" y="152400"/>
            <a:ext cx="92759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 Part 2: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/>
                <a:ea typeface="Times New Roman"/>
              </a:rPr>
              <a:t>textbook p. 408  #35 – 41  ODD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990600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37490" algn="l"/>
              </a:tabLs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Practice Worksheet #3</a:t>
            </a:r>
            <a:r>
              <a:rPr lang="en-US" sz="2800" dirty="0">
                <a:effectLst/>
                <a:latin typeface="Comic Sans MS"/>
                <a:ea typeface="Times New Roman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4E9239-596E-4E45-A3C1-38FA48CD7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676400"/>
            <a:ext cx="88011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48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628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3514" y="304800"/>
            <a:ext cx="651568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6600CC"/>
                </a:solidFill>
                <a:latin typeface="Comic Sans MS"/>
                <a:ea typeface="Times New Roman"/>
              </a:rPr>
              <a:t>Verifying Trig Functions Using Sum  </a:t>
            </a:r>
          </a:p>
          <a:p>
            <a:r>
              <a:rPr lang="en-US" sz="2800" dirty="0">
                <a:solidFill>
                  <a:srgbClr val="6600CC"/>
                </a:solidFill>
                <a:latin typeface="Comic Sans MS"/>
                <a:ea typeface="Times New Roman"/>
              </a:rPr>
              <a:t>        and Difference Formulas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10" y="1310640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	Simplify each expression.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10" y="4114800"/>
            <a:ext cx="2600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2400"/>
            <a:ext cx="2714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5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29150"/>
            <a:ext cx="2619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71975"/>
            <a:ext cx="265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57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92823"/>
            <a:ext cx="24669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524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14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2743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33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	Verify that each equation is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true</a:t>
            </a:r>
            <a:r>
              <a:rPr lang="en-US" sz="2400" dirty="0">
                <a:latin typeface="Comic Sans MS"/>
                <a:ea typeface="Times New Roman"/>
              </a:rPr>
              <a:t>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28" y="1219200"/>
            <a:ext cx="37814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03" y="4267200"/>
            <a:ext cx="3867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52925"/>
            <a:ext cx="4095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14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394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10100"/>
            <a:ext cx="38195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24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604" y="1524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37490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 Part 3: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5919" y="1172820"/>
            <a:ext cx="59044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37490" algn="l"/>
              </a:tabLs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Practice Worksheets #4</a:t>
            </a:r>
            <a:r>
              <a:rPr lang="en-US" sz="2800" dirty="0">
                <a:effectLst/>
                <a:latin typeface="Comic Sans MS"/>
                <a:ea typeface="Times New Roman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2800" dirty="0">
                <a:solidFill>
                  <a:srgbClr val="FF6600"/>
                </a:solidFill>
                <a:latin typeface="Comic Sans MS"/>
                <a:ea typeface="Times New Roman"/>
              </a:rPr>
              <a:t>  </a:t>
            </a:r>
            <a:endParaRPr lang="en-US" sz="2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6626" y="6496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/>
                <a:ea typeface="Times New Roman"/>
              </a:rPr>
              <a:t>textbook p. 408  #43 – 49 ODD</a:t>
            </a:r>
            <a:endParaRPr lang="en-US" sz="2800" dirty="0">
              <a:latin typeface="Times New Roman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63B37B-EA0F-47EE-8035-0B22969A9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04" y="1871133"/>
            <a:ext cx="88011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5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6296"/>
            <a:ext cx="538160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000"/>
              <a:buFont typeface="Wingdings"/>
              <a:buChar char=""/>
              <a:tabLst>
                <a:tab pos="237490" algn="l"/>
                <a:tab pos="474980" algn="l"/>
                <a:tab pos="2493645" algn="l"/>
              </a:tabLst>
            </a:pPr>
            <a:r>
              <a:rPr lang="en-US" sz="2800" u="sng" dirty="0">
                <a:solidFill>
                  <a:srgbClr val="000099"/>
                </a:solidFill>
                <a:effectLst/>
                <a:latin typeface="Comic Sans MS"/>
                <a:ea typeface="Times New Roman"/>
              </a:rPr>
              <a:t>Sum &amp; Difference Formulas</a:t>
            </a:r>
            <a:r>
              <a:rPr lang="en-US" sz="2800" dirty="0">
                <a:solidFill>
                  <a:srgbClr val="000099"/>
                </a:solidFill>
                <a:effectLst/>
                <a:latin typeface="Comic Sans MS"/>
                <a:ea typeface="Times New Roman"/>
              </a:rPr>
              <a:t> :</a:t>
            </a:r>
            <a:endParaRPr lang="en-US" sz="2800" dirty="0">
              <a:solidFill>
                <a:srgbClr val="000099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2051" name="Picture 3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" y="719516"/>
            <a:ext cx="7467600" cy="479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5170" y="5395554"/>
            <a:ext cx="836022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0033CC"/>
                </a:solidFill>
              </a:rPr>
              <a:t>How would you get the sum and difference for </a:t>
            </a:r>
            <a:r>
              <a:rPr lang="en-US" sz="2800" dirty="0">
                <a:solidFill>
                  <a:srgbClr val="FF0000"/>
                </a:solidFill>
              </a:rPr>
              <a:t>csc</a:t>
            </a:r>
            <a:r>
              <a:rPr lang="en-US" sz="2800" dirty="0">
                <a:solidFill>
                  <a:srgbClr val="0033CC"/>
                </a:solidFill>
              </a:rPr>
              <a:t>, </a:t>
            </a:r>
            <a:r>
              <a:rPr lang="en-US" sz="2800" dirty="0">
                <a:solidFill>
                  <a:srgbClr val="FF0000"/>
                </a:solidFill>
              </a:rPr>
              <a:t>sec</a:t>
            </a:r>
            <a:r>
              <a:rPr lang="en-US" sz="2800" dirty="0">
                <a:solidFill>
                  <a:srgbClr val="0033CC"/>
                </a:solidFill>
              </a:rPr>
              <a:t>, and </a:t>
            </a:r>
            <a:r>
              <a:rPr lang="en-US" sz="2800" dirty="0">
                <a:solidFill>
                  <a:srgbClr val="FF0000"/>
                </a:solidFill>
              </a:rPr>
              <a:t>cot</a:t>
            </a:r>
            <a:r>
              <a:rPr lang="en-US" sz="2800" dirty="0">
                <a:solidFill>
                  <a:srgbClr val="0033CC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870612"/>
            <a:ext cx="6781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Use above formulas and take </a:t>
            </a:r>
            <a:r>
              <a:rPr lang="en-US" sz="2400" b="1" dirty="0">
                <a:solidFill>
                  <a:srgbClr val="0033CC"/>
                </a:solidFill>
              </a:rPr>
              <a:t>RECIPROCAL</a:t>
            </a:r>
            <a:r>
              <a:rPr lang="en-US" sz="2400" dirty="0"/>
              <a:t> of </a:t>
            </a:r>
            <a:r>
              <a:rPr lang="en-US" sz="2400" b="1" dirty="0">
                <a:solidFill>
                  <a:srgbClr val="0033CC"/>
                </a:solidFill>
              </a:rPr>
              <a:t>RATIO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81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</a:rPr>
              <a:t>Ex.  Use the sum and difference formulas to write each expression as the sine, cosine, or tangent of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 single angle.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108" y="2045492"/>
            <a:ext cx="5694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6235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1.	sin 80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cos 20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 - cos 80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sin 20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119102"/>
              </p:ext>
            </p:extLst>
          </p:nvPr>
        </p:nvGraphicFramePr>
        <p:xfrm>
          <a:off x="6553200" y="2045492"/>
          <a:ext cx="15097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" name="Equation" r:id="rId3" imgW="520560" imgH="190440" progId="Equation.3">
                  <p:embed/>
                </p:oleObj>
              </mc:Choice>
              <mc:Fallback>
                <p:oleObj name="Equation" r:id="rId3" imgW="520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3200" y="2045492"/>
                        <a:ext cx="1509712" cy="552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05618" y="4452795"/>
            <a:ext cx="5694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6235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2.	cos 50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cos 40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 - sin 50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sin 40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838584"/>
              </p:ext>
            </p:extLst>
          </p:nvPr>
        </p:nvGraphicFramePr>
        <p:xfrm>
          <a:off x="1295400" y="2743200"/>
          <a:ext cx="420444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6" name="Equation" r:id="rId5" imgW="1701720" imgH="215640" progId="Equation.3">
                  <p:embed/>
                </p:oleObj>
              </mc:Choice>
              <mc:Fallback>
                <p:oleObj name="Equation" r:id="rId5" imgW="1701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2743200"/>
                        <a:ext cx="4204447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337877"/>
              </p:ext>
            </p:extLst>
          </p:nvPr>
        </p:nvGraphicFramePr>
        <p:xfrm>
          <a:off x="1981200" y="3352800"/>
          <a:ext cx="18827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" name="Equation" r:id="rId7" imgW="761760" imgH="228600" progId="Equation.3">
                  <p:embed/>
                </p:oleObj>
              </mc:Choice>
              <mc:Fallback>
                <p:oleObj name="Equation" r:id="rId7" imgW="7617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2800"/>
                        <a:ext cx="1882775" cy="565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262932"/>
              </p:ext>
            </p:extLst>
          </p:nvPr>
        </p:nvGraphicFramePr>
        <p:xfrm>
          <a:off x="1417638" y="4991100"/>
          <a:ext cx="3670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8" name="Equation" r:id="rId9" imgW="1485720" imgH="203040" progId="Equation.3">
                  <p:embed/>
                </p:oleObj>
              </mc:Choice>
              <mc:Fallback>
                <p:oleObj name="Equation" r:id="rId9" imgW="14857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4991100"/>
                        <a:ext cx="3670300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321444"/>
              </p:ext>
            </p:extLst>
          </p:nvPr>
        </p:nvGraphicFramePr>
        <p:xfrm>
          <a:off x="2085975" y="5562600"/>
          <a:ext cx="1978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9" name="Equation" r:id="rId11" imgW="799920" imgH="228600" progId="Equation.3">
                  <p:embed/>
                </p:oleObj>
              </mc:Choice>
              <mc:Fallback>
                <p:oleObj name="Equation" r:id="rId11" imgW="7999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5562600"/>
                        <a:ext cx="1978025" cy="565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780486"/>
              </p:ext>
            </p:extLst>
          </p:nvPr>
        </p:nvGraphicFramePr>
        <p:xfrm>
          <a:off x="6440488" y="4422775"/>
          <a:ext cx="15827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" name="Equation" r:id="rId13" imgW="545760" imgH="190440" progId="Equation.3">
                  <p:embed/>
                </p:oleObj>
              </mc:Choice>
              <mc:Fallback>
                <p:oleObj name="Equation" r:id="rId13" imgW="545760" imgH="19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4422775"/>
                        <a:ext cx="1582737" cy="552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818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A16EA4-AE2C-4042-A2B5-A95A96C6A3DA}"/>
              </a:ext>
            </a:extLst>
          </p:cNvPr>
          <p:cNvSpPr/>
          <p:nvPr/>
        </p:nvSpPr>
        <p:spPr>
          <a:xfrm>
            <a:off x="533400" y="609600"/>
            <a:ext cx="838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/>
              <a:buChar char=""/>
              <a:tabLst>
                <a:tab pos="356235" algn="l"/>
                <a:tab pos="457200" algn="l"/>
              </a:tabLs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Assignment: Practice </a:t>
            </a:r>
            <a:r>
              <a:rPr lang="en-US" sz="280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Worksheet</a:t>
            </a:r>
            <a:r>
              <a:rPr lang="en-US" sz="2800">
                <a:solidFill>
                  <a:srgbClr val="FF6600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80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#1</a:t>
            </a:r>
            <a:endParaRPr lang="en-US" sz="28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356235" algn="l"/>
                <a:tab pos="457200" algn="l"/>
              </a:tabLst>
            </a:pPr>
            <a:r>
              <a:rPr lang="en-US" sz="2800" dirty="0">
                <a:solidFill>
                  <a:srgbClr val="FF6600"/>
                </a:solidFill>
                <a:latin typeface="Comic Sans MS"/>
                <a:ea typeface="Times New Roman"/>
              </a:rPr>
              <a:t>  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Sum and Difference Formulas for Sine, Cosine, and Tangent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356235" algn="l"/>
                <a:tab pos="457200" algn="l"/>
              </a:tabLst>
            </a:pPr>
            <a:endParaRPr lang="en-US" sz="2800" dirty="0">
              <a:solidFill>
                <a:srgbClr val="FF0000"/>
              </a:solidFill>
              <a:effectLst/>
              <a:latin typeface="Comic Sans MS"/>
              <a:ea typeface="Times New Roman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anose="05000000000000000000" pitchFamily="2" charset="2"/>
              <a:buChar char="Ø"/>
              <a:tabLst>
                <a:tab pos="356235" algn="l"/>
                <a:tab pos="457200" algn="l"/>
              </a:tabLst>
            </a:pP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Textbook: p.408 #19 - 28</a:t>
            </a:r>
            <a:endParaRPr lang="en-US" sz="28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831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404813"/>
            <a:ext cx="83915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80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75" y="228600"/>
            <a:ext cx="76962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5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</a:rPr>
              <a:t>Ex.	Evaluate using the sum and difference formulas. </a:t>
            </a:r>
            <a:r>
              <a:rPr lang="en-US" sz="2800" b="1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You will not use calculators when working these problems in </a:t>
            </a:r>
            <a:r>
              <a:rPr lang="en-US" sz="28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calculus</a:t>
            </a:r>
            <a:r>
              <a:rPr lang="en-US" sz="2800" b="1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 next year</a:t>
            </a:r>
            <a:r>
              <a:rPr lang="en-US" sz="2800" dirty="0">
                <a:effectLst/>
                <a:latin typeface="Comic Sans MS"/>
                <a:ea typeface="Times New Roman"/>
              </a:rPr>
              <a:t>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1640" y="2057400"/>
            <a:ext cx="2592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cos (165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>
                <a:effectLst/>
                <a:latin typeface="Comic Sans MS"/>
                <a:ea typeface="Times New Roman"/>
              </a:rPr>
              <a:t>) =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65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" y="471845"/>
            <a:ext cx="2294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4.   sin (      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874478"/>
              </p:ext>
            </p:extLst>
          </p:nvPr>
        </p:nvGraphicFramePr>
        <p:xfrm>
          <a:off x="1676400" y="231215"/>
          <a:ext cx="685800" cy="1004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Equation" r:id="rId3" imgW="241195" imgH="355446" progId="Equation.3">
                  <p:embed/>
                </p:oleObj>
              </mc:Choice>
              <mc:Fallback>
                <p:oleObj name="Equation" r:id="rId3" imgW="241195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1215"/>
                        <a:ext cx="685800" cy="1004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134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427</Words>
  <Application>Microsoft Office PowerPoint</Application>
  <PresentationFormat>On-screen Show (4:3)</PresentationFormat>
  <Paragraphs>72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Cambria</vt:lpstr>
      <vt:lpstr>Cambria Math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157</cp:revision>
  <cp:lastPrinted>2014-11-03T12:14:36Z</cp:lastPrinted>
  <dcterms:created xsi:type="dcterms:W3CDTF">2014-10-30T23:33:14Z</dcterms:created>
  <dcterms:modified xsi:type="dcterms:W3CDTF">2020-04-19T15:34:13Z</dcterms:modified>
</cp:coreProperties>
</file>