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0066"/>
    <a:srgbClr val="9900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A64F9-2771-40CE-8D0F-74513CD424A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526B7-26AC-4934-80DE-92ABE0BE6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3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9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3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6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6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7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4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6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9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4277-65DC-4B55-A1BE-2B647D7961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4BF7-42B5-4208-9E8F-DA7FF7207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5334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52 Mar 24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DG 22 --- 10 minutes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6600"/>
                </a:solidFill>
              </a:rPr>
              <a:t>Complete notes on U6 L3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Memorize the parent graphs of Sine and Cosine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FF"/>
                </a:solidFill>
              </a:rPr>
              <a:t>DG23 Wed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3166DF-AEB9-4EA7-AAB2-2FA123C67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083846"/>
            <a:ext cx="9144000" cy="224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9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Graph of </a:t>
            </a:r>
            <a:r>
              <a:rPr 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cos </a:t>
            </a:r>
            <a:r>
              <a:rPr lang="en-US" sz="2800" i="1" dirty="0">
                <a:solidFill>
                  <a:srgbClr val="0000FF"/>
                </a:solidFill>
                <a:latin typeface="Arial Black" panose="020B0A04020102020204" pitchFamily="34" charset="0"/>
                <a:sym typeface="Symbol"/>
              </a:rPr>
              <a:t></a:t>
            </a:r>
            <a:r>
              <a:rPr lang="en-US" sz="2800" dirty="0">
                <a:solidFill>
                  <a:srgbClr val="0000FF"/>
                </a:solidFill>
                <a:latin typeface="Arial Black" panose="020B0A04020102020204" pitchFamily="34" charset="0"/>
                <a:sym typeface="Symbol"/>
              </a:rPr>
              <a:t> = y </a:t>
            </a:r>
            <a:r>
              <a:rPr lang="en-US" sz="2800" dirty="0">
                <a:latin typeface="Arial Black" panose="020B0A04020102020204" pitchFamily="34" charset="0"/>
                <a:sym typeface="Symbol"/>
              </a:rPr>
              <a:t>from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 Black" panose="020B0A04020102020204" pitchFamily="34" charset="0"/>
                <a:sym typeface="Symbol"/>
              </a:rPr>
              <a:t>-2</a:t>
            </a:r>
            <a:r>
              <a:rPr lang="el-GR" sz="2800" dirty="0">
                <a:solidFill>
                  <a:srgbClr val="0000FF"/>
                </a:solidFill>
                <a:latin typeface="Arial Black" panose="020B0A04020102020204" pitchFamily="34" charset="0"/>
                <a:sym typeface="Symbol"/>
              </a:rPr>
              <a:t>π</a:t>
            </a:r>
            <a:r>
              <a:rPr lang="en-US" sz="2800" dirty="0">
                <a:solidFill>
                  <a:srgbClr val="0000FF"/>
                </a:solidFill>
                <a:latin typeface="Arial Black" panose="020B0A04020102020204" pitchFamily="34" charset="0"/>
                <a:sym typeface="Symbol"/>
              </a:rPr>
              <a:t> to 2</a:t>
            </a:r>
            <a:r>
              <a:rPr lang="el-GR" sz="2800" dirty="0">
                <a:solidFill>
                  <a:srgbClr val="0000FF"/>
                </a:solidFill>
                <a:latin typeface="Arial Black" panose="020B0A04020102020204" pitchFamily="34" charset="0"/>
                <a:sym typeface="Symbol"/>
              </a:rPr>
              <a:t>π</a:t>
            </a:r>
            <a:r>
              <a:rPr lang="en-US" sz="2800" dirty="0">
                <a:latin typeface="Arial Black" panose="020B0A04020102020204" pitchFamily="34" charset="0"/>
                <a:sym typeface="Symbol"/>
              </a:rPr>
              <a:t>.</a:t>
            </a:r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  <a:sym typeface="Symbol"/>
              </a:rPr>
              <a:t>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334000"/>
            <a:ext cx="7315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This is the </a:t>
            </a:r>
            <a:r>
              <a:rPr lang="en-US" sz="2800" b="1" dirty="0">
                <a:solidFill>
                  <a:srgbClr val="FF0000"/>
                </a:solidFill>
              </a:rPr>
              <a:t>parent function </a:t>
            </a:r>
            <a:r>
              <a:rPr lang="en-US" sz="2800" b="1" dirty="0">
                <a:solidFill>
                  <a:srgbClr val="0000FF"/>
                </a:solidFill>
              </a:rPr>
              <a:t>for cosine that you must learn in order to do </a:t>
            </a:r>
            <a:r>
              <a:rPr lang="en-US" sz="2800" b="1" dirty="0">
                <a:solidFill>
                  <a:srgbClr val="FF0000"/>
                </a:solidFill>
              </a:rPr>
              <a:t>transformations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5122" name="Picture 2" descr="http://4.bp.blogspot.com/-CPMf735orO0/TzrBrQwkz3I/AAAAAAAAAAM/6IbuS7nTeEA/s400/f0375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754583" cy="362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8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2795" y="98117"/>
            <a:ext cx="83391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Facts about the graph of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cos(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θ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) from -2</a:t>
            </a:r>
            <a:r>
              <a:rPr lang="el-GR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π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to 2</a:t>
            </a:r>
            <a:r>
              <a:rPr lang="el-GR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π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980420"/>
            <a:ext cx="502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domain</a:t>
            </a:r>
            <a:r>
              <a:rPr lang="en-US" sz="2400" dirty="0">
                <a:effectLst/>
                <a:latin typeface="Comic Sans MS"/>
                <a:ea typeface="Times New Roman"/>
              </a:rPr>
              <a:t> is from ________. You can put in any________ measure and find cos(</a:t>
            </a:r>
            <a:r>
              <a:rPr lang="en-US" sz="2400" dirty="0">
                <a:effectLst/>
                <a:latin typeface="Times New Roman"/>
                <a:ea typeface="Times New Roman"/>
              </a:rPr>
              <a:t>θ</a:t>
            </a:r>
            <a:r>
              <a:rPr lang="en-US" sz="2400" dirty="0">
                <a:effectLst/>
                <a:latin typeface="Comic Sans MS"/>
                <a:ea typeface="Times New Roman"/>
              </a:rPr>
              <a:t>).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838200"/>
            <a:ext cx="1371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(-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, )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5510" y="1534032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angle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12044" y="3114020"/>
            <a:ext cx="4455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2. The </a:t>
            </a:r>
            <a:r>
              <a:rPr lang="en-US" sz="2400" dirty="0">
                <a:solidFill>
                  <a:srgbClr val="008000"/>
                </a:solidFill>
                <a:effectLst/>
                <a:latin typeface="Comic Sans MS"/>
                <a:ea typeface="Times New Roman"/>
                <a:cs typeface="Times New Roman"/>
              </a:rPr>
              <a:t>range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 is from [__, __].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95510" y="2975472"/>
            <a:ext cx="1371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[-1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, 1]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666" y="38862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3.  Cosine is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symmetric</a:t>
            </a:r>
            <a:r>
              <a:rPr lang="en-US" sz="2400" dirty="0">
                <a:effectLst/>
                <a:latin typeface="Comic Sans MS"/>
                <a:ea typeface="Times New Roman"/>
              </a:rPr>
              <a:t> to the _________. Therefore cosine is an ________ function.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3810000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y-axis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29977" y="4423177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even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" y="54102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4.  The cosine function is </a:t>
            </a:r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periodic</a:t>
            </a:r>
            <a:r>
              <a:rPr lang="en-US" sz="2400" dirty="0">
                <a:effectLst/>
                <a:latin typeface="Comic Sans MS"/>
                <a:ea typeface="Times New Roman"/>
              </a:rPr>
              <a:t>. It cycles every ______ or _______.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156" y="5867400"/>
            <a:ext cx="81844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8333" y="5867400"/>
            <a:ext cx="106477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360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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7" name="Picture 2" descr="http://4.bp.blogspot.com/-CPMf735orO0/TzrBrQwkz3I/AAAAAAAAAAM/6IbuS7nTeEA/s400/f0375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97465"/>
            <a:ext cx="3200400" cy="201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70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9502" y="189946"/>
            <a:ext cx="6968574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Facts to know about the graph of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cos(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θ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):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81310" y="3339290"/>
            <a:ext cx="43866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5110" y="1041673"/>
            <a:ext cx="5115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5.  List at least 3 x-intercepts. _______________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95400" y="3924065"/>
            <a:ext cx="1905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-2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, 0, </a:t>
            </a: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110" y="2751423"/>
            <a:ext cx="4177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6.  The y-intercept is ____.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742481" y="2529245"/>
            <a:ext cx="59991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482190" y="3323786"/>
            <a:ext cx="7061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2400" dirty="0">
                <a:latin typeface="Comic Sans MS"/>
                <a:ea typeface="Times New Roman"/>
              </a:rPr>
              <a:t>The maximum value is ____, it occurs when x = __________(list 2).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8869"/>
              </p:ext>
            </p:extLst>
          </p:nvPr>
        </p:nvGraphicFramePr>
        <p:xfrm>
          <a:off x="585812" y="1641837"/>
          <a:ext cx="2665413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3" imgW="1104840" imgH="393480" progId="Equation.3">
                  <p:embed/>
                </p:oleObj>
              </mc:Choice>
              <mc:Fallback>
                <p:oleObj name="Equation" r:id="rId3" imgW="1104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5812" y="1641837"/>
                        <a:ext cx="2665413" cy="9509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53155" y="4961376"/>
            <a:ext cx="7578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mic Sans MS"/>
                <a:ea typeface="Times New Roman"/>
              </a:rPr>
              <a:t>8. The minimum value is  ___, it occurs when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mic Sans MS"/>
                <a:ea typeface="Times New Roman"/>
              </a:rPr>
              <a:t> x =_______(list 2).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6129" y="4792099"/>
            <a:ext cx="67252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-1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314" y="933590"/>
            <a:ext cx="3471537" cy="218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69571" y="5561540"/>
            <a:ext cx="101441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, 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2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  <p:bldP spid="17" grpId="0" animBg="1"/>
      <p:bldP spid="5" grpId="0"/>
      <p:bldP spid="18" grpId="0" animBg="1"/>
      <p:bldP spid="6" grpId="0"/>
      <p:bldP spid="20" grpId="0"/>
      <p:bldP spid="21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79948"/>
            <a:ext cx="7467600" cy="461665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Memorize: 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Parent Graphs of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Sine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and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Cosine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06285" y="1157600"/>
            <a:ext cx="6723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Learn graphs based on “</a:t>
            </a:r>
            <a:r>
              <a:rPr lang="en-US" sz="2800" dirty="0">
                <a:solidFill>
                  <a:srgbClr val="FF0066"/>
                </a:solidFill>
                <a:latin typeface="Comic Sans MS"/>
                <a:ea typeface="Times New Roman"/>
              </a:rPr>
              <a:t>critical points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”.</a:t>
            </a:r>
            <a:endParaRPr lang="en-US" sz="28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7170" name="Picture 2" descr="imagesCAJSMB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385573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imagesCA39G7R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43" y="1981200"/>
            <a:ext cx="427254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487238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Must be able to graph </a:t>
            </a:r>
            <a:r>
              <a:rPr lang="en-US" sz="2800" b="1" dirty="0">
                <a:solidFill>
                  <a:srgbClr val="9900CC"/>
                </a:solidFill>
              </a:rPr>
              <a:t>2 FULL CYCLES</a:t>
            </a:r>
            <a:r>
              <a:rPr lang="en-US" sz="2800" dirty="0">
                <a:solidFill>
                  <a:srgbClr val="0000FF"/>
                </a:solidFill>
              </a:rPr>
              <a:t>, from </a:t>
            </a:r>
            <a:r>
              <a:rPr lang="en-US" sz="2800" dirty="0">
                <a:solidFill>
                  <a:srgbClr val="FF0000"/>
                </a:solidFill>
              </a:rPr>
              <a:t>-2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 to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dirty="0">
                <a:solidFill>
                  <a:srgbClr val="0000FF"/>
                </a:solidFill>
                <a:sym typeface="Symbol"/>
              </a:rPr>
              <a:t>.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39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31422"/>
            <a:ext cx="899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Unit #5: Graphs and Inverses of Trig Functions</a:t>
            </a:r>
            <a:endParaRPr lang="en-US" sz="28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Lesson 3: Graphs of Sine and Cosine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667000"/>
            <a:ext cx="80010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EQ: </a:t>
            </a:r>
            <a:r>
              <a:rPr lang="en-US" sz="2800" dirty="0">
                <a:effectLst/>
                <a:latin typeface="Comic Sans MS"/>
                <a:ea typeface="Times New Roman"/>
              </a:rPr>
              <a:t>How do you use the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values </a:t>
            </a:r>
            <a:r>
              <a:rPr lang="en-US" sz="2800" dirty="0">
                <a:effectLst/>
                <a:latin typeface="Comic Sans MS"/>
                <a:ea typeface="Times New Roman"/>
              </a:rPr>
              <a:t>from the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unit circle</a:t>
            </a:r>
            <a:r>
              <a:rPr lang="en-US" sz="2800" dirty="0">
                <a:effectLst/>
                <a:latin typeface="Comic Sans MS"/>
                <a:ea typeface="Times New Roman"/>
              </a:rPr>
              <a:t> to create the </a:t>
            </a: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graphs </a:t>
            </a:r>
            <a:r>
              <a:rPr lang="en-US" sz="2800" dirty="0">
                <a:effectLst/>
                <a:latin typeface="Comic Sans MS"/>
                <a:ea typeface="Times New Roman"/>
              </a:rPr>
              <a:t>of </a:t>
            </a: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sine</a:t>
            </a:r>
            <a:r>
              <a:rPr lang="en-US" sz="2800" dirty="0">
                <a:effectLst/>
                <a:latin typeface="Comic Sans MS"/>
                <a:ea typeface="Times New Roman"/>
              </a:rPr>
              <a:t> and </a:t>
            </a: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cosine</a:t>
            </a:r>
            <a:r>
              <a:rPr lang="en-US" sz="2800" dirty="0">
                <a:effectLst/>
                <a:latin typeface="Comic Sans MS"/>
                <a:ea typeface="Times New Roman"/>
              </a:rPr>
              <a:t>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432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105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1143000"/>
            <a:ext cx="795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Use your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UNIT CIRCLE </a:t>
            </a:r>
            <a:r>
              <a:rPr lang="en-US" sz="2400" dirty="0">
                <a:effectLst/>
                <a:latin typeface="Comic Sans MS"/>
                <a:ea typeface="Times New Roman"/>
              </a:rPr>
              <a:t>to complete each table then create the graphs.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5000" y="2209800"/>
            <a:ext cx="7924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We are going to graph the function </a:t>
            </a:r>
            <a:r>
              <a:rPr lang="en-US" sz="2400" b="1" dirty="0">
                <a:effectLst/>
                <a:latin typeface="Comic Sans MS"/>
                <a:ea typeface="Times New Roman"/>
              </a:rPr>
              <a:t>f(x) = </a:t>
            </a:r>
            <a:r>
              <a:rPr lang="en-US" sz="24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sin(θ). </a:t>
            </a:r>
            <a:endParaRPr lang="en-US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9718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ordered pairs</a:t>
            </a:r>
            <a:r>
              <a:rPr lang="en-US" sz="2400" dirty="0">
                <a:effectLst/>
                <a:latin typeface="Comic Sans MS"/>
                <a:ea typeface="Times New Roman"/>
              </a:rPr>
              <a:t> will be  (___, ____).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798415"/>
              </p:ext>
            </p:extLst>
          </p:nvPr>
        </p:nvGraphicFramePr>
        <p:xfrm>
          <a:off x="4724400" y="2881957"/>
          <a:ext cx="1886324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4" imgW="634680" imgH="215640" progId="Equation.3">
                  <p:embed/>
                </p:oleObj>
              </mc:Choice>
              <mc:Fallback>
                <p:oleObj name="Equation" r:id="rId4" imgW="634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2881957"/>
                        <a:ext cx="1886324" cy="641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3886198"/>
            <a:ext cx="82070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The </a:t>
            </a:r>
            <a:r>
              <a:rPr lang="en-US" sz="2400" dirty="0">
                <a:solidFill>
                  <a:srgbClr val="FF3300"/>
                </a:solidFill>
                <a:effectLst/>
                <a:latin typeface="Comic Sans MS"/>
                <a:ea typeface="Times New Roman"/>
                <a:cs typeface="Times New Roman"/>
              </a:rPr>
              <a:t>domain,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i="1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, will represent ________measures.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886198"/>
            <a:ext cx="1143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angle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3710" y="4876800"/>
            <a:ext cx="806308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The </a:t>
            </a:r>
            <a:r>
              <a:rPr lang="en-US" sz="24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range</a:t>
            </a:r>
            <a:r>
              <a:rPr lang="en-US" sz="2400" dirty="0">
                <a:effectLst/>
                <a:latin typeface="Comic Sans MS"/>
                <a:ea typeface="Times New Roman"/>
              </a:rPr>
              <a:t>, </a:t>
            </a:r>
            <a:r>
              <a:rPr lang="en-US" sz="24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sin(</a:t>
            </a:r>
            <a:r>
              <a:rPr lang="en-US" sz="2800" b="1" i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θ</a:t>
            </a:r>
            <a:r>
              <a:rPr lang="en-US" sz="24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), </a:t>
            </a:r>
            <a:r>
              <a:rPr lang="en-US" sz="2400" dirty="0">
                <a:effectLst/>
                <a:latin typeface="Comic Sans MS"/>
                <a:ea typeface="Times New Roman"/>
              </a:rPr>
              <a:t>will represent the _______ for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400" dirty="0">
              <a:latin typeface="Comic Sans MS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sine at ________ . 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4799856"/>
            <a:ext cx="1143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ratio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5519030"/>
            <a:ext cx="1600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angle  </a:t>
            </a:r>
            <a:r>
              <a:rPr lang="en-US" sz="2800" b="1" i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θ</a:t>
            </a:r>
            <a:r>
              <a:rPr lang="en-US" sz="2800" b="1" i="1" dirty="0">
                <a:solidFill>
                  <a:srgbClr val="00B05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8738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9" grpId="0"/>
      <p:bldP spid="10" grpId="0" animBg="1"/>
      <p:bldP spid="11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52400"/>
            <a:ext cx="795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Use your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UNIT CIRCLE </a:t>
            </a:r>
            <a:r>
              <a:rPr lang="en-US" sz="2400" dirty="0">
                <a:effectLst/>
                <a:latin typeface="Comic Sans MS"/>
                <a:ea typeface="Times New Roman"/>
              </a:rPr>
              <a:t>to complete each table then create the graphs.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86" y="914400"/>
            <a:ext cx="5437276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5655"/>
              </p:ext>
            </p:extLst>
          </p:nvPr>
        </p:nvGraphicFramePr>
        <p:xfrm>
          <a:off x="152400" y="983397"/>
          <a:ext cx="3451579" cy="543434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67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6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 = sin(x)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Ordered pair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(x,y)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(0,0)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/6, 0.5)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(3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/2, -1)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58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64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2054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778" y="2895600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" name="TextBox 1"/>
          <p:cNvSpPr txBox="1"/>
          <p:nvPr/>
        </p:nvSpPr>
        <p:spPr>
          <a:xfrm>
            <a:off x="2231653" y="868234"/>
            <a:ext cx="6530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REMEMBER:  </a:t>
            </a:r>
            <a:r>
              <a:rPr lang="en-US" sz="3600" dirty="0"/>
              <a:t>On the </a:t>
            </a:r>
            <a:r>
              <a:rPr lang="en-US" sz="3600" dirty="0">
                <a:solidFill>
                  <a:srgbClr val="FF0000"/>
                </a:solidFill>
              </a:rPr>
              <a:t>UNIT CIRCLE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6600"/>
                </a:solidFill>
              </a:rPr>
              <a:t>sin </a:t>
            </a:r>
            <a:r>
              <a:rPr lang="el-GR" sz="3600" dirty="0">
                <a:solidFill>
                  <a:srgbClr val="006600"/>
                </a:solidFill>
              </a:rPr>
              <a:t>θ</a:t>
            </a:r>
            <a:r>
              <a:rPr lang="en-US" sz="3600" dirty="0">
                <a:solidFill>
                  <a:srgbClr val="006600"/>
                </a:solidFill>
              </a:rPr>
              <a:t> </a:t>
            </a:r>
            <a:r>
              <a:rPr lang="en-US" sz="3600" dirty="0"/>
              <a:t>corresponds to the </a:t>
            </a:r>
            <a:r>
              <a:rPr lang="en-US" sz="3600" dirty="0">
                <a:solidFill>
                  <a:srgbClr val="006600"/>
                </a:solidFill>
              </a:rPr>
              <a:t>y value </a:t>
            </a:r>
            <a:r>
              <a:rPr lang="en-US" sz="3600" dirty="0"/>
              <a:t>in the ordered pair (</a:t>
            </a:r>
            <a:r>
              <a:rPr lang="en-US" sz="3600" dirty="0">
                <a:solidFill>
                  <a:srgbClr val="7030A0"/>
                </a:solidFill>
              </a:rPr>
              <a:t>x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6600"/>
                </a:solidFill>
              </a:rPr>
              <a:t>y</a:t>
            </a:r>
            <a:r>
              <a:rPr lang="en-US" sz="3600" dirty="0"/>
              <a:t>).</a:t>
            </a:r>
          </a:p>
        </p:txBody>
      </p:sp>
      <p:sp>
        <p:nvSpPr>
          <p:cNvPr id="4" name="Oval 3"/>
          <p:cNvSpPr/>
          <p:nvPr/>
        </p:nvSpPr>
        <p:spPr>
          <a:xfrm>
            <a:off x="6322924" y="1745397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72905" y="14478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00400" y="1752600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77000" y="1524000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3347" y="189779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0.7071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2285" y="1905000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0.7071)</a:t>
            </a:r>
          </a:p>
        </p:txBody>
      </p:sp>
      <p:sp>
        <p:nvSpPr>
          <p:cNvPr id="13" name="Oval 12"/>
          <p:cNvSpPr/>
          <p:nvPr/>
        </p:nvSpPr>
        <p:spPr>
          <a:xfrm>
            <a:off x="3352800" y="1975485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29400" y="1447800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22704" y="2127885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0.866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921" y="2127885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/3, 0.866)</a:t>
            </a:r>
          </a:p>
        </p:txBody>
      </p:sp>
      <p:sp>
        <p:nvSpPr>
          <p:cNvPr id="17" name="Oval 16"/>
          <p:cNvSpPr/>
          <p:nvPr/>
        </p:nvSpPr>
        <p:spPr>
          <a:xfrm>
            <a:off x="34290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06990" y="137957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75104" y="2359223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29404" y="2357071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1)</a:t>
            </a:r>
          </a:p>
        </p:txBody>
      </p:sp>
      <p:sp>
        <p:nvSpPr>
          <p:cNvPr id="21" name="Oval 20"/>
          <p:cNvSpPr/>
          <p:nvPr/>
        </p:nvSpPr>
        <p:spPr>
          <a:xfrm>
            <a:off x="6969536" y="132704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287034" y="260593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0.866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30403" y="2614017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(2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/3, 0.866)</a:t>
            </a:r>
          </a:p>
        </p:txBody>
      </p:sp>
      <p:sp>
        <p:nvSpPr>
          <p:cNvPr id="25" name="Oval 24"/>
          <p:cNvSpPr/>
          <p:nvPr/>
        </p:nvSpPr>
        <p:spPr>
          <a:xfrm>
            <a:off x="3148636" y="244863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492990" y="268333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162800" y="137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63604" y="281803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0.7071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28977" y="2804993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0.7071)</a:t>
            </a:r>
          </a:p>
        </p:txBody>
      </p:sp>
      <p:sp>
        <p:nvSpPr>
          <p:cNvPr id="32" name="Oval 31"/>
          <p:cNvSpPr/>
          <p:nvPr/>
        </p:nvSpPr>
        <p:spPr>
          <a:xfrm>
            <a:off x="3527779" y="2909587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15200" y="1455778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293870" y="304712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0.5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35813" y="3053714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/6, 0.5)</a:t>
            </a:r>
          </a:p>
        </p:txBody>
      </p:sp>
      <p:sp>
        <p:nvSpPr>
          <p:cNvPr id="36" name="Oval 35"/>
          <p:cNvSpPr/>
          <p:nvPr/>
        </p:nvSpPr>
        <p:spPr>
          <a:xfrm>
            <a:off x="3331215" y="3142456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462149" y="1583377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322704" y="329809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65873" y="3294856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0)</a:t>
            </a:r>
          </a:p>
        </p:txBody>
      </p:sp>
      <p:sp>
        <p:nvSpPr>
          <p:cNvPr id="40" name="Oval 39"/>
          <p:cNvSpPr/>
          <p:nvPr/>
        </p:nvSpPr>
        <p:spPr>
          <a:xfrm>
            <a:off x="3068284" y="3387711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614856" y="1718583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302387" y="351909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-0.5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22723" y="3514152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/6, -0.5)</a:t>
            </a:r>
          </a:p>
        </p:txBody>
      </p:sp>
      <p:sp>
        <p:nvSpPr>
          <p:cNvPr id="44" name="Oval 43"/>
          <p:cNvSpPr/>
          <p:nvPr/>
        </p:nvSpPr>
        <p:spPr>
          <a:xfrm>
            <a:off x="3395077" y="3626018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726152" y="1828800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331545" y="378071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-0.7071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60398" y="3777467"/>
            <a:ext cx="1410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-0.7071)</a:t>
            </a:r>
          </a:p>
        </p:txBody>
      </p:sp>
      <p:sp>
        <p:nvSpPr>
          <p:cNvPr id="48" name="Oval 47"/>
          <p:cNvSpPr/>
          <p:nvPr/>
        </p:nvSpPr>
        <p:spPr>
          <a:xfrm>
            <a:off x="3634055" y="3858266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798075" y="1981200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331545" y="401373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-0.866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83206" y="3974911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(4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/3,- 0.866)</a:t>
            </a:r>
          </a:p>
        </p:txBody>
      </p:sp>
      <p:sp>
        <p:nvSpPr>
          <p:cNvPr id="52" name="Oval 51"/>
          <p:cNvSpPr/>
          <p:nvPr/>
        </p:nvSpPr>
        <p:spPr>
          <a:xfrm>
            <a:off x="3566438" y="40828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985571" y="20516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68284" y="4321507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186580" y="2127812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319779" y="445256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-0.866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60398" y="4457416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/3,- 0.866)</a:t>
            </a:r>
          </a:p>
        </p:txBody>
      </p:sp>
      <p:sp>
        <p:nvSpPr>
          <p:cNvPr id="58" name="Oval 57"/>
          <p:cNvSpPr/>
          <p:nvPr/>
        </p:nvSpPr>
        <p:spPr>
          <a:xfrm>
            <a:off x="3565879" y="45652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382000" y="20516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253432" y="471418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-0.7071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282285" y="4734906"/>
            <a:ext cx="1410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-0.7071)</a:t>
            </a:r>
          </a:p>
        </p:txBody>
      </p:sp>
      <p:sp>
        <p:nvSpPr>
          <p:cNvPr id="62" name="Oval 61"/>
          <p:cNvSpPr/>
          <p:nvPr/>
        </p:nvSpPr>
        <p:spPr>
          <a:xfrm>
            <a:off x="3545486" y="4804156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555579" y="1982688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263604" y="495655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-0.5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10033" y="4945092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(11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/6, -0.5)</a:t>
            </a:r>
          </a:p>
        </p:txBody>
      </p:sp>
      <p:sp>
        <p:nvSpPr>
          <p:cNvPr id="66" name="Oval 65"/>
          <p:cNvSpPr/>
          <p:nvPr/>
        </p:nvSpPr>
        <p:spPr>
          <a:xfrm>
            <a:off x="3395077" y="5042683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682104" y="1862048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404938" y="523795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363135" y="5198839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(2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0)</a:t>
            </a:r>
          </a:p>
        </p:txBody>
      </p:sp>
      <p:sp>
        <p:nvSpPr>
          <p:cNvPr id="70" name="Oval 69"/>
          <p:cNvSpPr/>
          <p:nvPr/>
        </p:nvSpPr>
        <p:spPr>
          <a:xfrm>
            <a:off x="3068284" y="5280368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812906" y="1735777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874275" y="4767653"/>
            <a:ext cx="257703" cy="70246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Up Arrow 72"/>
          <p:cNvSpPr/>
          <p:nvPr/>
        </p:nvSpPr>
        <p:spPr>
          <a:xfrm>
            <a:off x="7874275" y="4050071"/>
            <a:ext cx="257703" cy="702460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Up Arrow 73"/>
          <p:cNvSpPr/>
          <p:nvPr/>
        </p:nvSpPr>
        <p:spPr>
          <a:xfrm>
            <a:off x="7638404" y="3695247"/>
            <a:ext cx="257703" cy="70246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Up Arrow 74"/>
          <p:cNvSpPr/>
          <p:nvPr/>
        </p:nvSpPr>
        <p:spPr>
          <a:xfrm>
            <a:off x="7262548" y="3532050"/>
            <a:ext cx="257703" cy="7024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756829" y="2138735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130898" y="1754179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495830" y="136439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871702" y="17855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25297" y="2513111"/>
            <a:ext cx="509366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Complete the graph by plotting points from 0 to -2</a:t>
            </a:r>
            <a:r>
              <a:rPr lang="el-GR" sz="3200" dirty="0">
                <a:solidFill>
                  <a:srgbClr val="0000FF"/>
                </a:solidFill>
              </a:rPr>
              <a:t>π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2" grpId="1"/>
      <p:bldP spid="4" grpId="0" animBg="1"/>
      <p:bldP spid="8" grpId="0" animBg="1"/>
      <p:bldP spid="9" grpId="0" animBg="1"/>
      <p:bldP spid="10" grpId="0" animBg="1"/>
      <p:bldP spid="6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 animBg="1"/>
      <p:bldP spid="22" grpId="0"/>
      <p:bldP spid="23" grpId="0"/>
      <p:bldP spid="25" grpId="0" animBg="1"/>
      <p:bldP spid="26" grpId="0" animBg="1"/>
      <p:bldP spid="27" grpId="0" animBg="1"/>
      <p:bldP spid="28" grpId="0"/>
      <p:bldP spid="30" grpId="0"/>
      <p:bldP spid="32" grpId="0" animBg="1"/>
      <p:bldP spid="33" grpId="0" animBg="1"/>
      <p:bldP spid="34" grpId="0"/>
      <p:bldP spid="35" grpId="0"/>
      <p:bldP spid="36" grpId="0" animBg="1"/>
      <p:bldP spid="37" grpId="0" animBg="1"/>
      <p:bldP spid="38" grpId="0"/>
      <p:bldP spid="39" grpId="0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0" grpId="0"/>
      <p:bldP spid="51" grpId="0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/>
      <p:bldP spid="61" grpId="0"/>
      <p:bldP spid="62" grpId="0" animBg="1"/>
      <p:bldP spid="63" grpId="0" animBg="1"/>
      <p:bldP spid="64" grpId="0"/>
      <p:bldP spid="65" grpId="0"/>
      <p:bldP spid="66" grpId="0" animBg="1"/>
      <p:bldP spid="67" grpId="0" animBg="1"/>
      <p:bldP spid="68" grpId="0"/>
      <p:bldP spid="69" grpId="0"/>
      <p:bldP spid="70" grpId="0" animBg="1"/>
      <p:bldP spid="71" grpId="0" animBg="1"/>
      <p:bldP spid="7" grpId="0" animBg="1"/>
      <p:bldP spid="7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7" grpId="0" animBg="1"/>
      <p:bldP spid="78" grpId="0" animBg="1"/>
      <p:bldP spid="7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Graph of 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</a:rPr>
              <a:t>sin </a:t>
            </a:r>
            <a:r>
              <a:rPr lang="en-US" sz="2800" i="1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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 = y </a:t>
            </a:r>
            <a:r>
              <a:rPr lang="en-US" sz="2800" dirty="0">
                <a:latin typeface="Arial Black" panose="020B0A04020102020204" pitchFamily="34" charset="0"/>
                <a:sym typeface="Symbol"/>
              </a:rPr>
              <a:t>from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 -2</a:t>
            </a:r>
            <a:r>
              <a:rPr lang="el-GR" sz="2800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π</a:t>
            </a:r>
            <a:r>
              <a:rPr lang="en-US" sz="2800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 to 2</a:t>
            </a:r>
            <a:r>
              <a:rPr lang="el-GR" sz="2800" dirty="0">
                <a:solidFill>
                  <a:srgbClr val="FF0066"/>
                </a:solidFill>
                <a:latin typeface="Arial Black" panose="020B0A04020102020204" pitchFamily="34" charset="0"/>
                <a:sym typeface="Symbol"/>
              </a:rPr>
              <a:t>π</a:t>
            </a:r>
            <a:r>
              <a:rPr lang="en-US" sz="2800" dirty="0">
                <a:latin typeface="Arial Black" panose="020B0A04020102020204" pitchFamily="34" charset="0"/>
                <a:sym typeface="Symbol"/>
              </a:rPr>
              <a:t>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http://www.webgraphing.com/images/tricks/transtrick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2883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5334000"/>
            <a:ext cx="7315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This is the </a:t>
            </a:r>
            <a:r>
              <a:rPr lang="en-US" sz="2800" b="1" dirty="0">
                <a:solidFill>
                  <a:srgbClr val="FF0000"/>
                </a:solidFill>
              </a:rPr>
              <a:t>parent function </a:t>
            </a:r>
            <a:r>
              <a:rPr lang="en-US" sz="2800" b="1" dirty="0">
                <a:solidFill>
                  <a:srgbClr val="0000FF"/>
                </a:solidFill>
              </a:rPr>
              <a:t>for sine that you must learn in order to do </a:t>
            </a:r>
            <a:r>
              <a:rPr lang="en-US" sz="2800" b="1" dirty="0">
                <a:solidFill>
                  <a:srgbClr val="FF0000"/>
                </a:solidFill>
              </a:rPr>
              <a:t>transformations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903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9502" y="189946"/>
            <a:ext cx="688361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Facts to know about the graph of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sin(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θ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):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webgraphing.com/images/tricks/transtrick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402" y="980420"/>
            <a:ext cx="345242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980420"/>
            <a:ext cx="5029200" cy="1692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domain</a:t>
            </a:r>
            <a:r>
              <a:rPr lang="en-US" sz="2400" dirty="0">
                <a:effectLst/>
                <a:latin typeface="Comic Sans MS"/>
                <a:ea typeface="Times New Roman"/>
              </a:rPr>
              <a:t> is from ________. You can put in any________ measure and find sin(</a:t>
            </a:r>
            <a:r>
              <a:rPr lang="en-US" sz="2400" dirty="0">
                <a:effectLst/>
                <a:latin typeface="Times New Roman"/>
                <a:ea typeface="Times New Roman"/>
              </a:rPr>
              <a:t>θ</a:t>
            </a:r>
            <a:r>
              <a:rPr lang="en-US" sz="2400" dirty="0">
                <a:effectLst/>
                <a:latin typeface="Comic Sans MS"/>
                <a:ea typeface="Times New Roman"/>
              </a:rPr>
              <a:t>).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838200"/>
            <a:ext cx="1371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(-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, )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534033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angle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12044" y="3114020"/>
            <a:ext cx="4455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2. The </a:t>
            </a:r>
            <a:r>
              <a:rPr lang="en-US" sz="2400" dirty="0">
                <a:solidFill>
                  <a:srgbClr val="008000"/>
                </a:solidFill>
                <a:effectLst/>
                <a:latin typeface="Comic Sans MS"/>
                <a:ea typeface="Times New Roman"/>
                <a:cs typeface="Times New Roman"/>
              </a:rPr>
              <a:t>range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 is from [__, __].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95510" y="2975472"/>
            <a:ext cx="1371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[-1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, 1]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666" y="3886200"/>
            <a:ext cx="8153400" cy="1138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3.  Sine is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symmetric</a:t>
            </a:r>
            <a:r>
              <a:rPr lang="en-US" sz="2400" dirty="0">
                <a:effectLst/>
                <a:latin typeface="Comic Sans MS"/>
                <a:ea typeface="Times New Roman"/>
              </a:rPr>
              <a:t> to the _________. Therefore sine is an ________ function.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3810000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origin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29977" y="4423177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odd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" y="54102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4.  The sine function is </a:t>
            </a:r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periodic</a:t>
            </a:r>
            <a:r>
              <a:rPr lang="en-US" sz="2400" dirty="0">
                <a:effectLst/>
                <a:latin typeface="Comic Sans MS"/>
                <a:ea typeface="Times New Roman"/>
              </a:rPr>
              <a:t>. It cycles every ______ or _______.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156" y="5867400"/>
            <a:ext cx="81844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8333" y="5867400"/>
            <a:ext cx="106477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360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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1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5110" y="187838"/>
            <a:ext cx="8254183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Facts about the graph of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sin(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θ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) from -2</a:t>
            </a:r>
            <a:r>
              <a:rPr lang="el-GR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π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to 2</a:t>
            </a:r>
            <a:r>
              <a:rPr lang="el-GR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π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webgraphing.com/images/tricks/transtricks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402" y="980420"/>
            <a:ext cx="345242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181310" y="3339290"/>
            <a:ext cx="43866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5110" y="1041673"/>
            <a:ext cx="5115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5.  List at least 3 x-intercepts. _______________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110" y="1641837"/>
            <a:ext cx="318628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-2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, -, 0, , </a:t>
            </a: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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110" y="2751423"/>
            <a:ext cx="4754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6.  The y-intercept is _______.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2529245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origin</a:t>
            </a:r>
          </a:p>
        </p:txBody>
      </p:sp>
      <p:sp>
        <p:nvSpPr>
          <p:cNvPr id="6" name="Rectangle 5"/>
          <p:cNvSpPr/>
          <p:nvPr/>
        </p:nvSpPr>
        <p:spPr>
          <a:xfrm>
            <a:off x="482190" y="3323786"/>
            <a:ext cx="7061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sz="2400" dirty="0">
                <a:latin typeface="Comic Sans MS"/>
                <a:ea typeface="Times New Roman"/>
              </a:rPr>
              <a:t>The maximum value is ____, it occurs when x = __________(list 2).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881202"/>
              </p:ext>
            </p:extLst>
          </p:nvPr>
        </p:nvGraphicFramePr>
        <p:xfrm>
          <a:off x="1454854" y="3874729"/>
          <a:ext cx="1317670" cy="94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Equation" r:id="rId4" imgW="545760" imgH="393480" progId="Equation.3">
                  <p:embed/>
                </p:oleObj>
              </mc:Choice>
              <mc:Fallback>
                <p:oleObj name="Equation" r:id="rId4" imgW="545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4854" y="3874729"/>
                        <a:ext cx="1317670" cy="94994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53155" y="4961376"/>
            <a:ext cx="7578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mic Sans MS"/>
                <a:ea typeface="Times New Roman"/>
              </a:rPr>
              <a:t>8. The minimum value is  ___, it occurs when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mic Sans MS"/>
                <a:ea typeface="Times New Roman"/>
              </a:rPr>
              <a:t> x =________(list 2).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6129" y="4792099"/>
            <a:ext cx="67252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-1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31997"/>
              </p:ext>
            </p:extLst>
          </p:nvPr>
        </p:nvGraphicFramePr>
        <p:xfrm>
          <a:off x="1667674" y="5550654"/>
          <a:ext cx="1206752" cy="1056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Equation" r:id="rId6" imgW="545760" imgH="393480" progId="Equation.3">
                  <p:embed/>
                </p:oleObj>
              </mc:Choice>
              <mc:Fallback>
                <p:oleObj name="Equation" r:id="rId6" imgW="5457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7674" y="5550654"/>
                        <a:ext cx="1206752" cy="105699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97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  <p:bldP spid="17" grpId="0" animBg="1"/>
      <p:bldP spid="5" grpId="0"/>
      <p:bldP spid="18" grpId="0" animBg="1"/>
      <p:bldP spid="6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1053" y="533400"/>
            <a:ext cx="7924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Now w</a:t>
            </a:r>
            <a:r>
              <a:rPr lang="en-US" sz="2400" dirty="0">
                <a:effectLst/>
                <a:latin typeface="Comic Sans MS"/>
                <a:ea typeface="Times New Roman"/>
              </a:rPr>
              <a:t>e are going to graph the function </a:t>
            </a:r>
            <a:r>
              <a:rPr lang="en-US" sz="2400" b="1" dirty="0">
                <a:effectLst/>
                <a:latin typeface="Comic Sans MS"/>
                <a:ea typeface="Times New Roman"/>
              </a:rPr>
              <a:t>f(x) = </a:t>
            </a:r>
            <a:r>
              <a:rPr lang="en-US" sz="24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cos(θ). </a:t>
            </a:r>
            <a:endParaRPr lang="en-US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954" y="13716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ordered pairs</a:t>
            </a:r>
            <a:r>
              <a:rPr lang="en-US" sz="2400" dirty="0">
                <a:effectLst/>
                <a:latin typeface="Comic Sans MS"/>
                <a:ea typeface="Times New Roman"/>
              </a:rPr>
              <a:t> will be  (___, ____).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69633"/>
              </p:ext>
            </p:extLst>
          </p:nvPr>
        </p:nvGraphicFramePr>
        <p:xfrm>
          <a:off x="4521200" y="1281113"/>
          <a:ext cx="19605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3" imgW="660240" imgH="215640" progId="Equation.3">
                  <p:embed/>
                </p:oleObj>
              </mc:Choice>
              <mc:Fallback>
                <p:oleObj name="Equation" r:id="rId3" imgW="6602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1200" y="1281113"/>
                        <a:ext cx="1960563" cy="641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12434" y="2209800"/>
            <a:ext cx="82070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The </a:t>
            </a:r>
            <a:r>
              <a:rPr lang="en-US" sz="2400" dirty="0">
                <a:solidFill>
                  <a:srgbClr val="FF3300"/>
                </a:solidFill>
                <a:effectLst/>
                <a:latin typeface="Comic Sans MS"/>
                <a:ea typeface="Times New Roman"/>
                <a:cs typeface="Times New Roman"/>
              </a:rPr>
              <a:t>domain,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i="1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θ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, will represent ________measures.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209800"/>
            <a:ext cx="1143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angle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3320" y="3048000"/>
            <a:ext cx="806308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The </a:t>
            </a:r>
            <a:r>
              <a:rPr lang="en-US" sz="24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range</a:t>
            </a:r>
            <a:r>
              <a:rPr lang="en-US" sz="2400" dirty="0">
                <a:effectLst/>
                <a:latin typeface="Comic Sans MS"/>
                <a:ea typeface="Times New Roman"/>
              </a:rPr>
              <a:t>, </a:t>
            </a:r>
            <a:r>
              <a:rPr lang="en-US" sz="24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cos(</a:t>
            </a:r>
            <a:r>
              <a:rPr lang="en-US" sz="2800" b="1" i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θ</a:t>
            </a:r>
            <a:r>
              <a:rPr lang="en-US" sz="24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), </a:t>
            </a:r>
            <a:r>
              <a:rPr lang="en-US" sz="2400" dirty="0">
                <a:effectLst/>
                <a:latin typeface="Comic Sans MS"/>
                <a:ea typeface="Times New Roman"/>
              </a:rPr>
              <a:t>will represent the _______ for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400" dirty="0">
              <a:latin typeface="Comic Sans MS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cosine at ________ . 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3015305"/>
            <a:ext cx="1143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ratio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81200" y="3678942"/>
            <a:ext cx="1600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angle  </a:t>
            </a:r>
            <a:r>
              <a:rPr lang="en-US" sz="2800" b="1" i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θ</a:t>
            </a:r>
            <a:r>
              <a:rPr lang="en-US" sz="2800" b="1" i="1" dirty="0">
                <a:solidFill>
                  <a:srgbClr val="00B05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17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0" grpId="0" animBg="1"/>
      <p:bldP spid="11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52400"/>
            <a:ext cx="795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Now graph the function f(x) = </a:t>
            </a:r>
            <a:r>
              <a:rPr lang="en-US" sz="2400" b="1" dirty="0">
                <a:solidFill>
                  <a:srgbClr val="0000FF"/>
                </a:solidFill>
              </a:rPr>
              <a:t>cos(θ),  </a:t>
            </a:r>
            <a:r>
              <a:rPr lang="en-US" sz="2400" dirty="0"/>
              <a:t>Repeat the steps you performed to graph f(x) = </a:t>
            </a:r>
            <a:r>
              <a:rPr lang="en-US" sz="2400" b="1" dirty="0">
                <a:solidFill>
                  <a:srgbClr val="FF0066"/>
                </a:solidFill>
              </a:rPr>
              <a:t>sin(θ).</a:t>
            </a:r>
          </a:p>
          <a:p>
            <a:br>
              <a:rPr lang="en-US" sz="2400" dirty="0"/>
            </a:b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86" y="969887"/>
            <a:ext cx="5437276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http://upload.wikimedia.org/wikipedia/commons/thumb/4/4c/Unit_circle_angles_color.svg/2000px-Unit_circle_angles_color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778" y="2895600"/>
            <a:ext cx="3733800" cy="3733800"/>
          </a:xfrm>
          <a:prstGeom prst="rect">
            <a:avLst/>
          </a:prstGeom>
          <a:solidFill>
            <a:srgbClr val="FFFF00"/>
          </a:solidFill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090266"/>
              </p:ext>
            </p:extLst>
          </p:nvPr>
        </p:nvGraphicFramePr>
        <p:xfrm>
          <a:off x="152400" y="991658"/>
          <a:ext cx="3429000" cy="548533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6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y=cos(x)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Ordered pair (x,y)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(0,1)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/3, 1/2)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(3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/2, 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8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31653" y="868234"/>
            <a:ext cx="6530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REMEMBER:  </a:t>
            </a:r>
            <a:r>
              <a:rPr lang="en-US" sz="3600" dirty="0"/>
              <a:t>On the </a:t>
            </a:r>
            <a:r>
              <a:rPr lang="en-US" sz="3600" dirty="0">
                <a:solidFill>
                  <a:srgbClr val="FF0000"/>
                </a:solidFill>
              </a:rPr>
              <a:t>UNIT CIRCLE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9900CC"/>
                </a:solidFill>
              </a:rPr>
              <a:t>cos </a:t>
            </a:r>
            <a:r>
              <a:rPr lang="el-GR" sz="3600" dirty="0">
                <a:solidFill>
                  <a:srgbClr val="9900CC"/>
                </a:solidFill>
              </a:rPr>
              <a:t>θ</a:t>
            </a:r>
            <a:r>
              <a:rPr lang="en-US" sz="3600" dirty="0">
                <a:solidFill>
                  <a:srgbClr val="9900CC"/>
                </a:solidFill>
              </a:rPr>
              <a:t> </a:t>
            </a:r>
            <a:r>
              <a:rPr lang="en-US" sz="3600" dirty="0"/>
              <a:t>corresponds to the </a:t>
            </a:r>
            <a:r>
              <a:rPr lang="en-US" sz="3600" dirty="0">
                <a:solidFill>
                  <a:srgbClr val="9900CC"/>
                </a:solidFill>
              </a:rPr>
              <a:t>x value </a:t>
            </a:r>
            <a:r>
              <a:rPr lang="en-US" sz="3600" dirty="0"/>
              <a:t>in the ordered pair (</a:t>
            </a:r>
            <a:r>
              <a:rPr lang="en-US" sz="3600" dirty="0">
                <a:solidFill>
                  <a:srgbClr val="7030A0"/>
                </a:solidFill>
              </a:rPr>
              <a:t>x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6600"/>
                </a:solidFill>
              </a:rPr>
              <a:t>y</a:t>
            </a:r>
            <a:r>
              <a:rPr lang="en-US" sz="3600" dirty="0"/>
              <a:t>).</a:t>
            </a:r>
          </a:p>
        </p:txBody>
      </p:sp>
      <p:sp>
        <p:nvSpPr>
          <p:cNvPr id="7" name="Up Arrow 6"/>
          <p:cNvSpPr/>
          <p:nvPr/>
        </p:nvSpPr>
        <p:spPr>
          <a:xfrm>
            <a:off x="7696200" y="4762500"/>
            <a:ext cx="257703" cy="70246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14478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79870" y="1484279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567348" y="4222418"/>
            <a:ext cx="257703" cy="702460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52473" y="1691595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0.866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3030" y="1691595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/6, 0.866)</a:t>
            </a:r>
          </a:p>
        </p:txBody>
      </p:sp>
      <p:sp>
        <p:nvSpPr>
          <p:cNvPr id="13" name="Oval 12"/>
          <p:cNvSpPr/>
          <p:nvPr/>
        </p:nvSpPr>
        <p:spPr>
          <a:xfrm>
            <a:off x="3464055" y="1742381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7000" y="1524000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7356788" y="3949378"/>
            <a:ext cx="257703" cy="70246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33347" y="189779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0.7071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2285" y="1905000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0.7071)</a:t>
            </a:r>
          </a:p>
        </p:txBody>
      </p:sp>
      <p:sp>
        <p:nvSpPr>
          <p:cNvPr id="18" name="Oval 17"/>
          <p:cNvSpPr/>
          <p:nvPr/>
        </p:nvSpPr>
        <p:spPr>
          <a:xfrm>
            <a:off x="3429000" y="1975485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652286" y="1579821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290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7063555" y="3772717"/>
            <a:ext cx="257703" cy="7024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18433" y="165535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12790" y="239571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41643" y="2379039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0)</a:t>
            </a:r>
          </a:p>
        </p:txBody>
      </p:sp>
      <p:sp>
        <p:nvSpPr>
          <p:cNvPr id="25" name="Oval 24"/>
          <p:cNvSpPr/>
          <p:nvPr/>
        </p:nvSpPr>
        <p:spPr>
          <a:xfrm>
            <a:off x="3148636" y="244863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67701" y="178418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313704" y="262256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-0.5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30403" y="2614017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(2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/3, -0.5)</a:t>
            </a:r>
          </a:p>
        </p:txBody>
      </p:sp>
      <p:sp>
        <p:nvSpPr>
          <p:cNvPr id="29" name="Oval 28"/>
          <p:cNvSpPr/>
          <p:nvPr/>
        </p:nvSpPr>
        <p:spPr>
          <a:xfrm>
            <a:off x="3351469" y="27051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086600" y="19330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26002" y="2880365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-0.7071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53355" y="2848995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-0.7071)</a:t>
            </a:r>
          </a:p>
        </p:txBody>
      </p:sp>
      <p:sp>
        <p:nvSpPr>
          <p:cNvPr id="33" name="Oval 32"/>
          <p:cNvSpPr/>
          <p:nvPr/>
        </p:nvSpPr>
        <p:spPr>
          <a:xfrm>
            <a:off x="3581400" y="2957465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239000" y="2019910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61057" y="311035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-0.866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01845" y="3093660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/6,- 0.866)</a:t>
            </a:r>
          </a:p>
        </p:txBody>
      </p:sp>
      <p:sp>
        <p:nvSpPr>
          <p:cNvPr id="37" name="Oval 36"/>
          <p:cNvSpPr/>
          <p:nvPr/>
        </p:nvSpPr>
        <p:spPr>
          <a:xfrm>
            <a:off x="3605778" y="3185604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91400" y="2079791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546472" y="3328638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12862" y="3347936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-1)</a:t>
            </a:r>
          </a:p>
        </p:txBody>
      </p:sp>
      <p:sp>
        <p:nvSpPr>
          <p:cNvPr id="41" name="Oval 40"/>
          <p:cNvSpPr/>
          <p:nvPr/>
        </p:nvSpPr>
        <p:spPr>
          <a:xfrm>
            <a:off x="3115273" y="3418131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575864" y="215188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326001" y="360595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-0.866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00928" y="3579476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/6,- 0.866)</a:t>
            </a:r>
          </a:p>
        </p:txBody>
      </p:sp>
      <p:sp>
        <p:nvSpPr>
          <p:cNvPr id="45" name="Oval 44"/>
          <p:cNvSpPr/>
          <p:nvPr/>
        </p:nvSpPr>
        <p:spPr>
          <a:xfrm>
            <a:off x="3582290" y="3666896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48851" y="2092036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324502" y="381600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-0.7071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07145" y="3795234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-0.7071)</a:t>
            </a:r>
          </a:p>
        </p:txBody>
      </p:sp>
      <p:sp>
        <p:nvSpPr>
          <p:cNvPr id="49" name="Oval 48"/>
          <p:cNvSpPr/>
          <p:nvPr/>
        </p:nvSpPr>
        <p:spPr>
          <a:xfrm>
            <a:off x="3623342" y="3893672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98265" y="2028146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388928" y="4053248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-0.5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441643" y="4031775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(4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/3, -0.5)</a:t>
            </a:r>
          </a:p>
        </p:txBody>
      </p:sp>
      <p:sp>
        <p:nvSpPr>
          <p:cNvPr id="53" name="Oval 52"/>
          <p:cNvSpPr/>
          <p:nvPr/>
        </p:nvSpPr>
        <p:spPr>
          <a:xfrm>
            <a:off x="3486426" y="41252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061106" y="19743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36731" y="436545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211336" y="180808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313703" y="452702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  0.5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53355" y="4540512"/>
            <a:ext cx="123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/3, 0.5)</a:t>
            </a:r>
          </a:p>
        </p:txBody>
      </p:sp>
      <p:sp>
        <p:nvSpPr>
          <p:cNvPr id="59" name="Oval 58"/>
          <p:cNvSpPr/>
          <p:nvPr/>
        </p:nvSpPr>
        <p:spPr>
          <a:xfrm>
            <a:off x="3352800" y="460844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14450" y="166618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352618" y="475856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0.7071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00928" y="4770989"/>
            <a:ext cx="1374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0.7071)</a:t>
            </a:r>
          </a:p>
        </p:txBody>
      </p:sp>
      <p:sp>
        <p:nvSpPr>
          <p:cNvPr id="63" name="Oval 62"/>
          <p:cNvSpPr/>
          <p:nvPr/>
        </p:nvSpPr>
        <p:spPr>
          <a:xfrm>
            <a:off x="3623831" y="4848677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430286" y="1540155"/>
            <a:ext cx="152400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416448" y="497194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0.866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419120" y="4998294"/>
            <a:ext cx="131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(11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/6, 0.866)</a:t>
            </a:r>
          </a:p>
        </p:txBody>
      </p:sp>
      <p:sp>
        <p:nvSpPr>
          <p:cNvPr id="67" name="Oval 66"/>
          <p:cNvSpPr/>
          <p:nvPr/>
        </p:nvSpPr>
        <p:spPr>
          <a:xfrm>
            <a:off x="3660860" y="5066337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606061" y="1481092"/>
            <a:ext cx="152400" cy="152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546472" y="524408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99118" y="5286178"/>
            <a:ext cx="1404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(2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1)</a:t>
            </a:r>
          </a:p>
        </p:txBody>
      </p:sp>
      <p:sp>
        <p:nvSpPr>
          <p:cNvPr id="72" name="Oval 71"/>
          <p:cNvSpPr/>
          <p:nvPr/>
        </p:nvSpPr>
        <p:spPr>
          <a:xfrm>
            <a:off x="3210431" y="531355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8781347" y="1426261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724066" y="179737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42818" y="2205574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510419" y="179493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845070" y="1418153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825297" y="2513111"/>
            <a:ext cx="509366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Complete the graph by plotting points from 0 to -2</a:t>
            </a:r>
            <a:r>
              <a:rPr lang="el-GR" sz="3200" dirty="0">
                <a:solidFill>
                  <a:srgbClr val="0000FF"/>
                </a:solidFill>
              </a:rPr>
              <a:t>π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9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6" grpId="1"/>
      <p:bldP spid="7" grpId="0" animBg="1"/>
      <p:bldP spid="7" grpId="1" animBg="1"/>
      <p:bldP spid="8" grpId="0" animBg="1"/>
      <p:bldP spid="9" grpId="0" animBg="1"/>
      <p:bldP spid="10" grpId="0" animBg="1"/>
      <p:bldP spid="10" grpId="1" animBg="1"/>
      <p:bldP spid="11" grpId="0"/>
      <p:bldP spid="12" grpId="0"/>
      <p:bldP spid="13" grpId="0" animBg="1"/>
      <p:bldP spid="14" grpId="0" animBg="1"/>
      <p:bldP spid="15" grpId="0" animBg="1"/>
      <p:bldP spid="15" grpId="1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1" grpId="1" animBg="1"/>
      <p:bldP spid="22" grpId="0" animBg="1"/>
      <p:bldP spid="23" grpId="0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  <p:bldP spid="34" grpId="0" animBg="1"/>
      <p:bldP spid="35" grpId="0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3" grpId="0"/>
      <p:bldP spid="44" grpId="0"/>
      <p:bldP spid="45" grpId="0" animBg="1"/>
      <p:bldP spid="46" grpId="0" animBg="1"/>
      <p:bldP spid="47" grpId="0"/>
      <p:bldP spid="48" grpId="0"/>
      <p:bldP spid="49" grpId="0" animBg="1"/>
      <p:bldP spid="50" grpId="0" animBg="1"/>
      <p:bldP spid="51" grpId="0"/>
      <p:bldP spid="52" grpId="0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 animBg="1"/>
      <p:bldP spid="60" grpId="0" animBg="1"/>
      <p:bldP spid="61" grpId="0"/>
      <p:bldP spid="62" grpId="0"/>
      <p:bldP spid="63" grpId="0" animBg="1"/>
      <p:bldP spid="64" grpId="0" animBg="1"/>
      <p:bldP spid="65" grpId="0"/>
      <p:bldP spid="66" grpId="0"/>
      <p:bldP spid="67" grpId="0" animBg="1"/>
      <p:bldP spid="68" grpId="0" animBg="1"/>
      <p:bldP spid="69" grpId="0"/>
      <p:bldP spid="70" grpId="0"/>
      <p:bldP spid="72" grpId="0" animBg="1"/>
      <p:bldP spid="73" grpId="0" animBg="1"/>
      <p:bldP spid="74" grpId="0" animBg="1"/>
      <p:bldP spid="75" grpId="0" animBg="1"/>
      <p:bldP spid="76" grpId="0" animBg="1"/>
      <p:bldP spid="78" grpId="0" animBg="1"/>
      <p:bldP spid="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1279</Words>
  <Application>Microsoft Office PowerPoint</Application>
  <PresentationFormat>On-screen Show (4:3)</PresentationFormat>
  <Paragraphs>281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Comic Sans MS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120</cp:revision>
  <dcterms:created xsi:type="dcterms:W3CDTF">2014-10-15T13:13:17Z</dcterms:created>
  <dcterms:modified xsi:type="dcterms:W3CDTF">2020-03-24T02:08:15Z</dcterms:modified>
</cp:coreProperties>
</file>