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FF33CC"/>
    <a:srgbClr val="9900CC"/>
    <a:srgbClr val="FF9966"/>
    <a:srgbClr val="CC6600"/>
    <a:srgbClr val="008000"/>
    <a:srgbClr val="D60093"/>
    <a:srgbClr val="0033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5D8-D689-4C69-9854-ED45BD8D540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CE4-BF9A-4FB9-9D7B-6E9FA277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0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5D8-D689-4C69-9854-ED45BD8D540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CE4-BF9A-4FB9-9D7B-6E9FA277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8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5D8-D689-4C69-9854-ED45BD8D540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CE4-BF9A-4FB9-9D7B-6E9FA277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0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5D8-D689-4C69-9854-ED45BD8D540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CE4-BF9A-4FB9-9D7B-6E9FA277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6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5D8-D689-4C69-9854-ED45BD8D540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CE4-BF9A-4FB9-9D7B-6E9FA277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44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5D8-D689-4C69-9854-ED45BD8D540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CE4-BF9A-4FB9-9D7B-6E9FA277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9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5D8-D689-4C69-9854-ED45BD8D540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CE4-BF9A-4FB9-9D7B-6E9FA277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37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5D8-D689-4C69-9854-ED45BD8D540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CE4-BF9A-4FB9-9D7B-6E9FA277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9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5D8-D689-4C69-9854-ED45BD8D540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CE4-BF9A-4FB9-9D7B-6E9FA277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82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5D8-D689-4C69-9854-ED45BD8D540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CE4-BF9A-4FB9-9D7B-6E9FA277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1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5D8-D689-4C69-9854-ED45BD8D540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CE4-BF9A-4FB9-9D7B-6E9FA277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0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2E5D8-D689-4C69-9854-ED45BD8D5406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D0CE4-BF9A-4FB9-9D7B-6E9FA277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4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5.wmf"/><Relationship Id="rId3" Type="http://schemas.openxmlformats.org/officeDocument/2006/relationships/image" Target="../media/image7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4.wmf"/><Relationship Id="rId5" Type="http://schemas.openxmlformats.org/officeDocument/2006/relationships/image" Target="../media/image9.png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8.png"/><Relationship Id="rId9" Type="http://schemas.openxmlformats.org/officeDocument/2006/relationships/image" Target="../media/image3.wmf"/><Relationship Id="rId1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514600"/>
            <a:ext cx="3319463" cy="22527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09800" y="68580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9900CC"/>
                </a:solidFill>
                <a:latin typeface="Jokerman" panose="04090605060D06020702" pitchFamily="82" charset="0"/>
              </a:rPr>
              <a:t>TRIG HUMOR</a:t>
            </a:r>
          </a:p>
        </p:txBody>
      </p:sp>
    </p:spTree>
    <p:extLst>
      <p:ext uri="{BB962C8B-B14F-4D97-AF65-F5344CB8AC3E}">
        <p14:creationId xmlns:p14="http://schemas.microsoft.com/office/powerpoint/2010/main" val="232780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457200"/>
            <a:ext cx="5943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609600" algn="l"/>
              </a:tabLst>
            </a:pPr>
            <a:r>
              <a:rPr lang="en-US" sz="2800" b="1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Accel Math III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pPr algn="ctr">
              <a:tabLst>
                <a:tab pos="609600" algn="l"/>
              </a:tabLst>
            </a:pPr>
            <a:r>
              <a:rPr lang="en-US" sz="2800" b="1" dirty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Unit 7: Trig Identities</a:t>
            </a:r>
            <a:endParaRPr lang="en-US" sz="2800" dirty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  <a:p>
            <a:r>
              <a:rPr lang="en-US" sz="2800" b="1" dirty="0">
                <a:solidFill>
                  <a:srgbClr val="C00000"/>
                </a:solidFill>
                <a:effectLst/>
                <a:latin typeface="Comic Sans MS"/>
                <a:ea typeface="Times New Roman"/>
                <a:cs typeface="Times New Roman"/>
              </a:rPr>
              <a:t>Lesson 2: Verify Trig Identities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304800" y="2514600"/>
            <a:ext cx="868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Comic Sans MS"/>
                <a:ea typeface="Times New Roman"/>
              </a:rPr>
              <a:t>EQ: How do you use simplified </a:t>
            </a:r>
            <a:r>
              <a:rPr lang="en-US" sz="3600" dirty="0">
                <a:solidFill>
                  <a:srgbClr val="FF0000"/>
                </a:solidFill>
                <a:latin typeface="Comic Sans MS"/>
                <a:ea typeface="Times New Roman"/>
              </a:rPr>
              <a:t>trig </a:t>
            </a:r>
          </a:p>
          <a:p>
            <a:r>
              <a:rPr lang="en-US" sz="3600" dirty="0">
                <a:solidFill>
                  <a:srgbClr val="FF0000"/>
                </a:solidFill>
                <a:latin typeface="Comic Sans MS"/>
                <a:ea typeface="Times New Roman"/>
              </a:rPr>
              <a:t>       identities</a:t>
            </a:r>
            <a:r>
              <a:rPr lang="en-US" sz="3600" dirty="0">
                <a:latin typeface="Comic Sans MS"/>
                <a:ea typeface="Times New Roman"/>
              </a:rPr>
              <a:t> to verify </a:t>
            </a:r>
            <a:r>
              <a:rPr lang="en-US" sz="3600" dirty="0">
                <a:solidFill>
                  <a:srgbClr val="FF33CC"/>
                </a:solidFill>
                <a:latin typeface="Comic Sans MS"/>
                <a:ea typeface="Times New Roman"/>
              </a:rPr>
              <a:t>equivalent </a:t>
            </a:r>
          </a:p>
          <a:p>
            <a:r>
              <a:rPr lang="en-US" sz="3600" dirty="0">
                <a:solidFill>
                  <a:srgbClr val="FF33CC"/>
                </a:solidFill>
                <a:latin typeface="Comic Sans MS"/>
                <a:ea typeface="Times New Roman"/>
              </a:rPr>
              <a:t>       statements</a:t>
            </a:r>
            <a:r>
              <a:rPr lang="en-US" sz="3600" dirty="0">
                <a:latin typeface="Comic Sans MS"/>
                <a:ea typeface="Times New Roman"/>
              </a:rPr>
              <a:t>?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8664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1503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80"/>
                </a:solidFill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RECALL:</a:t>
            </a:r>
            <a:r>
              <a:rPr lang="en-US" sz="2400" dirty="0">
                <a:solidFill>
                  <a:srgbClr val="800080"/>
                </a:solidFill>
                <a:latin typeface="Comic Sans MS"/>
                <a:ea typeface="Times New Roman"/>
                <a:cs typeface="Times New Roman"/>
              </a:rPr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113538" y="348733"/>
            <a:ext cx="4800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tabLst>
                <a:tab pos="609600" algn="l"/>
              </a:tabLst>
            </a:pP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Reciprocal and </a:t>
            </a:r>
            <a:endParaRPr lang="en-US" sz="2400" dirty="0">
              <a:solidFill>
                <a:srgbClr val="0033CC"/>
              </a:solidFill>
              <a:latin typeface="Times New Roman"/>
              <a:ea typeface="Times New Roman"/>
            </a:endParaRPr>
          </a:p>
          <a:p>
            <a:pPr algn="ctr">
              <a:tabLst>
                <a:tab pos="609600" algn="l"/>
              </a:tabLst>
            </a:pP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    Pythagorean Identities</a:t>
            </a:r>
            <a:r>
              <a:rPr lang="en-US" sz="2400" b="1" dirty="0">
                <a:solidFill>
                  <a:srgbClr val="0033CC"/>
                </a:solidFill>
                <a:latin typeface="Comic Sans MS"/>
                <a:ea typeface="Times New Roman"/>
              </a:rPr>
              <a:t>  </a:t>
            </a:r>
            <a:endParaRPr lang="en-US" sz="2400" dirty="0">
              <a:solidFill>
                <a:srgbClr val="0033CC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3713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06" y="2273300"/>
            <a:ext cx="7078663" cy="231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38" y="2189163"/>
            <a:ext cx="830147" cy="885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639010"/>
              </p:ext>
            </p:extLst>
          </p:nvPr>
        </p:nvGraphicFramePr>
        <p:xfrm>
          <a:off x="4539628" y="2189163"/>
          <a:ext cx="8540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" name="Equation" r:id="rId6" imgW="368280" imgH="393480" progId="Equation.3">
                  <p:embed/>
                </p:oleObj>
              </mc:Choice>
              <mc:Fallback>
                <p:oleObj name="Equation" r:id="rId6" imgW="3682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9628" y="2189163"/>
                        <a:ext cx="854075" cy="914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13557"/>
              </p:ext>
            </p:extLst>
          </p:nvPr>
        </p:nvGraphicFramePr>
        <p:xfrm>
          <a:off x="6882486" y="2160637"/>
          <a:ext cx="8540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6" name="Equation" r:id="rId8" imgW="368280" imgH="393480" progId="Equation.3">
                  <p:embed/>
                </p:oleObj>
              </mc:Choice>
              <mc:Fallback>
                <p:oleObj name="Equation" r:id="rId8" imgW="3682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2486" y="2160637"/>
                        <a:ext cx="854075" cy="914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536563"/>
              </p:ext>
            </p:extLst>
          </p:nvPr>
        </p:nvGraphicFramePr>
        <p:xfrm>
          <a:off x="2113538" y="3276600"/>
          <a:ext cx="825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" name="Equation" r:id="rId10" imgW="355320" imgH="393480" progId="Equation.3">
                  <p:embed/>
                </p:oleObj>
              </mc:Choice>
              <mc:Fallback>
                <p:oleObj name="Equation" r:id="rId10" imgW="35532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3538" y="3276600"/>
                        <a:ext cx="825500" cy="914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1954"/>
              </p:ext>
            </p:extLst>
          </p:nvPr>
        </p:nvGraphicFramePr>
        <p:xfrm>
          <a:off x="4513837" y="3276600"/>
          <a:ext cx="8842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8" name="Equation" r:id="rId12" imgW="380880" imgH="393480" progId="Equation.3">
                  <p:embed/>
                </p:oleObj>
              </mc:Choice>
              <mc:Fallback>
                <p:oleObj name="Equation" r:id="rId12" imgW="3808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837" y="3276600"/>
                        <a:ext cx="884237" cy="914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969434"/>
              </p:ext>
            </p:extLst>
          </p:nvPr>
        </p:nvGraphicFramePr>
        <p:xfrm>
          <a:off x="6781800" y="3200400"/>
          <a:ext cx="85566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9" name="Equation" r:id="rId14" imgW="368280" imgH="393480" progId="Equation.3">
                  <p:embed/>
                </p:oleObj>
              </mc:Choice>
              <mc:Fallback>
                <p:oleObj name="Equation" r:id="rId14" imgW="3682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200400"/>
                        <a:ext cx="855662" cy="914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197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9" y="381000"/>
            <a:ext cx="39131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420129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7" y="2209801"/>
            <a:ext cx="4405313" cy="489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2" y="3048000"/>
            <a:ext cx="4395788" cy="578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41910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33CC"/>
                </a:solidFill>
                <a:latin typeface="Bauhaus 93" panose="04030905020B02020C02" pitchFamily="82" charset="0"/>
              </a:rPr>
              <a:t>And remember all of the derivations of these…</a:t>
            </a:r>
          </a:p>
        </p:txBody>
      </p:sp>
    </p:spTree>
    <p:extLst>
      <p:ext uri="{BB962C8B-B14F-4D97-AF65-F5344CB8AC3E}">
        <p14:creationId xmlns:p14="http://schemas.microsoft.com/office/powerpoint/2010/main" val="357523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67818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14400" algn="l"/>
              </a:tabLst>
            </a:pPr>
            <a:r>
              <a:rPr lang="en-US" sz="2800" b="1" dirty="0">
                <a:solidFill>
                  <a:srgbClr val="0000FF"/>
                </a:solidFill>
                <a:latin typeface="Comic Sans MS"/>
                <a:ea typeface="Times New Roman"/>
              </a:rPr>
              <a:t>RECALL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: Co-function</a:t>
            </a:r>
            <a:r>
              <a:rPr lang="en-US" sz="2400" b="1" dirty="0">
                <a:solidFill>
                  <a:srgbClr val="9900CC"/>
                </a:solidFill>
                <a:latin typeface="Comic Sans MS"/>
                <a:ea typeface="Times New Roman"/>
              </a:rPr>
              <a:t> Relationships</a:t>
            </a:r>
            <a:endParaRPr lang="en-US" sz="24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524000"/>
            <a:ext cx="6868264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sin (90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 - θ) = ________	 </a:t>
            </a:r>
            <a:endParaRPr lang="en-US" sz="2800" b="1" dirty="0">
              <a:latin typeface="Times New Roman"/>
              <a:ea typeface="Times New Roman"/>
            </a:endParaRPr>
          </a:p>
          <a:p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 </a:t>
            </a:r>
            <a:endParaRPr lang="en-US" sz="2800" b="1" dirty="0">
              <a:latin typeface="Times New Roman"/>
              <a:ea typeface="Times New Roman"/>
            </a:endParaRPr>
          </a:p>
          <a:p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cos (90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 - θ)  = ________	</a:t>
            </a:r>
            <a:endParaRPr lang="en-US" sz="2800" b="1" dirty="0">
              <a:latin typeface="Times New Roman"/>
              <a:ea typeface="Times New Roman"/>
            </a:endParaRPr>
          </a:p>
          <a:p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 </a:t>
            </a:r>
            <a:endParaRPr lang="en-US" sz="2800" b="1" dirty="0">
              <a:latin typeface="Times New Roman"/>
              <a:ea typeface="Times New Roman"/>
            </a:endParaRPr>
          </a:p>
          <a:p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  <a:cs typeface="Times New Roman"/>
              </a:rPr>
              <a:t>tan (90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  <a:cs typeface="Times New Roman"/>
                <a:sym typeface="Symbol"/>
              </a:rPr>
              <a:t>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  <a:cs typeface="Times New Roman"/>
              </a:rPr>
              <a:t> - θ) = _________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416456" y="4267200"/>
            <a:ext cx="6680408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csc (90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 - θ)  = _________</a:t>
            </a:r>
          </a:p>
          <a:p>
            <a:endParaRPr lang="en-US" sz="2800" b="1" dirty="0">
              <a:latin typeface="Times New Roman"/>
              <a:ea typeface="Times New Roman"/>
            </a:endParaRPr>
          </a:p>
          <a:p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sec (90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 - θ) = _________</a:t>
            </a:r>
          </a:p>
          <a:p>
            <a:endParaRPr lang="en-US" sz="2800" b="1" dirty="0">
              <a:latin typeface="Times New Roman"/>
              <a:ea typeface="Times New Roman"/>
            </a:endParaRPr>
          </a:p>
          <a:p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cot (90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 - θ)  = __________</a:t>
            </a:r>
            <a:endParaRPr lang="en-US" sz="28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86100" y="1524000"/>
            <a:ext cx="15263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mic Sans MS"/>
                <a:ea typeface="Times New Roman"/>
              </a:rPr>
              <a:t>cos (θ)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99464" y="2385774"/>
            <a:ext cx="1441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mic Sans MS"/>
                <a:ea typeface="Times New Roman"/>
              </a:rPr>
              <a:t>sin (θ)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05043" y="3124200"/>
            <a:ext cx="152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mic Sans MS"/>
                <a:ea typeface="Times New Roman"/>
              </a:rPr>
              <a:t>cot (θ)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4267200"/>
            <a:ext cx="1537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mic Sans MS"/>
                <a:ea typeface="Times New Roman"/>
              </a:rPr>
              <a:t>sec (θ)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96442" y="5029200"/>
            <a:ext cx="152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mic Sans MS"/>
                <a:ea typeface="Times New Roman"/>
              </a:rPr>
              <a:t>csc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ea typeface="Times New Roman"/>
              </a:rPr>
              <a:t> (θ)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38921" y="5867400"/>
            <a:ext cx="1534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mic Sans MS"/>
                <a:ea typeface="Times New Roman"/>
              </a:rPr>
              <a:t>tan (θ)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6364" y="1355314"/>
            <a:ext cx="3762424" cy="243260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116847" y="1453937"/>
            <a:ext cx="104067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900CC"/>
                </a:solidFill>
                <a:latin typeface="Comic Sans MS"/>
                <a:ea typeface="Times New Roman"/>
              </a:rPr>
              <a:t>90</a:t>
            </a:r>
            <a:r>
              <a:rPr lang="en-US" b="1" dirty="0">
                <a:solidFill>
                  <a:srgbClr val="9900CC"/>
                </a:solidFill>
                <a:latin typeface="Comic Sans MS"/>
                <a:ea typeface="Times New Roman"/>
                <a:sym typeface="Symbol"/>
              </a:rPr>
              <a:t></a:t>
            </a:r>
            <a:r>
              <a:rPr lang="en-US" b="1" dirty="0">
                <a:solidFill>
                  <a:srgbClr val="9900CC"/>
                </a:solidFill>
                <a:latin typeface="Comic Sans MS"/>
                <a:ea typeface="Times New Roman"/>
              </a:rPr>
              <a:t> - 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8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60147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  <a:tabLst>
                <a:tab pos="609600" algn="l"/>
              </a:tabLst>
            </a:pPr>
            <a:r>
              <a:rPr lang="en-US" sz="2800" dirty="0">
                <a:highlight>
                  <a:srgbClr val="00FF00"/>
                </a:highlight>
                <a:latin typeface="Comic Sans MS"/>
                <a:ea typeface="Times New Roman"/>
              </a:rPr>
              <a:t>Steps to Verify Trig Identities: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0252" y="1557073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  <a:tab pos="609600" algn="l"/>
              </a:tabLst>
            </a:pPr>
            <a:r>
              <a:rPr lang="en-US" sz="3200" dirty="0">
                <a:solidFill>
                  <a:srgbClr val="C00000"/>
                </a:solidFill>
                <a:latin typeface="Comic Sans MS"/>
                <a:ea typeface="Times New Roman"/>
              </a:rPr>
              <a:t>Algebraically manipulate 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Comic Sans MS"/>
                <a:ea typeface="Times New Roman"/>
              </a:rPr>
              <a:t>one</a:t>
            </a:r>
            <a:r>
              <a:rPr lang="en-US" sz="3200" dirty="0">
                <a:latin typeface="Comic Sans MS"/>
                <a:ea typeface="Times New Roman"/>
              </a:rPr>
              <a:t> side of the equation to make it </a:t>
            </a:r>
            <a:r>
              <a:rPr lang="en-US" sz="3200" b="1" dirty="0">
                <a:solidFill>
                  <a:srgbClr val="0000FF"/>
                </a:solidFill>
                <a:latin typeface="Comic Sans MS"/>
                <a:ea typeface="Times New Roman"/>
              </a:rPr>
              <a:t>equa</a:t>
            </a:r>
            <a:r>
              <a:rPr lang="en-US" sz="3200" dirty="0">
                <a:solidFill>
                  <a:srgbClr val="0000FF"/>
                </a:solidFill>
                <a:latin typeface="Comic Sans MS"/>
                <a:ea typeface="Times New Roman"/>
              </a:rPr>
              <a:t>l</a:t>
            </a:r>
            <a:r>
              <a:rPr lang="en-US" sz="3200" dirty="0">
                <a:latin typeface="Comic Sans MS"/>
                <a:ea typeface="Times New Roman"/>
              </a:rPr>
              <a:t> other side. 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124200"/>
            <a:ext cx="7391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  <a:tab pos="609600" algn="l"/>
              </a:tabLst>
            </a:pPr>
            <a:r>
              <a:rPr lang="en-US" sz="3200" dirty="0">
                <a:solidFill>
                  <a:srgbClr val="C00000"/>
                </a:solidFill>
                <a:latin typeface="Comic Sans MS"/>
                <a:ea typeface="Times New Roman"/>
              </a:rPr>
              <a:t>Algebraically manipulate</a:t>
            </a:r>
            <a:r>
              <a:rPr lang="en-US" sz="3200" dirty="0">
                <a:latin typeface="Comic Sans MS"/>
                <a:ea typeface="Times New Roman"/>
              </a:rPr>
              <a:t> 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Comic Sans MS"/>
                <a:ea typeface="Times New Roman"/>
              </a:rPr>
              <a:t>both</a:t>
            </a:r>
            <a:r>
              <a:rPr lang="en-US" sz="3200" dirty="0">
                <a:latin typeface="Comic Sans MS"/>
                <a:ea typeface="Times New Roman"/>
              </a:rPr>
              <a:t> sides of the equation to make them </a:t>
            </a:r>
            <a:r>
              <a:rPr lang="en-US" sz="3200" b="1" dirty="0">
                <a:solidFill>
                  <a:srgbClr val="0033CC"/>
                </a:solidFill>
                <a:latin typeface="Comic Sans MS"/>
                <a:ea typeface="Times New Roman"/>
              </a:rPr>
              <a:t>look</a:t>
            </a:r>
            <a:r>
              <a:rPr lang="en-US" sz="3200" dirty="0">
                <a:latin typeface="Comic Sans MS"/>
                <a:ea typeface="Times New Roman"/>
              </a:rPr>
              <a:t> like each other.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199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1452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609600" algn="l"/>
              </a:tabLst>
            </a:pPr>
            <a:r>
              <a:rPr lang="en-US" sz="2800" dirty="0">
                <a:solidFill>
                  <a:srgbClr val="0033CC"/>
                </a:solidFill>
                <a:highlight>
                  <a:srgbClr val="FFFF00"/>
                </a:highlight>
                <a:latin typeface="Comic Sans MS"/>
                <a:ea typeface="Times New Roman"/>
              </a:rPr>
              <a:t>RULES:</a:t>
            </a:r>
            <a:endParaRPr lang="en-US" sz="2800" dirty="0">
              <a:solidFill>
                <a:srgbClr val="0033CC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95400"/>
            <a:ext cx="8077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  <a:tab pos="609600" algn="l"/>
              </a:tabLst>
            </a:pPr>
            <a:r>
              <a:rPr lang="en-US" sz="3200" dirty="0">
                <a:latin typeface="Comic Sans MS"/>
                <a:ea typeface="Times New Roman"/>
              </a:rPr>
              <a:t>Cannot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move</a:t>
            </a:r>
            <a:r>
              <a:rPr lang="en-US" sz="3200" dirty="0">
                <a:latin typeface="Comic Sans MS"/>
                <a:ea typeface="Times New Roman"/>
              </a:rPr>
              <a:t> values from one side of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equation</a:t>
            </a:r>
            <a:r>
              <a:rPr lang="en-US" sz="3200" dirty="0">
                <a:latin typeface="Comic Sans MS"/>
                <a:ea typeface="Times New Roman"/>
              </a:rPr>
              <a:t> to the other. This would imply the statement is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equivalent</a:t>
            </a:r>
            <a:r>
              <a:rPr lang="en-US" sz="3200" dirty="0">
                <a:latin typeface="Comic Sans MS"/>
                <a:ea typeface="Times New Roman"/>
              </a:rPr>
              <a:t> --- that is what you are trying to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prove</a:t>
            </a:r>
            <a:r>
              <a:rPr lang="en-US" sz="3200" dirty="0">
                <a:latin typeface="Comic Sans MS"/>
                <a:ea typeface="Times New Roman"/>
              </a:rPr>
              <a:t>.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3861582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  <a:tab pos="609600" algn="l"/>
              </a:tabLst>
            </a:pPr>
            <a:r>
              <a:rPr lang="en-US" sz="3200" dirty="0">
                <a:latin typeface="Comic Sans MS"/>
                <a:ea typeface="Times New Roman"/>
              </a:rPr>
              <a:t>Use </a:t>
            </a:r>
            <a:r>
              <a:rPr lang="en-US" sz="3200" b="1" dirty="0">
                <a:solidFill>
                  <a:srgbClr val="0033CC"/>
                </a:solidFill>
                <a:latin typeface="Comic Sans MS"/>
                <a:ea typeface="Times New Roman"/>
              </a:rPr>
              <a:t>trig identities </a:t>
            </a:r>
            <a:r>
              <a:rPr lang="en-US" sz="3200" dirty="0">
                <a:latin typeface="Comic Sans MS"/>
                <a:ea typeface="Times New Roman"/>
              </a:rPr>
              <a:t>to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simplify</a:t>
            </a:r>
            <a:r>
              <a:rPr lang="en-US" sz="3200" dirty="0">
                <a:latin typeface="Comic Sans MS"/>
                <a:ea typeface="Times New Roman"/>
              </a:rPr>
              <a:t> one or both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sides</a:t>
            </a:r>
            <a:r>
              <a:rPr lang="en-US" sz="3200" dirty="0">
                <a:latin typeface="Comic Sans MS"/>
                <a:ea typeface="Times New Roman"/>
              </a:rPr>
              <a:t> of the expressions until the statement is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equal</a:t>
            </a:r>
            <a:r>
              <a:rPr lang="en-US" sz="3200" dirty="0">
                <a:latin typeface="Comic Sans MS"/>
                <a:ea typeface="Times New Roman"/>
              </a:rPr>
              <a:t>.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167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686800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609600" algn="l"/>
              </a:tabLst>
            </a:pPr>
            <a:r>
              <a:rPr lang="en-US" sz="2800" dirty="0">
                <a:solidFill>
                  <a:srgbClr val="0033CC"/>
                </a:solidFill>
                <a:latin typeface="Comic Sans MS"/>
                <a:ea typeface="Times New Roman"/>
              </a:rPr>
              <a:t>Ex.	Use trig identities to verify these statements.</a:t>
            </a:r>
          </a:p>
          <a:p>
            <a:pPr>
              <a:tabLst>
                <a:tab pos="609600" algn="l"/>
              </a:tabLst>
            </a:pPr>
            <a:endParaRPr lang="en-US" sz="2800" dirty="0">
              <a:solidFill>
                <a:srgbClr val="0033CC"/>
              </a:solidFill>
              <a:effectLst/>
              <a:latin typeface="Comic Sans MS"/>
              <a:ea typeface="Times New Roman"/>
            </a:endParaRPr>
          </a:p>
          <a:p>
            <a:pPr algn="ctr">
              <a:tabLst>
                <a:tab pos="609600" algn="l"/>
              </a:tabLst>
            </a:pPr>
            <a:r>
              <a:rPr lang="en-US" sz="2800" b="1" dirty="0">
                <a:solidFill>
                  <a:srgbClr val="FF0000"/>
                </a:solidFill>
                <a:latin typeface="Comic Sans MS"/>
                <a:ea typeface="Times New Roman"/>
              </a:rPr>
              <a:t>I will show you the steps to these problems </a:t>
            </a:r>
          </a:p>
          <a:p>
            <a:pPr algn="ctr">
              <a:tabLst>
                <a:tab pos="609600" algn="l"/>
              </a:tabLst>
            </a:pPr>
            <a:r>
              <a:rPr lang="en-US" sz="2800" b="1" dirty="0">
                <a:solidFill>
                  <a:srgbClr val="FF0000"/>
                </a:solidFill>
                <a:latin typeface="Comic Sans MS"/>
                <a:ea typeface="Times New Roman"/>
              </a:rPr>
              <a:t>in another video.</a:t>
            </a:r>
            <a:endParaRPr lang="en-US" sz="2800" b="1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52675"/>
            <a:ext cx="54197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A22D2AA5-9144-42CA-8074-D3CFE42E0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" y="3657600"/>
            <a:ext cx="55054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24C0BF49-774B-457D-86C9-C0BCBF643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17" y="4575393"/>
            <a:ext cx="3876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993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"/>
            <a:ext cx="4962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E8EFC93-AF06-41E1-9714-4E4B63E3F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38671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2353FC13-80F9-4CA5-8559-67E6CDEE3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390900"/>
            <a:ext cx="41338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17274D3-003C-4F27-A92F-DC486CE26741}"/>
              </a:ext>
            </a:extLst>
          </p:cNvPr>
          <p:cNvSpPr/>
          <p:nvPr/>
        </p:nvSpPr>
        <p:spPr>
          <a:xfrm>
            <a:off x="457200" y="4902200"/>
            <a:ext cx="8229600" cy="1384995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>
              <a:tabLst>
                <a:tab pos="609600" algn="l"/>
              </a:tabLst>
            </a:pPr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</a:rPr>
              <a:t>Assignment:</a:t>
            </a:r>
            <a:r>
              <a:rPr lang="en-US" sz="2800" dirty="0">
                <a:latin typeface="Comic Sans MS"/>
                <a:ea typeface="Times New Roman"/>
              </a:rPr>
              <a:t> </a:t>
            </a:r>
          </a:p>
          <a:p>
            <a:pPr>
              <a:tabLst>
                <a:tab pos="609600" algn="l"/>
              </a:tabLst>
            </a:pPr>
            <a:r>
              <a:rPr lang="en-US" sz="2800" dirty="0">
                <a:solidFill>
                  <a:srgbClr val="0033CC"/>
                </a:solidFill>
                <a:latin typeface="Comic Sans MS"/>
                <a:ea typeface="Times New Roman"/>
              </a:rPr>
              <a:t>Worksheet  #1 Verifying Trig Identities </a:t>
            </a:r>
            <a:endParaRPr lang="en-US" sz="2800" dirty="0">
              <a:solidFill>
                <a:srgbClr val="0033CC"/>
              </a:solidFill>
              <a:latin typeface="Times New Roman"/>
              <a:ea typeface="Times New Roman"/>
            </a:endParaRPr>
          </a:p>
          <a:p>
            <a:pPr>
              <a:tabLst>
                <a:tab pos="609600" algn="l"/>
              </a:tabLst>
            </a:pPr>
            <a:r>
              <a:rPr lang="en-US" sz="2800" dirty="0">
                <a:solidFill>
                  <a:srgbClr val="0033CC"/>
                </a:solidFill>
                <a:latin typeface="Comic Sans MS"/>
                <a:ea typeface="Times New Roman"/>
                <a:cs typeface="Times New Roman"/>
              </a:rPr>
              <a:t>Worksheet  #2 Verifying Trig Identities</a:t>
            </a:r>
            <a:endParaRPr lang="en-US" sz="2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529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2025</TotalTime>
  <Words>261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Bauhaus 93</vt:lpstr>
      <vt:lpstr>Calibri</vt:lpstr>
      <vt:lpstr>Comic Sans MS</vt:lpstr>
      <vt:lpstr>Jokerman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odillon@dsfw.boe.oconee</cp:lastModifiedBy>
  <cp:revision>90</cp:revision>
  <dcterms:created xsi:type="dcterms:W3CDTF">2014-10-29T22:54:40Z</dcterms:created>
  <dcterms:modified xsi:type="dcterms:W3CDTF">2020-04-18T14:43:42Z</dcterms:modified>
</cp:coreProperties>
</file>