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9900CC"/>
    <a:srgbClr val="FF9966"/>
    <a:srgbClr val="CC6600"/>
    <a:srgbClr val="008000"/>
    <a:srgbClr val="D60093"/>
    <a:srgbClr val="00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8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0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4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0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E5D8-D689-4C69-9854-ED45BD8D540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0CE4-BF9A-4FB9-9D7B-6E9FA277E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wmf"/><Relationship Id="rId3" Type="http://schemas.openxmlformats.org/officeDocument/2006/relationships/image" Target="../media/image9.png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wmf"/><Relationship Id="rId5" Type="http://schemas.openxmlformats.org/officeDocument/2006/relationships/image" Target="../media/image11.png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png"/><Relationship Id="rId9" Type="http://schemas.openxmlformats.org/officeDocument/2006/relationships/image" Target="../media/image5.wmf"/><Relationship Id="rId1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</a:t>
            </a:r>
            <a:r>
              <a:rPr lang="en-US" sz="3600" u="sng" dirty="0" smtClean="0">
                <a:latin typeface="Arial Black" panose="020B0A04020102020204" pitchFamily="34" charset="0"/>
              </a:rPr>
              <a:t>Day </a:t>
            </a:r>
            <a:r>
              <a:rPr lang="en-US" sz="3600" u="sng" dirty="0" smtClean="0">
                <a:latin typeface="Arial Black" panose="020B0A04020102020204" pitchFamily="34" charset="0"/>
              </a:rPr>
              <a:t>60 </a:t>
            </a:r>
            <a:r>
              <a:rPr lang="en-US" sz="3600" u="sng" dirty="0" smtClean="0">
                <a:latin typeface="Arial Black" panose="020B0A04020102020204" pitchFamily="34" charset="0"/>
              </a:rPr>
              <a:t>Agenda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</a:t>
            </a:r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Quiz #12-- 45 minutes</a:t>
            </a:r>
            <a:endParaRPr lang="en-US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sz="3600" smtClean="0">
                <a:solidFill>
                  <a:srgbClr val="0000FF"/>
                </a:solidFill>
                <a:latin typeface="Arial Black" panose="020B0A04020102020204" pitchFamily="34" charset="0"/>
              </a:rPr>
              <a:t>After you’re </a:t>
            </a:r>
            <a:r>
              <a:rPr lang="en-US" sz="3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finished, work on the trig Identity worksheets.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2743200"/>
            <a:ext cx="88487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55054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3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00400"/>
            <a:ext cx="3876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0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49625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5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38671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1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41338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1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199" y="76200"/>
            <a:ext cx="8229600" cy="1384995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800" dirty="0">
                <a:latin typeface="Comic Sans MS"/>
                <a:ea typeface="Times New Roman"/>
              </a:rPr>
              <a:t> </a:t>
            </a:r>
            <a:endParaRPr lang="en-US" sz="2800" dirty="0" smtClean="0">
              <a:latin typeface="Comic Sans MS"/>
              <a:ea typeface="Times New Roman"/>
            </a:endParaRPr>
          </a:p>
          <a:p>
            <a:pPr>
              <a:tabLst>
                <a:tab pos="609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Comic Sans MS"/>
                <a:ea typeface="Times New Roman"/>
              </a:rPr>
              <a:t>Worksheet  </a:t>
            </a: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</a:rPr>
              <a:t>#1 Verifying Trig Identities </a:t>
            </a:r>
            <a:endParaRPr lang="en-US" sz="28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>
              <a:tabLst>
                <a:tab pos="609600" algn="l"/>
              </a:tabLst>
            </a:pPr>
            <a:r>
              <a:rPr lang="en-US" sz="2800" dirty="0" smtClean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Worksheet  </a:t>
            </a: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#2 Verifying Trig Identities</a:t>
            </a:r>
            <a:endParaRPr lang="en-US" sz="2800" dirty="0">
              <a:solidFill>
                <a:srgbClr val="0033C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80" y="2209800"/>
            <a:ext cx="88487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81400"/>
            <a:ext cx="3319463" cy="2252743"/>
          </a:xfrm>
          <a:prstGeom prst="rect">
            <a:avLst/>
          </a:prstGeom>
        </p:spPr>
      </p:pic>
      <p:pic>
        <p:nvPicPr>
          <p:cNvPr id="3" name="Picture 150" descr="E:\School Work\Fall, Spring 2014 - 2015\Accel Precalc\Unit 7 Trig Identities and Equations\Lesson 1 Simplify Identities\cos 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55271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304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9900CC"/>
                </a:solidFill>
                <a:latin typeface="Jokerman" panose="04090605060D06020702" pitchFamily="82" charset="0"/>
              </a:rPr>
              <a:t>SOME TRIG </a:t>
            </a:r>
            <a:r>
              <a:rPr lang="en-US" sz="5400" dirty="0" smtClean="0">
                <a:solidFill>
                  <a:srgbClr val="9900CC"/>
                </a:solidFill>
                <a:latin typeface="Jokerman" panose="04090605060D06020702" pitchFamily="82" charset="0"/>
              </a:rPr>
              <a:t>HUMOR</a:t>
            </a:r>
            <a:endParaRPr lang="en-US" sz="5400" dirty="0">
              <a:solidFill>
                <a:srgbClr val="9900CC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447800"/>
            <a:ext cx="71628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Jokerman" panose="04090605060D06020702" pitchFamily="82" charset="0"/>
              </a:rPr>
              <a:t>Solve these using trig identities!</a:t>
            </a:r>
            <a:endParaRPr lang="en-US" sz="4000" dirty="0">
              <a:solidFill>
                <a:srgbClr val="0000FF"/>
              </a:solidFill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57200"/>
            <a:ext cx="5943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09600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Math III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>
              <a:tabLst>
                <a:tab pos="609600" algn="l"/>
              </a:tabLst>
            </a:pPr>
            <a:r>
              <a:rPr lang="en-US" sz="2800" b="1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Unit 7: Trig Identities</a:t>
            </a:r>
            <a:endParaRPr lang="en-US" sz="2800" dirty="0" smtClean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Comic Sans MS"/>
                <a:ea typeface="Times New Roman"/>
                <a:cs typeface="Times New Roman"/>
              </a:rPr>
              <a:t>Lesson 2: Verify Trig Identities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25146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Comic Sans MS"/>
                <a:ea typeface="Times New Roman"/>
              </a:rPr>
              <a:t>EQ: How do you use simplified </a:t>
            </a:r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trig </a:t>
            </a:r>
            <a:endParaRPr lang="en-US" sz="3600" dirty="0" smtClean="0">
              <a:solidFill>
                <a:srgbClr val="FF0000"/>
              </a:solidFill>
              <a:latin typeface="Comic Sans MS"/>
              <a:ea typeface="Times New Roman"/>
            </a:endParaRPr>
          </a:p>
          <a:p>
            <a:r>
              <a:rPr lang="en-US" sz="3600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</a:rPr>
              <a:t>     </a:t>
            </a:r>
            <a:r>
              <a:rPr lang="en-US" sz="3600" dirty="0" smtClean="0">
                <a:solidFill>
                  <a:srgbClr val="FF0000"/>
                </a:solidFill>
                <a:latin typeface="Comic Sans MS"/>
                <a:ea typeface="Times New Roman"/>
              </a:rPr>
              <a:t> identities</a:t>
            </a:r>
            <a:r>
              <a:rPr lang="en-US" sz="3600" dirty="0" smtClean="0">
                <a:latin typeface="Comic Sans MS"/>
                <a:ea typeface="Times New Roman"/>
              </a:rPr>
              <a:t> </a:t>
            </a:r>
            <a:r>
              <a:rPr lang="en-US" sz="3600" dirty="0" smtClean="0">
                <a:latin typeface="Comic Sans MS"/>
                <a:ea typeface="Times New Roman"/>
              </a:rPr>
              <a:t>to </a:t>
            </a:r>
            <a:r>
              <a:rPr lang="en-US" sz="3600" dirty="0">
                <a:latin typeface="Comic Sans MS"/>
                <a:ea typeface="Times New Roman"/>
              </a:rPr>
              <a:t>verify </a:t>
            </a:r>
            <a:r>
              <a:rPr lang="en-US" sz="3600" dirty="0" smtClean="0">
                <a:solidFill>
                  <a:srgbClr val="FF33CC"/>
                </a:solidFill>
                <a:latin typeface="Comic Sans MS"/>
                <a:ea typeface="Times New Roman"/>
              </a:rPr>
              <a:t>equivalent </a:t>
            </a:r>
            <a:endParaRPr lang="en-US" sz="3600" dirty="0" smtClean="0">
              <a:solidFill>
                <a:srgbClr val="FF33CC"/>
              </a:solidFill>
              <a:latin typeface="Comic Sans MS"/>
              <a:ea typeface="Times New Roman"/>
            </a:endParaRPr>
          </a:p>
          <a:p>
            <a:r>
              <a:rPr lang="en-US" sz="3600" dirty="0">
                <a:solidFill>
                  <a:srgbClr val="FF33CC"/>
                </a:solidFill>
                <a:latin typeface="Comic Sans MS"/>
                <a:ea typeface="Times New Roman"/>
              </a:rPr>
              <a:t> </a:t>
            </a:r>
            <a:r>
              <a:rPr lang="en-US" sz="3600" dirty="0" smtClean="0">
                <a:solidFill>
                  <a:srgbClr val="FF33CC"/>
                </a:solidFill>
                <a:latin typeface="Comic Sans MS"/>
                <a:ea typeface="Times New Roman"/>
              </a:rPr>
              <a:t>      </a:t>
            </a:r>
            <a:r>
              <a:rPr lang="en-US" sz="3600" dirty="0" smtClean="0">
                <a:solidFill>
                  <a:srgbClr val="FF33CC"/>
                </a:solidFill>
                <a:latin typeface="Comic Sans MS"/>
                <a:ea typeface="Times New Roman"/>
              </a:rPr>
              <a:t>statements</a:t>
            </a:r>
            <a:r>
              <a:rPr lang="en-US" sz="3600" dirty="0">
                <a:latin typeface="Comic Sans MS"/>
                <a:ea typeface="Times New Roman"/>
              </a:rPr>
              <a:t>?</a:t>
            </a:r>
            <a:endParaRPr lang="en-US" sz="3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86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8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400" dirty="0">
                <a:solidFill>
                  <a:srgbClr val="80008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113538" y="348733"/>
            <a:ext cx="4800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tabLst>
                <a:tab pos="609600" algn="l"/>
              </a:tabLst>
            </a:pP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Reciprocal and </a:t>
            </a:r>
            <a:endParaRPr lang="en-US" sz="2400" dirty="0">
              <a:solidFill>
                <a:srgbClr val="0033CC"/>
              </a:solidFill>
              <a:latin typeface="Times New Roman"/>
              <a:ea typeface="Times New Roman"/>
            </a:endParaRPr>
          </a:p>
          <a:p>
            <a:pPr algn="ctr">
              <a:tabLst>
                <a:tab pos="609600" algn="l"/>
              </a:tabLst>
            </a:pP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    </a:t>
            </a:r>
            <a:r>
              <a:rPr lang="en-US" sz="2400" dirty="0" smtClean="0">
                <a:solidFill>
                  <a:srgbClr val="0033CC"/>
                </a:solidFill>
                <a:latin typeface="Comic Sans MS"/>
                <a:ea typeface="Times New Roman"/>
              </a:rPr>
              <a:t>Pythagorean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</a:rPr>
              <a:t>Identities</a:t>
            </a:r>
            <a:r>
              <a:rPr lang="en-US" sz="2400" b="1" dirty="0">
                <a:solidFill>
                  <a:srgbClr val="0033CC"/>
                </a:solidFill>
                <a:latin typeface="Comic Sans MS"/>
                <a:ea typeface="Times New Roman"/>
              </a:rPr>
              <a:t>  </a:t>
            </a:r>
            <a:endParaRPr lang="en-US" sz="24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3713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06" y="2273300"/>
            <a:ext cx="7078663" cy="231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38" y="2189163"/>
            <a:ext cx="830147" cy="885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39010"/>
              </p:ext>
            </p:extLst>
          </p:nvPr>
        </p:nvGraphicFramePr>
        <p:xfrm>
          <a:off x="4539628" y="2189163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6" imgW="368280" imgH="393480" progId="Equation.3">
                  <p:embed/>
                </p:oleObj>
              </mc:Choice>
              <mc:Fallback>
                <p:oleObj name="Equation" r:id="rId6" imgW="368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9628" y="2189163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3557"/>
              </p:ext>
            </p:extLst>
          </p:nvPr>
        </p:nvGraphicFramePr>
        <p:xfrm>
          <a:off x="6882486" y="2160637"/>
          <a:ext cx="854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" name="Equation" r:id="rId8" imgW="368280" imgH="393480" progId="Equation.3">
                  <p:embed/>
                </p:oleObj>
              </mc:Choice>
              <mc:Fallback>
                <p:oleObj name="Equation" r:id="rId8" imgW="368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2486" y="2160637"/>
                        <a:ext cx="854075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536563"/>
              </p:ext>
            </p:extLst>
          </p:nvPr>
        </p:nvGraphicFramePr>
        <p:xfrm>
          <a:off x="2113538" y="3276600"/>
          <a:ext cx="825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Equation" r:id="rId10" imgW="355320" imgH="393480" progId="Equation.3">
                  <p:embed/>
                </p:oleObj>
              </mc:Choice>
              <mc:Fallback>
                <p:oleObj name="Equation" r:id="rId10" imgW="355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3538" y="3276600"/>
                        <a:ext cx="825500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1954"/>
              </p:ext>
            </p:extLst>
          </p:nvPr>
        </p:nvGraphicFramePr>
        <p:xfrm>
          <a:off x="4513837" y="3276600"/>
          <a:ext cx="884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12" imgW="380880" imgH="393480" progId="Equation.3">
                  <p:embed/>
                </p:oleObj>
              </mc:Choice>
              <mc:Fallback>
                <p:oleObj name="Equation" r:id="rId12" imgW="3808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837" y="3276600"/>
                        <a:ext cx="884237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969434"/>
              </p:ext>
            </p:extLst>
          </p:nvPr>
        </p:nvGraphicFramePr>
        <p:xfrm>
          <a:off x="6781800" y="3200400"/>
          <a:ext cx="85566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14" imgW="368280" imgH="393480" progId="Equation.3">
                  <p:embed/>
                </p:oleObj>
              </mc:Choice>
              <mc:Fallback>
                <p:oleObj name="Equation" r:id="rId14" imgW="368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855662" cy="9144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9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9" y="381000"/>
            <a:ext cx="39131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420129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7" y="2209801"/>
            <a:ext cx="4405313" cy="48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2" y="3048000"/>
            <a:ext cx="4395788" cy="57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4191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33CC"/>
                </a:solidFill>
                <a:latin typeface="Bauhaus 93" panose="04030905020B02020C02" pitchFamily="82" charset="0"/>
              </a:rPr>
              <a:t>And remember all of the derivations of these…</a:t>
            </a:r>
            <a:endParaRPr lang="en-US" sz="3200" dirty="0">
              <a:solidFill>
                <a:srgbClr val="FF33CC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3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6781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914400" algn="l"/>
              </a:tabLst>
            </a:pPr>
            <a:r>
              <a:rPr lang="en-US" sz="2800" b="1" dirty="0" smtClean="0">
                <a:solidFill>
                  <a:srgbClr val="0000FF"/>
                </a:solidFill>
                <a:latin typeface="Comic Sans MS"/>
                <a:ea typeface="Times New Roman"/>
              </a:rPr>
              <a:t>RECALL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: Co-function</a:t>
            </a:r>
            <a:r>
              <a:rPr lang="en-US" sz="24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>
                <a:solidFill>
                  <a:srgbClr val="9900CC"/>
                </a:solidFill>
                <a:latin typeface="Comic Sans MS"/>
                <a:ea typeface="Times New Roman"/>
              </a:rPr>
              <a:t>Relationships</a:t>
            </a:r>
            <a:endParaRPr lang="en-US" sz="24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6868264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sin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________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	 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cos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________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	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 </a:t>
            </a:r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</a:rPr>
              <a:t>tan 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cs typeface="Times New Roman"/>
              </a:rPr>
              <a:t> - θ)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  <a:cs typeface="Times New Roman"/>
              </a:rPr>
              <a:t>_________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16456" y="4267200"/>
            <a:ext cx="6680408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sc (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_________</a:t>
            </a:r>
          </a:p>
          <a:p>
            <a:endParaRPr lang="en-US" sz="2800" b="1" dirty="0" smtClean="0">
              <a:latin typeface="Times New Roman"/>
              <a:ea typeface="Times New Roman"/>
            </a:endParaRPr>
          </a:p>
          <a:p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sec 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(90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_________</a:t>
            </a:r>
          </a:p>
          <a:p>
            <a:endParaRPr lang="en-US" sz="2800" b="1" dirty="0">
              <a:latin typeface="Times New Roman"/>
              <a:ea typeface="Times New Roman"/>
            </a:endParaRPr>
          </a:p>
          <a:p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c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ot (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90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sz="2800" b="1" dirty="0">
                <a:solidFill>
                  <a:srgbClr val="9900CC"/>
                </a:solidFill>
                <a:latin typeface="Comic Sans MS"/>
                <a:ea typeface="Times New Roman"/>
              </a:rPr>
              <a:t> - θ)  = </a:t>
            </a:r>
            <a:r>
              <a:rPr lang="en-US" sz="2800" b="1" dirty="0" smtClean="0">
                <a:solidFill>
                  <a:srgbClr val="9900CC"/>
                </a:solidFill>
                <a:latin typeface="Comic Sans MS"/>
                <a:ea typeface="Times New Roman"/>
              </a:rPr>
              <a:t>__________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6100" y="1524000"/>
            <a:ext cx="1526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cos 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(θ)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9464" y="2385774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sin (θ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5043" y="3124200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cot (θ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4267200"/>
            <a:ext cx="15376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sec (θ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96442" y="5029200"/>
            <a:ext cx="152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Comic Sans MS"/>
                <a:ea typeface="Times New Roman"/>
              </a:rPr>
              <a:t>csc</a:t>
            </a:r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 (θ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38921" y="5867400"/>
            <a:ext cx="1534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omic Sans MS"/>
                <a:ea typeface="Times New Roman"/>
              </a:rPr>
              <a:t>tan (θ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)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364" y="1355314"/>
            <a:ext cx="3762424" cy="24326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16847" y="1453937"/>
            <a:ext cx="10406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</a:rPr>
              <a:t>90</a:t>
            </a:r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  <a:sym typeface="Symbol"/>
              </a:rPr>
              <a:t></a:t>
            </a:r>
            <a:r>
              <a:rPr lang="en-US" b="1" dirty="0">
                <a:solidFill>
                  <a:srgbClr val="9900CC"/>
                </a:solidFill>
                <a:latin typeface="Comic Sans MS"/>
                <a:ea typeface="Times New Roman"/>
              </a:rPr>
              <a:t> - 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6014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tabLst>
                <a:tab pos="609600" algn="l"/>
              </a:tabLst>
            </a:pPr>
            <a:r>
              <a:rPr lang="en-US" sz="2800" dirty="0">
                <a:highlight>
                  <a:srgbClr val="00FF00"/>
                </a:highlight>
                <a:latin typeface="Comic Sans MS"/>
                <a:ea typeface="Times New Roman"/>
              </a:rPr>
              <a:t>Steps to Verify Trig Identities: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252" y="1557073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Algebraically </a:t>
            </a:r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</a:rPr>
              <a:t>manipulate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one</a:t>
            </a:r>
            <a:r>
              <a:rPr lang="en-US" sz="3200" dirty="0">
                <a:latin typeface="Comic Sans MS"/>
                <a:ea typeface="Times New Roman"/>
              </a:rPr>
              <a:t> side of the equation to make it </a:t>
            </a:r>
            <a:r>
              <a:rPr lang="en-US" sz="3200" b="1" dirty="0">
                <a:solidFill>
                  <a:srgbClr val="0000FF"/>
                </a:solidFill>
                <a:latin typeface="Comic Sans MS"/>
                <a:ea typeface="Times New Roman"/>
              </a:rPr>
              <a:t>equa</a:t>
            </a:r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l</a:t>
            </a:r>
            <a:r>
              <a:rPr lang="en-US" sz="3200" dirty="0">
                <a:latin typeface="Comic Sans MS"/>
                <a:ea typeface="Times New Roman"/>
              </a:rPr>
              <a:t> other side. 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1242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solidFill>
                  <a:srgbClr val="C00000"/>
                </a:solidFill>
                <a:latin typeface="Comic Sans MS"/>
                <a:ea typeface="Times New Roman"/>
              </a:rPr>
              <a:t>Algebraically </a:t>
            </a:r>
            <a:r>
              <a:rPr lang="en-US" sz="3200" dirty="0" smtClean="0">
                <a:solidFill>
                  <a:srgbClr val="C00000"/>
                </a:solidFill>
                <a:latin typeface="Comic Sans MS"/>
                <a:ea typeface="Times New Roman"/>
              </a:rPr>
              <a:t>manipulate</a:t>
            </a:r>
            <a:r>
              <a:rPr lang="en-US" sz="3200" dirty="0" smtClean="0">
                <a:latin typeface="Comic Sans MS"/>
                <a:ea typeface="Times New Roman"/>
              </a:rPr>
              <a:t> </a:t>
            </a:r>
            <a:r>
              <a:rPr lang="en-US" sz="3200" dirty="0">
                <a:solidFill>
                  <a:srgbClr val="FF0000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both</a:t>
            </a:r>
            <a:r>
              <a:rPr lang="en-US" sz="3200" dirty="0">
                <a:latin typeface="Comic Sans MS"/>
                <a:ea typeface="Times New Roman"/>
              </a:rPr>
              <a:t> sides of the equation to make them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look</a:t>
            </a:r>
            <a:r>
              <a:rPr lang="en-US" sz="3200" dirty="0">
                <a:latin typeface="Comic Sans MS"/>
                <a:ea typeface="Times New Roman"/>
              </a:rPr>
              <a:t> like each other.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19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1452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RULES:</a:t>
            </a:r>
            <a:endParaRPr lang="en-US" sz="28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Cannot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move</a:t>
            </a:r>
            <a:r>
              <a:rPr lang="en-US" sz="3200" dirty="0">
                <a:latin typeface="Comic Sans MS"/>
                <a:ea typeface="Times New Roman"/>
              </a:rPr>
              <a:t> values from one side of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equation</a:t>
            </a:r>
            <a:r>
              <a:rPr lang="en-US" sz="3200" dirty="0">
                <a:latin typeface="Comic Sans MS"/>
                <a:ea typeface="Times New Roman"/>
              </a:rPr>
              <a:t> to the other. This would imply the statement is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equivalent</a:t>
            </a:r>
            <a:r>
              <a:rPr lang="en-US" sz="3200" dirty="0">
                <a:latin typeface="Comic Sans MS"/>
                <a:ea typeface="Times New Roman"/>
              </a:rPr>
              <a:t> --- that is what you are trying to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prove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86158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  <a:tab pos="609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Use </a:t>
            </a:r>
            <a:r>
              <a:rPr lang="en-US" sz="3200" b="1" dirty="0">
                <a:solidFill>
                  <a:srgbClr val="0033CC"/>
                </a:solidFill>
                <a:latin typeface="Comic Sans MS"/>
                <a:ea typeface="Times New Roman"/>
              </a:rPr>
              <a:t>trig identities </a:t>
            </a:r>
            <a:r>
              <a:rPr lang="en-US" sz="3200" dirty="0">
                <a:latin typeface="Comic Sans MS"/>
                <a:ea typeface="Times New Roman"/>
              </a:rPr>
              <a:t>to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simplify</a:t>
            </a:r>
            <a:r>
              <a:rPr lang="en-US" sz="3200" dirty="0">
                <a:latin typeface="Comic Sans MS"/>
                <a:ea typeface="Times New Roman"/>
              </a:rPr>
              <a:t> one or both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sides</a:t>
            </a:r>
            <a:r>
              <a:rPr lang="en-US" sz="3200" dirty="0">
                <a:latin typeface="Comic Sans MS"/>
                <a:ea typeface="Times New Roman"/>
              </a:rPr>
              <a:t> of the expressions until the statement is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equal</a:t>
            </a:r>
            <a:r>
              <a:rPr lang="en-US" sz="3200" dirty="0">
                <a:latin typeface="Comic Sans MS"/>
                <a:ea typeface="Times New Roman"/>
              </a:rPr>
              <a:t>.</a:t>
            </a:r>
            <a:endParaRPr lang="en-US" sz="3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6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86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609600" algn="l"/>
              </a:tabLst>
            </a:pPr>
            <a:r>
              <a:rPr lang="en-US" sz="2800" dirty="0">
                <a:solidFill>
                  <a:srgbClr val="0033CC"/>
                </a:solidFill>
                <a:latin typeface="Comic Sans MS"/>
                <a:ea typeface="Times New Roman"/>
              </a:rPr>
              <a:t>Ex.	Use trig identities to verify these statements.</a:t>
            </a:r>
            <a:endParaRPr lang="en-US" sz="2800" dirty="0">
              <a:solidFill>
                <a:srgbClr val="00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541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93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245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Black</vt:lpstr>
      <vt:lpstr>Bauhaus 93</vt:lpstr>
      <vt:lpstr>Calibri</vt:lpstr>
      <vt:lpstr>Comic Sans MS</vt:lpstr>
      <vt:lpstr>Jokerman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80</cp:revision>
  <dcterms:created xsi:type="dcterms:W3CDTF">2014-10-29T22:54:40Z</dcterms:created>
  <dcterms:modified xsi:type="dcterms:W3CDTF">2018-04-10T13:39:14Z</dcterms:modified>
</cp:coreProperties>
</file>