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33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8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8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7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9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6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5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96B8-30BA-4FA2-92C8-2CC985243A5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1.wmf"/><Relationship Id="rId3" Type="http://schemas.openxmlformats.org/officeDocument/2006/relationships/image" Target="../media/image23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8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2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DAY 74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DG 30 ---15 </a:t>
            </a:r>
            <a:r>
              <a:rPr lang="en-US" sz="3600" dirty="0" smtClean="0">
                <a:solidFill>
                  <a:srgbClr val="FF0000"/>
                </a:solidFill>
              </a:rPr>
              <a:t>minutes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6600"/>
                </a:solidFill>
              </a:rPr>
              <a:t>Turn in Rec Letter ---  due Mon</a:t>
            </a:r>
            <a:endParaRPr lang="en-US" sz="3600" dirty="0" smtClean="0">
              <a:solidFill>
                <a:srgbClr val="0066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88296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53340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7: Extended Trigonometry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solidFill>
                  <a:srgbClr val="FF00FF"/>
                </a:solidFill>
                <a:effectLst/>
                <a:latin typeface="Comic Sans MS"/>
                <a:ea typeface="Times New Roman"/>
                <a:cs typeface="Times New Roman"/>
              </a:rPr>
              <a:t>             Lesson 2: Law of Cosines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2512091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   How do you use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Law of Cosines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to solve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         non-right triangles?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51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772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Two Methods to Solve “Oblique Triangles”</a:t>
            </a:r>
            <a:r>
              <a:rPr lang="en-US" sz="2800" dirty="0" smtClean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:</a:t>
            </a:r>
            <a:endParaRPr lang="en-US" sz="28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2743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1150"/>
            <a:ext cx="3886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419600"/>
            <a:ext cx="8001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Use the Following Cases for Law of Cosines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:  </a:t>
            </a:r>
            <a:endParaRPr lang="en-US" sz="28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5105400"/>
            <a:ext cx="59245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5867400"/>
            <a:ext cx="39338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3400"/>
            <a:ext cx="30575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7" y="933450"/>
            <a:ext cx="733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47307"/>
            <a:ext cx="26384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7" y="3429000"/>
            <a:ext cx="981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law%20of%20cosin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35529"/>
            <a:ext cx="3914775" cy="402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625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7228" y="5381535"/>
            <a:ext cx="829294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NOTE:  </a:t>
            </a:r>
            <a:r>
              <a:rPr lang="en-US" sz="3600" b="1" dirty="0" smtClean="0">
                <a:solidFill>
                  <a:srgbClr val="0000FF"/>
                </a:solidFill>
              </a:rPr>
              <a:t>This is the </a:t>
            </a:r>
            <a:r>
              <a:rPr lang="en-US" sz="3600" b="1" dirty="0" smtClean="0">
                <a:solidFill>
                  <a:srgbClr val="FF33CC"/>
                </a:solidFill>
              </a:rPr>
              <a:t>same formula </a:t>
            </a:r>
            <a:r>
              <a:rPr lang="en-US" sz="3600" b="1" dirty="0" smtClean="0">
                <a:solidFill>
                  <a:srgbClr val="0000FF"/>
                </a:solidFill>
              </a:rPr>
              <a:t>just written 3 different ways!!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Ex 1.  Given side </a:t>
            </a:r>
            <a:r>
              <a:rPr lang="en-US" sz="2800" i="1" dirty="0" smtClean="0">
                <a:effectLst/>
                <a:latin typeface="Comic Sans MS"/>
                <a:ea typeface="Times New Roman"/>
              </a:rPr>
              <a:t>b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= 12, side</a:t>
            </a:r>
            <a:r>
              <a:rPr lang="en-US" sz="2800" i="1" dirty="0" smtClean="0">
                <a:effectLst/>
                <a:latin typeface="Comic Sans MS"/>
                <a:ea typeface="Times New Roman"/>
              </a:rPr>
              <a:t> c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= 20 and </a:t>
            </a:r>
            <a:r>
              <a:rPr lang="en-US" sz="2800" i="1" dirty="0" smtClean="0">
                <a:effectLst/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 smtClean="0">
                <a:effectLst/>
                <a:latin typeface="Comic Sans MS"/>
                <a:ea typeface="Times New Roman"/>
              </a:rPr>
              <a:t>A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= 40º. 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         Find the length of side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to the </a:t>
            </a:r>
            <a:r>
              <a:rPr lang="en-US" sz="2800" i="1" dirty="0" smtClean="0">
                <a:effectLst/>
                <a:latin typeface="Comic Sans MS"/>
                <a:ea typeface="Times New Roman"/>
              </a:rPr>
              <a:t>nearest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i="1" dirty="0" smtClean="0">
                <a:effectLst/>
                <a:latin typeface="Comic Sans MS"/>
                <a:ea typeface="Times New Roman"/>
              </a:rPr>
              <a:t>        integer.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 descr="L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51" y="1752600"/>
            <a:ext cx="347749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649799"/>
              </p:ext>
            </p:extLst>
          </p:nvPr>
        </p:nvGraphicFramePr>
        <p:xfrm>
          <a:off x="914400" y="1981200"/>
          <a:ext cx="328612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4" imgW="1460160" imgH="203040" progId="Equation.3">
                  <p:embed/>
                </p:oleObj>
              </mc:Choice>
              <mc:Fallback>
                <p:oleObj name="Equation" r:id="rId4" imgW="1460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981200"/>
                        <a:ext cx="3286126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505094"/>
              </p:ext>
            </p:extLst>
          </p:nvPr>
        </p:nvGraphicFramePr>
        <p:xfrm>
          <a:off x="304800" y="2895600"/>
          <a:ext cx="5000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6" imgW="2222280" imgH="241200" progId="Equation.3">
                  <p:embed/>
                </p:oleObj>
              </mc:Choice>
              <mc:Fallback>
                <p:oleObj name="Equation" r:id="rId6" imgW="22222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500062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501709"/>
              </p:ext>
            </p:extLst>
          </p:nvPr>
        </p:nvGraphicFramePr>
        <p:xfrm>
          <a:off x="990600" y="3810000"/>
          <a:ext cx="2028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Equation" r:id="rId8" imgW="901440" imgH="203040" progId="Equation.3">
                  <p:embed/>
                </p:oleObj>
              </mc:Choice>
              <mc:Fallback>
                <p:oleObj name="Equation" r:id="rId8" imgW="9014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20288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30824"/>
              </p:ext>
            </p:extLst>
          </p:nvPr>
        </p:nvGraphicFramePr>
        <p:xfrm>
          <a:off x="561975" y="4572000"/>
          <a:ext cx="2886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Equation" r:id="rId10" imgW="1282680" imgH="203040" progId="Equation.3">
                  <p:embed/>
                </p:oleObj>
              </mc:Choice>
              <mc:Fallback>
                <p:oleObj name="Equation" r:id="rId10" imgW="1282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4572000"/>
                        <a:ext cx="288607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34396" y="3733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33CC"/>
                </a:solidFill>
                <a:latin typeface="Bodoni MT Black" panose="02070A03080606020203" pitchFamily="18" charset="0"/>
              </a:rPr>
              <a:t>SAS</a:t>
            </a:r>
            <a:endParaRPr lang="en-US" sz="4800" dirty="0">
              <a:solidFill>
                <a:srgbClr val="FF33CC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4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Ex. 2   Find the measure of the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largest angle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, to the </a:t>
            </a:r>
            <a:r>
              <a:rPr lang="en-US" sz="2800" i="1" dirty="0" smtClean="0">
                <a:effectLst/>
                <a:latin typeface="Comic Sans MS"/>
                <a:ea typeface="Times New Roman"/>
              </a:rPr>
              <a:t>nearest tenth of a degree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, of a triangle whose sides are 9, 12, and 18.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 descr="L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94" y="1876604"/>
            <a:ext cx="2524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49714"/>
              </p:ext>
            </p:extLst>
          </p:nvPr>
        </p:nvGraphicFramePr>
        <p:xfrm>
          <a:off x="228600" y="1994595"/>
          <a:ext cx="3286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4" imgW="1460160" imgH="203040" progId="Equation.3">
                  <p:embed/>
                </p:oleObj>
              </mc:Choice>
              <mc:Fallback>
                <p:oleObj name="Equation" r:id="rId4" imgW="14601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94595"/>
                        <a:ext cx="32861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67835"/>
              </p:ext>
            </p:extLst>
          </p:nvPr>
        </p:nvGraphicFramePr>
        <p:xfrm>
          <a:off x="152400" y="2801890"/>
          <a:ext cx="47148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6" imgW="2095200" imgH="241200" progId="Equation.3">
                  <p:embed/>
                </p:oleObj>
              </mc:Choice>
              <mc:Fallback>
                <p:oleObj name="Equation" r:id="rId6" imgW="20952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890"/>
                        <a:ext cx="471487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2133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Looking for an </a:t>
            </a:r>
            <a:r>
              <a:rPr lang="en-US" sz="2400" b="1" dirty="0" smtClean="0">
                <a:solidFill>
                  <a:srgbClr val="0000FF"/>
                </a:solidFill>
              </a:rPr>
              <a:t>angle </a:t>
            </a:r>
            <a:r>
              <a:rPr lang="en-US" sz="2400" b="1" dirty="0" smtClean="0">
                <a:solidFill>
                  <a:srgbClr val="FF0000"/>
                </a:solidFill>
              </a:rPr>
              <a:t>means you will use…?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828612"/>
              </p:ext>
            </p:extLst>
          </p:nvPr>
        </p:nvGraphicFramePr>
        <p:xfrm>
          <a:off x="219075" y="3505200"/>
          <a:ext cx="4886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tion" r:id="rId8" imgW="2171520" imgH="241200" progId="Equation.3">
                  <p:embed/>
                </p:oleObj>
              </mc:Choice>
              <mc:Fallback>
                <p:oleObj name="Equation" r:id="rId8" imgW="21715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3505200"/>
                        <a:ext cx="488632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040334"/>
              </p:ext>
            </p:extLst>
          </p:nvPr>
        </p:nvGraphicFramePr>
        <p:xfrm>
          <a:off x="233363" y="4114800"/>
          <a:ext cx="38004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" name="Equation" r:id="rId10" imgW="1688760" imgH="457200" progId="Equation.3">
                  <p:embed/>
                </p:oleObj>
              </mc:Choice>
              <mc:Fallback>
                <p:oleObj name="Equation" r:id="rId10" imgW="1688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4114800"/>
                        <a:ext cx="38004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813984"/>
              </p:ext>
            </p:extLst>
          </p:nvPr>
        </p:nvGraphicFramePr>
        <p:xfrm>
          <a:off x="157163" y="5257800"/>
          <a:ext cx="4314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" name="Equation" r:id="rId12" imgW="1917360" imgH="507960" progId="Equation.3">
                  <p:embed/>
                </p:oleObj>
              </mc:Choice>
              <mc:Fallback>
                <p:oleObj name="Equation" r:id="rId12" imgW="19173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257800"/>
                        <a:ext cx="431482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80174"/>
              </p:ext>
            </p:extLst>
          </p:nvPr>
        </p:nvGraphicFramePr>
        <p:xfrm>
          <a:off x="5301342" y="4419600"/>
          <a:ext cx="2286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Equation" r:id="rId14" imgW="761760" imgH="406080" progId="Equation.3">
                  <p:embed/>
                </p:oleObj>
              </mc:Choice>
              <mc:Fallback>
                <p:oleObj name="Equation" r:id="rId14" imgW="761760" imgH="406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342" y="4419600"/>
                        <a:ext cx="2286000" cy="1219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49142" y="3333929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33CC"/>
                </a:solidFill>
                <a:latin typeface="Bodoni MT Black" panose="02070A03080606020203" pitchFamily="18" charset="0"/>
              </a:rPr>
              <a:t>SSS</a:t>
            </a:r>
            <a:endParaRPr lang="en-US" sz="4800" dirty="0">
              <a:solidFill>
                <a:srgbClr val="FF33CC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Ex. 3  In a parallelogram, the 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adjacent sides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measure 40 cm and 22 cm.  If the </a:t>
            </a:r>
            <a:r>
              <a:rPr lang="en-US" sz="24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</a:rPr>
              <a:t>larger angle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of the parallelogram measures 116º, find the 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length of the longer diagonal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, to the </a:t>
            </a:r>
            <a:r>
              <a:rPr lang="en-US" sz="2400" i="1" dirty="0" smtClean="0">
                <a:effectLst/>
                <a:latin typeface="Comic Sans MS"/>
                <a:ea typeface="Times New Roman"/>
              </a:rPr>
              <a:t>nearest integer.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 descr="L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85" y="1752600"/>
            <a:ext cx="390010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49714"/>
              </p:ext>
            </p:extLst>
          </p:nvPr>
        </p:nvGraphicFramePr>
        <p:xfrm>
          <a:off x="228600" y="1993900"/>
          <a:ext cx="3286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4" imgW="1460160" imgH="203040" progId="Equation.3">
                  <p:embed/>
                </p:oleObj>
              </mc:Choice>
              <mc:Fallback>
                <p:oleObj name="Equation" r:id="rId4" imgW="14601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93900"/>
                        <a:ext cx="32861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750091"/>
              </p:ext>
            </p:extLst>
          </p:nvPr>
        </p:nvGraphicFramePr>
        <p:xfrm>
          <a:off x="66675" y="2819400"/>
          <a:ext cx="51720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6" imgW="2298600" imgH="241200" progId="Equation.3">
                  <p:embed/>
                </p:oleObj>
              </mc:Choice>
              <mc:Fallback>
                <p:oleObj name="Equation" r:id="rId6" imgW="22986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2819400"/>
                        <a:ext cx="517207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06318"/>
              </p:ext>
            </p:extLst>
          </p:nvPr>
        </p:nvGraphicFramePr>
        <p:xfrm>
          <a:off x="457200" y="3505200"/>
          <a:ext cx="2228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8" imgW="990360" imgH="203040" progId="Equation.3">
                  <p:embed/>
                </p:oleObj>
              </mc:Choice>
              <mc:Fallback>
                <p:oleObj name="Equation" r:id="rId8" imgW="990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222885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722128"/>
              </p:ext>
            </p:extLst>
          </p:nvPr>
        </p:nvGraphicFramePr>
        <p:xfrm>
          <a:off x="242888" y="419100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10" imgW="1180800" imgH="203040" progId="Equation.3">
                  <p:embed/>
                </p:oleObj>
              </mc:Choice>
              <mc:Fallback>
                <p:oleObj name="Equation" r:id="rId10" imgW="11808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191000"/>
                        <a:ext cx="265747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34396" y="3733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33CC"/>
                </a:solidFill>
                <a:latin typeface="Bodoni MT Black" panose="02070A03080606020203" pitchFamily="18" charset="0"/>
              </a:rPr>
              <a:t>SAS</a:t>
            </a:r>
            <a:endParaRPr lang="en-US" sz="4800" dirty="0">
              <a:solidFill>
                <a:srgbClr val="FF33CC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3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1"/>
          <p:cNvSpPr txBox="1">
            <a:spLocks noChangeArrowheads="1"/>
          </p:cNvSpPr>
          <p:nvPr/>
        </p:nvSpPr>
        <p:spPr bwMode="auto">
          <a:xfrm>
            <a:off x="297089" y="761546"/>
            <a:ext cx="78889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 surveyor wishes to find the distance between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two inaccessible points 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and 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on opposite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sides of a lake. While standing at point 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she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finds that AC = 259 m, 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BC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= 423 m,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angle 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ACB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measures 132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°40′. Find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distance 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AB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.</a:t>
            </a:r>
            <a:endParaRPr kumimoji="0" lang="en-US" alt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2816225" cy="739775"/>
          </a:xfrm>
          <a:prstGeom prst="rect">
            <a:avLst/>
          </a:prstGeom>
          <a:solidFill>
            <a:srgbClr val="F370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GB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itchFamily="34" charset="0"/>
              </a:rPr>
              <a:t>	Example 4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5" name="Picture 54" descr="5975_07_03_FG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383" y="794657"/>
            <a:ext cx="2128617" cy="32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84488" y="-20638"/>
            <a:ext cx="6022975" cy="82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buClr>
                <a:srgbClr val="376092"/>
              </a:buClr>
            </a:pPr>
            <a:r>
              <a:rPr lang="en-US" altLang="en-US" sz="2400" b="1" dirty="0">
                <a:solidFill>
                  <a:srgbClr val="376092"/>
                </a:solidFill>
              </a:rPr>
              <a:t>USING THE LAW OF COSINES IN AN APPLICATION (SAS)</a:t>
            </a:r>
            <a:endParaRPr lang="en-GB" altLang="en-US" sz="2400" b="1" dirty="0">
              <a:solidFill>
                <a:srgbClr val="37609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03213" y="5729288"/>
            <a:ext cx="8548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9080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250950" indent="-22860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dirty="0"/>
              <a:t>The distance between the two points is about 628 m.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249383"/>
              </p:ext>
            </p:extLst>
          </p:nvPr>
        </p:nvGraphicFramePr>
        <p:xfrm>
          <a:off x="318860" y="3405233"/>
          <a:ext cx="5394515" cy="49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4" imgW="2603160" imgH="241200" progId="Equation.3">
                  <p:embed/>
                </p:oleObj>
              </mc:Choice>
              <mc:Fallback>
                <p:oleObj name="Equation" r:id="rId4" imgW="2603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860" y="3405233"/>
                        <a:ext cx="5394515" cy="4999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42422"/>
              </p:ext>
            </p:extLst>
          </p:nvPr>
        </p:nvGraphicFramePr>
        <p:xfrm>
          <a:off x="303213" y="4267200"/>
          <a:ext cx="662431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6" imgW="2997000" imgH="241200" progId="Equation.3">
                  <p:embed/>
                </p:oleObj>
              </mc:Choice>
              <mc:Fallback>
                <p:oleObj name="Equation" r:id="rId6" imgW="299700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4267200"/>
                        <a:ext cx="6624314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761838"/>
              </p:ext>
            </p:extLst>
          </p:nvPr>
        </p:nvGraphicFramePr>
        <p:xfrm>
          <a:off x="381000" y="4953000"/>
          <a:ext cx="1752600" cy="46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8" imgW="761760" imgH="203040" progId="Equation.3">
                  <p:embed/>
                </p:oleObj>
              </mc:Choice>
              <mc:Fallback>
                <p:oleObj name="Equation" r:id="rId8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" y="4953000"/>
                        <a:ext cx="1752600" cy="4673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47857" y="4018449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33CC"/>
                </a:solidFill>
                <a:latin typeface="Bodoni MT Black" panose="02070A03080606020203" pitchFamily="18" charset="0"/>
              </a:rPr>
              <a:t>SAS</a:t>
            </a:r>
            <a:endParaRPr lang="en-US" sz="4800" dirty="0">
              <a:solidFill>
                <a:srgbClr val="FF33CC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759" y="152400"/>
            <a:ext cx="8226932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Assignment: 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 #3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 Practice Worksheet #4</a:t>
            </a: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Practice Worksheet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</a:rPr>
              <a:t>#5</a:t>
            </a:r>
            <a:endParaRPr lang="en-US" sz="32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</a:rPr>
              <a:t>Go back and practice Law of Sines as well.</a:t>
            </a:r>
            <a:endParaRPr lang="en-US" sz="3200" dirty="0" smtClean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endParaRPr lang="en-US" sz="2400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endParaRPr lang="en-US" sz="2400" dirty="0" smtClean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88296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255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Bodoni MT Black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61</cp:revision>
  <dcterms:created xsi:type="dcterms:W3CDTF">2014-11-18T15:35:51Z</dcterms:created>
  <dcterms:modified xsi:type="dcterms:W3CDTF">2018-04-26T13:30:52Z</dcterms:modified>
</cp:coreProperties>
</file>