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22.wmf"/><Relationship Id="rId1" Type="http://schemas.openxmlformats.org/officeDocument/2006/relationships/image" Target="../media/image30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22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3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3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5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2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2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8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8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7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6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35EB6-3143-4632-BB1C-9A78A81A6D7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D7EC-4D90-4E90-BDBD-2EC3470C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1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http://htmartin.myweb.uga.edu/6190/resources/trigfunctions.gif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6.wmf"/><Relationship Id="rId5" Type="http://schemas.openxmlformats.org/officeDocument/2006/relationships/image" Target="../media/image21.png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6.wmf"/><Relationship Id="rId3" Type="http://schemas.openxmlformats.org/officeDocument/2006/relationships/image" Target="../media/image29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23.bin"/><Relationship Id="rId3" Type="http://schemas.openxmlformats.org/officeDocument/2006/relationships/image" Target="../media/image37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image" Target="../media/image38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2.wmf"/><Relationship Id="rId5" Type="http://schemas.openxmlformats.org/officeDocument/2006/relationships/image" Target="../media/image30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46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41.wmf"/><Relationship Id="rId5" Type="http://schemas.openxmlformats.org/officeDocument/2006/relationships/image" Target="../media/image39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68C287-E154-426C-970E-B56CC05E5786}"/>
              </a:ext>
            </a:extLst>
          </p:cNvPr>
          <p:cNvSpPr txBox="1"/>
          <p:nvPr/>
        </p:nvSpPr>
        <p:spPr>
          <a:xfrm>
            <a:off x="2047267" y="304800"/>
            <a:ext cx="46499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Day 50 Agenda: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FF"/>
                </a:solidFill>
              </a:rPr>
              <a:t>DG 12 --- 10 minutes</a:t>
            </a:r>
            <a:endParaRPr lang="en-US" sz="3600" dirty="0">
              <a:solidFill>
                <a:srgbClr val="0066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6600"/>
                </a:solidFill>
              </a:rPr>
              <a:t>Complete U6 L2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5E310A-5F5B-497D-829D-7BFDDAFEB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2895600"/>
            <a:ext cx="884474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74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457200"/>
            <a:ext cx="7162800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8288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Unit #6: Graphs and Inverses of   		              Trig Functions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Lesson 2:  Evaluate Trig Functions of  		      Angles Not on Unit Circle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733800"/>
            <a:ext cx="7924800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EQ</a:t>
            </a:r>
            <a:r>
              <a:rPr lang="en-US" sz="3200" dirty="0">
                <a:effectLst/>
                <a:latin typeface="Comic Sans MS"/>
                <a:ea typeface="Times New Roman"/>
              </a:rPr>
              <a:t>:  How do you evaluate trig functions of angles </a:t>
            </a:r>
            <a:r>
              <a:rPr lang="en-US" sz="32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not</a:t>
            </a:r>
            <a:r>
              <a:rPr lang="en-US" sz="3200" dirty="0">
                <a:effectLst/>
                <a:latin typeface="Comic Sans MS"/>
                <a:ea typeface="Times New Roman"/>
              </a:rPr>
              <a:t> </a:t>
            </a:r>
            <a:r>
              <a:rPr lang="en-US" sz="32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defined by the special angles</a:t>
            </a:r>
            <a:r>
              <a:rPr lang="en-US" sz="3200" dirty="0">
                <a:effectLst/>
                <a:latin typeface="Comic Sans MS"/>
                <a:ea typeface="Times New Roman"/>
              </a:rPr>
              <a:t> on the unit circle?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090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sparknotes.com/content/testprep/bookimgs/sat2/math1c/0048/uni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8" y="2158707"/>
            <a:ext cx="2470052" cy="26028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pic>
        <p:nvPicPr>
          <p:cNvPr id="1028" name="Picture 4" descr="http://www.montereyinstitute.org/courses/DevelopmentalMath/COURSE_TEXT2_RESOURCE/U19_L1_T3_text_final_3_files/image03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66914"/>
            <a:ext cx="2674480" cy="259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regentsprep.org/Regents/math/algtrig/ATT5/unitcircletri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80982"/>
            <a:ext cx="227647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Tuesday we </a:t>
            </a:r>
            <a:r>
              <a:rPr lang="en-US" sz="2400" dirty="0">
                <a:solidFill>
                  <a:srgbClr val="0000FF"/>
                </a:solidFill>
              </a:rPr>
              <a:t>derived all of values of the 6 trig functions for the angles on the </a:t>
            </a:r>
            <a:r>
              <a:rPr lang="en-US" sz="2400" dirty="0">
                <a:solidFill>
                  <a:srgbClr val="FF0000"/>
                </a:solidFill>
              </a:rPr>
              <a:t>Unit Circle. </a:t>
            </a:r>
            <a:r>
              <a:rPr lang="en-US" sz="2400" dirty="0">
                <a:solidFill>
                  <a:srgbClr val="0000FF"/>
                </a:solidFill>
              </a:rPr>
              <a:t>We were able to do this because all</a:t>
            </a:r>
            <a:r>
              <a:rPr lang="en-US" sz="2400" dirty="0">
                <a:solidFill>
                  <a:srgbClr val="FF0000"/>
                </a:solidFill>
              </a:rPr>
              <a:t> reference angles </a:t>
            </a:r>
            <a:r>
              <a:rPr lang="en-US" sz="2400" dirty="0">
                <a:solidFill>
                  <a:srgbClr val="0000FF"/>
                </a:solidFill>
              </a:rPr>
              <a:t>on the Unit Circle are one of our “special angles” --- </a:t>
            </a:r>
            <a:r>
              <a:rPr lang="en-US" sz="2400" dirty="0">
                <a:solidFill>
                  <a:srgbClr val="FF0000"/>
                </a:solidFill>
              </a:rPr>
              <a:t>45</a:t>
            </a:r>
            <a:r>
              <a:rPr lang="en-US" sz="2400" dirty="0">
                <a:solidFill>
                  <a:srgbClr val="0000FF"/>
                </a:solidFill>
              </a:rPr>
              <a:t>˚,</a:t>
            </a:r>
            <a:r>
              <a:rPr lang="en-US" sz="2400" dirty="0">
                <a:solidFill>
                  <a:srgbClr val="FF0000"/>
                </a:solidFill>
              </a:rPr>
              <a:t> 30</a:t>
            </a:r>
            <a:r>
              <a:rPr lang="en-US" sz="2400" dirty="0">
                <a:solidFill>
                  <a:srgbClr val="0000FF"/>
                </a:solidFill>
              </a:rPr>
              <a:t>˚, or </a:t>
            </a:r>
            <a:r>
              <a:rPr lang="en-US" sz="2400" dirty="0">
                <a:solidFill>
                  <a:srgbClr val="FF0000"/>
                </a:solidFill>
              </a:rPr>
              <a:t>60</a:t>
            </a:r>
            <a:r>
              <a:rPr lang="en-US" sz="2400" dirty="0">
                <a:solidFill>
                  <a:srgbClr val="0000FF"/>
                </a:solidFill>
              </a:rPr>
              <a:t>˚.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9530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 the Unit Circle, since the </a:t>
            </a:r>
            <a:r>
              <a:rPr lang="en-US" sz="2800" dirty="0">
                <a:solidFill>
                  <a:srgbClr val="FF0000"/>
                </a:solidFill>
              </a:rPr>
              <a:t>radius</a:t>
            </a:r>
            <a:r>
              <a:rPr lang="en-US" sz="2800" dirty="0"/>
              <a:t> (</a:t>
            </a:r>
            <a:r>
              <a:rPr lang="en-US" sz="2800" dirty="0">
                <a:solidFill>
                  <a:srgbClr val="FF0000"/>
                </a:solidFill>
              </a:rPr>
              <a:t>hypotenuse</a:t>
            </a:r>
            <a:r>
              <a:rPr lang="en-US" sz="2800" dirty="0"/>
              <a:t>) is 1,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cos </a:t>
            </a:r>
            <a:r>
              <a:rPr lang="en-US" sz="2800" dirty="0">
                <a:solidFill>
                  <a:srgbClr val="0000FF"/>
                </a:solidFill>
                <a:sym typeface="Symbol"/>
              </a:rPr>
              <a:t> </a:t>
            </a:r>
            <a:r>
              <a:rPr lang="en-US" sz="2800" dirty="0">
                <a:sym typeface="Symbol"/>
              </a:rPr>
              <a:t>will always = the 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adjacent</a:t>
            </a:r>
            <a:r>
              <a:rPr lang="en-US" sz="2800" dirty="0">
                <a:sym typeface="Symbol"/>
              </a:rPr>
              <a:t> side and </a:t>
            </a:r>
            <a:r>
              <a:rPr lang="en-US" sz="2800" dirty="0">
                <a:solidFill>
                  <a:srgbClr val="0000FF"/>
                </a:solidFill>
                <a:sym typeface="Symbol"/>
              </a:rPr>
              <a:t>sin  </a:t>
            </a:r>
            <a:r>
              <a:rPr lang="en-US" sz="2800" dirty="0">
                <a:sym typeface="Symbol"/>
              </a:rPr>
              <a:t>will always = the 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opposite</a:t>
            </a:r>
            <a:r>
              <a:rPr lang="en-US" sz="2800" dirty="0">
                <a:sym typeface="Symbol"/>
              </a:rPr>
              <a:t> side.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966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But what happens if you are </a:t>
            </a:r>
            <a:r>
              <a:rPr lang="en-US" sz="2800" b="1" dirty="0">
                <a:solidFill>
                  <a:srgbClr val="FF0000"/>
                </a:solidFill>
              </a:rPr>
              <a:t>NOT</a:t>
            </a:r>
            <a:r>
              <a:rPr lang="en-US" sz="2800" dirty="0"/>
              <a:t> on the </a:t>
            </a:r>
            <a:r>
              <a:rPr lang="en-US" sz="2800" dirty="0">
                <a:solidFill>
                  <a:srgbClr val="FF0000"/>
                </a:solidFill>
              </a:rPr>
              <a:t>Unit Circle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FF0000"/>
                </a:solidFill>
                <a:sym typeface="Symbol"/>
              </a:rPr>
              <a:t></a:t>
            </a:r>
            <a:r>
              <a:rPr lang="en-US" sz="2800" dirty="0">
                <a:sym typeface="Symbol"/>
              </a:rPr>
              <a:t> is </a:t>
            </a:r>
            <a:r>
              <a:rPr lang="en-US" sz="2800" b="1" dirty="0">
                <a:solidFill>
                  <a:srgbClr val="FF0000"/>
                </a:solidFill>
                <a:sym typeface="Symbol"/>
              </a:rPr>
              <a:t>NOT</a:t>
            </a:r>
            <a:r>
              <a:rPr lang="en-US" sz="2800" dirty="0">
                <a:sym typeface="Symbol"/>
              </a:rPr>
              <a:t> one of the 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special reference angles</a:t>
            </a:r>
            <a:r>
              <a:rPr lang="en-US" sz="2800" dirty="0">
                <a:sym typeface="Symbol"/>
              </a:rPr>
              <a:t>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176010"/>
            <a:ext cx="14478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RECALL: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143000"/>
            <a:ext cx="75438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Define the 6 Trig Functions Using Right Triangles</a:t>
            </a:r>
          </a:p>
        </p:txBody>
      </p:sp>
      <p:pic>
        <p:nvPicPr>
          <p:cNvPr id="1026" name="Picture 2" descr="http://htmartin.myweb.uga.edu/6190/resources/trigfunctions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49"/>
          <a:stretch>
            <a:fillRect/>
          </a:stretch>
        </p:blipFill>
        <p:spPr bwMode="auto">
          <a:xfrm>
            <a:off x="2057400" y="1644449"/>
            <a:ext cx="5410200" cy="204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3875314"/>
            <a:ext cx="8991600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sin θ  =   		    cos θ  =       	        tan θ =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 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 </a:t>
            </a:r>
          </a:p>
          <a:p>
            <a:r>
              <a:rPr lang="en-US" sz="2800" dirty="0">
                <a:solidFill>
                  <a:srgbClr val="0000FF"/>
                </a:solidFill>
              </a:rPr>
              <a:t>csc θ = 		    sec θ =        	        cot θ =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91705"/>
            <a:ext cx="1905000" cy="747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3814500"/>
            <a:ext cx="1855496" cy="70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875314"/>
            <a:ext cx="1752600" cy="62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53" y="5449807"/>
            <a:ext cx="1920648" cy="581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788" y="5404261"/>
            <a:ext cx="1980007" cy="67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874" y="5480289"/>
            <a:ext cx="1895635" cy="55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4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347" y="196850"/>
            <a:ext cx="5993808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In Class Examples: Plot a point for each set of ordered pairs in the correct quadrant.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9481" y="2064777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047760"/>
              </p:ext>
            </p:extLst>
          </p:nvPr>
        </p:nvGraphicFramePr>
        <p:xfrm>
          <a:off x="6152155" y="444884"/>
          <a:ext cx="2112962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" name="Equation" r:id="rId3" imgW="888840" imgH="2463480" progId="Equation.3">
                  <p:embed/>
                </p:oleObj>
              </mc:Choice>
              <mc:Fallback>
                <p:oleObj name="Equation" r:id="rId3" imgW="888840" imgH="246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2155" y="444884"/>
                        <a:ext cx="2112962" cy="585152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2180" y="2006179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(3, 1)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03" y="2938790"/>
            <a:ext cx="2500994" cy="2282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029609" y="4597500"/>
            <a:ext cx="315686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92048" y="3793298"/>
            <a:ext cx="381000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1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517980" y="4453219"/>
            <a:ext cx="133894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Connector 1024"/>
          <p:cNvCxnSpPr/>
          <p:nvPr/>
        </p:nvCxnSpPr>
        <p:spPr>
          <a:xfrm flipV="1">
            <a:off x="2901395" y="3908933"/>
            <a:ext cx="0" cy="54428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649986"/>
              </p:ext>
            </p:extLst>
          </p:nvPr>
        </p:nvGraphicFramePr>
        <p:xfrm>
          <a:off x="1908539" y="3581459"/>
          <a:ext cx="564905" cy="423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" name="Equation" r:id="rId6" imgW="304560" imgH="228600" progId="Equation.3">
                  <p:embed/>
                </p:oleObj>
              </mc:Choice>
              <mc:Fallback>
                <p:oleObj name="Equation" r:id="rId6" imgW="304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08539" y="3581459"/>
                        <a:ext cx="564905" cy="42367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321735"/>
              </p:ext>
            </p:extLst>
          </p:nvPr>
        </p:nvGraphicFramePr>
        <p:xfrm>
          <a:off x="7379320" y="196850"/>
          <a:ext cx="6111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" name="Equation" r:id="rId8" imgW="330120" imgH="431640" progId="Equation.3">
                  <p:embed/>
                </p:oleObj>
              </mc:Choice>
              <mc:Fallback>
                <p:oleObj name="Equation" r:id="rId8" imgW="330120" imgH="4316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9320" y="196850"/>
                        <a:ext cx="611187" cy="800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369822"/>
              </p:ext>
            </p:extLst>
          </p:nvPr>
        </p:nvGraphicFramePr>
        <p:xfrm>
          <a:off x="7262232" y="1251142"/>
          <a:ext cx="72866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" name="Equation" r:id="rId10" imgW="393480" imgH="431640" progId="Equation.3">
                  <p:embed/>
                </p:oleObj>
              </mc:Choice>
              <mc:Fallback>
                <p:oleObj name="Equation" r:id="rId10" imgW="393480" imgH="43164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232" y="1251142"/>
                        <a:ext cx="728662" cy="800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315980"/>
              </p:ext>
            </p:extLst>
          </p:nvPr>
        </p:nvGraphicFramePr>
        <p:xfrm>
          <a:off x="7497588" y="2273898"/>
          <a:ext cx="374650" cy="1054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" name="Equation" r:id="rId12" imgW="139680" imgH="393480" progId="Equation.3">
                  <p:embed/>
                </p:oleObj>
              </mc:Choice>
              <mc:Fallback>
                <p:oleObj name="Equation" r:id="rId12" imgW="139680" imgH="39348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7588" y="2273898"/>
                        <a:ext cx="374650" cy="105499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440992"/>
              </p:ext>
            </p:extLst>
          </p:nvPr>
        </p:nvGraphicFramePr>
        <p:xfrm>
          <a:off x="7470504" y="3581459"/>
          <a:ext cx="685800" cy="514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" name="Equation" r:id="rId14" imgW="304560" imgH="228600" progId="Equation.3">
                  <p:embed/>
                </p:oleObj>
              </mc:Choice>
              <mc:Fallback>
                <p:oleObj name="Equation" r:id="rId14" imgW="304560" imgH="2286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0504" y="3581459"/>
                        <a:ext cx="685800" cy="51435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0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241758"/>
              </p:ext>
            </p:extLst>
          </p:nvPr>
        </p:nvGraphicFramePr>
        <p:xfrm>
          <a:off x="7566644" y="4459060"/>
          <a:ext cx="61118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" name="Equation" r:id="rId16" imgW="330120" imgH="431640" progId="Equation.3">
                  <p:embed/>
                </p:oleObj>
              </mc:Choice>
              <mc:Fallback>
                <p:oleObj name="Equation" r:id="rId16" imgW="330120" imgH="43164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6644" y="4459060"/>
                        <a:ext cx="611188" cy="800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539531"/>
              </p:ext>
            </p:extLst>
          </p:nvPr>
        </p:nvGraphicFramePr>
        <p:xfrm>
          <a:off x="7780802" y="5576395"/>
          <a:ext cx="358775" cy="554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" name="Equation" r:id="rId18" imgW="114120" imgH="177480" progId="Equation.3">
                  <p:embed/>
                </p:oleObj>
              </mc:Choice>
              <mc:Fallback>
                <p:oleObj name="Equation" r:id="rId18" imgW="114120" imgH="17748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2" y="5576395"/>
                        <a:ext cx="358775" cy="5542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33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39" y="402282"/>
            <a:ext cx="33528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/>
        </p:nvCxnSpPr>
        <p:spPr>
          <a:xfrm flipH="1">
            <a:off x="1371600" y="2133600"/>
            <a:ext cx="1143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0" y="2209800"/>
            <a:ext cx="83820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-24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1371600" y="1371600"/>
            <a:ext cx="0" cy="762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3400" y="1521767"/>
            <a:ext cx="5334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72343" y="1290934"/>
            <a:ext cx="533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26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033942"/>
              </p:ext>
            </p:extLst>
          </p:nvPr>
        </p:nvGraphicFramePr>
        <p:xfrm>
          <a:off x="5562600" y="490538"/>
          <a:ext cx="2112963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" name="Equation" r:id="rId4" imgW="888840" imgH="2463480" progId="Equation.3">
                  <p:embed/>
                </p:oleObj>
              </mc:Choice>
              <mc:Fallback>
                <p:oleObj name="Equation" r:id="rId4" imgW="888840" imgH="246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90538"/>
                        <a:ext cx="2112963" cy="5851525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422082"/>
              </p:ext>
            </p:extLst>
          </p:nvPr>
        </p:nvGraphicFramePr>
        <p:xfrm>
          <a:off x="6705600" y="304800"/>
          <a:ext cx="37623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" name="Equation" r:id="rId6" imgW="203040" imgH="393480" progId="Equation.3">
                  <p:embed/>
                </p:oleObj>
              </mc:Choice>
              <mc:Fallback>
                <p:oleObj name="Equation" r:id="rId6" imgW="203040" imgH="39348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04800"/>
                        <a:ext cx="376238" cy="730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23400"/>
              </p:ext>
            </p:extLst>
          </p:nvPr>
        </p:nvGraphicFramePr>
        <p:xfrm>
          <a:off x="6677025" y="1479550"/>
          <a:ext cx="5873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" name="Equation" r:id="rId8" imgW="317160" imgH="393480" progId="Equation.3">
                  <p:embed/>
                </p:oleObj>
              </mc:Choice>
              <mc:Fallback>
                <p:oleObj name="Equation" r:id="rId8" imgW="31716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1479550"/>
                        <a:ext cx="587375" cy="730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168211"/>
              </p:ext>
            </p:extLst>
          </p:nvPr>
        </p:nvGraphicFramePr>
        <p:xfrm>
          <a:off x="6705600" y="2486025"/>
          <a:ext cx="5873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" name="Equation" r:id="rId10" imgW="317160" imgH="393480" progId="Equation.3">
                  <p:embed/>
                </p:oleObj>
              </mc:Choice>
              <mc:Fallback>
                <p:oleObj name="Equation" r:id="rId10" imgW="31716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486025"/>
                        <a:ext cx="587375" cy="730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895286"/>
              </p:ext>
            </p:extLst>
          </p:nvPr>
        </p:nvGraphicFramePr>
        <p:xfrm>
          <a:off x="6781800" y="3505200"/>
          <a:ext cx="3762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" name="Equation" r:id="rId12" imgW="203040" imgH="393480" progId="Equation.3">
                  <p:embed/>
                </p:oleObj>
              </mc:Choice>
              <mc:Fallback>
                <p:oleObj name="Equation" r:id="rId12" imgW="20304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505200"/>
                        <a:ext cx="376238" cy="7096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034103"/>
              </p:ext>
            </p:extLst>
          </p:nvPr>
        </p:nvGraphicFramePr>
        <p:xfrm>
          <a:off x="6677025" y="4572000"/>
          <a:ext cx="5873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" name="Equation" r:id="rId14" imgW="317160" imgH="393480" progId="Equation.3">
                  <p:embed/>
                </p:oleObj>
              </mc:Choice>
              <mc:Fallback>
                <p:oleObj name="Equation" r:id="rId14" imgW="31716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4572000"/>
                        <a:ext cx="587375" cy="730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" name="Object 20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607167"/>
              </p:ext>
            </p:extLst>
          </p:nvPr>
        </p:nvGraphicFramePr>
        <p:xfrm>
          <a:off x="6705600" y="5638800"/>
          <a:ext cx="5873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" name="Equation" r:id="rId16" imgW="317160" imgH="393480" progId="Equation.3">
                  <p:embed/>
                </p:oleObj>
              </mc:Choice>
              <mc:Fallback>
                <p:oleObj name="Equation" r:id="rId16" imgW="31716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638800"/>
                        <a:ext cx="587375" cy="730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13782" y="228928"/>
            <a:ext cx="229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(-24, 10)</a:t>
            </a:r>
          </a:p>
        </p:txBody>
      </p:sp>
    </p:spTree>
    <p:extLst>
      <p:ext uri="{BB962C8B-B14F-4D97-AF65-F5344CB8AC3E}">
        <p14:creationId xmlns:p14="http://schemas.microsoft.com/office/powerpoint/2010/main" val="2271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2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4" y="280305"/>
            <a:ext cx="3472543" cy="394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H="1">
            <a:off x="1426029" y="2253591"/>
            <a:ext cx="125729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09749" y="1676400"/>
            <a:ext cx="538843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-5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426029" y="2253591"/>
            <a:ext cx="0" cy="762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0" y="2403757"/>
            <a:ext cx="5334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-6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106916"/>
              </p:ext>
            </p:extLst>
          </p:nvPr>
        </p:nvGraphicFramePr>
        <p:xfrm>
          <a:off x="1976210" y="2639056"/>
          <a:ext cx="5651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" name="Equation" r:id="rId4" imgW="304560" imgH="228600" progId="Equation.3">
                  <p:embed/>
                </p:oleObj>
              </mc:Choice>
              <mc:Fallback>
                <p:oleObj name="Equation" r:id="rId4" imgW="304560" imgH="2286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210" y="2639056"/>
                        <a:ext cx="565150" cy="423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033942"/>
              </p:ext>
            </p:extLst>
          </p:nvPr>
        </p:nvGraphicFramePr>
        <p:xfrm>
          <a:off x="5562600" y="490538"/>
          <a:ext cx="2112963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" name="Equation" r:id="rId6" imgW="889000" imgH="2463800" progId="Equation.3">
                  <p:embed/>
                </p:oleObj>
              </mc:Choice>
              <mc:Fallback>
                <p:oleObj name="Equation" r:id="rId6" imgW="889000" imgH="24638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90538"/>
                        <a:ext cx="2112963" cy="5851525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70179"/>
              </p:ext>
            </p:extLst>
          </p:nvPr>
        </p:nvGraphicFramePr>
        <p:xfrm>
          <a:off x="6616700" y="246063"/>
          <a:ext cx="94138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" name="Equation" r:id="rId8" imgW="507960" imgH="431640" progId="Equation.3">
                  <p:embed/>
                </p:oleObj>
              </mc:Choice>
              <mc:Fallback>
                <p:oleObj name="Equation" r:id="rId8" imgW="507960" imgH="43164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246063"/>
                        <a:ext cx="941388" cy="800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865914"/>
              </p:ext>
            </p:extLst>
          </p:nvPr>
        </p:nvGraphicFramePr>
        <p:xfrm>
          <a:off x="6781800" y="1337965"/>
          <a:ext cx="94138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" name="Equation" r:id="rId10" imgW="507960" imgH="431640" progId="Equation.3">
                  <p:embed/>
                </p:oleObj>
              </mc:Choice>
              <mc:Fallback>
                <p:oleObj name="Equation" r:id="rId10" imgW="5079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337965"/>
                        <a:ext cx="941388" cy="800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764129"/>
              </p:ext>
            </p:extLst>
          </p:nvPr>
        </p:nvGraphicFramePr>
        <p:xfrm>
          <a:off x="6904038" y="2425700"/>
          <a:ext cx="2825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5" name="Equation" r:id="rId12" imgW="152280" imgH="393480" progId="Equation.3">
                  <p:embed/>
                </p:oleObj>
              </mc:Choice>
              <mc:Fallback>
                <p:oleObj name="Equation" r:id="rId12" imgW="15228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4038" y="2425700"/>
                        <a:ext cx="282575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455784"/>
              </p:ext>
            </p:extLst>
          </p:nvPr>
        </p:nvGraphicFramePr>
        <p:xfrm>
          <a:off x="6775450" y="3581400"/>
          <a:ext cx="800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" name="Equation" r:id="rId14" imgW="431640" imgH="431640" progId="Equation.3">
                  <p:embed/>
                </p:oleObj>
              </mc:Choice>
              <mc:Fallback>
                <p:oleObj name="Equation" r:id="rId14" imgW="43164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50" y="3581400"/>
                        <a:ext cx="800100" cy="800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149879"/>
              </p:ext>
            </p:extLst>
          </p:nvPr>
        </p:nvGraphicFramePr>
        <p:xfrm>
          <a:off x="6705600" y="4572000"/>
          <a:ext cx="800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" name="Equation" r:id="rId16" imgW="431640" imgH="431640" progId="Equation.3">
                  <p:embed/>
                </p:oleObj>
              </mc:Choice>
              <mc:Fallback>
                <p:oleObj name="Equation" r:id="rId16" imgW="431640" imgH="431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572000"/>
                        <a:ext cx="800100" cy="800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728703"/>
              </p:ext>
            </p:extLst>
          </p:nvPr>
        </p:nvGraphicFramePr>
        <p:xfrm>
          <a:off x="6858000" y="5638800"/>
          <a:ext cx="2825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" name="Equation" r:id="rId18" imgW="152280" imgH="393480" progId="Equation.3">
                  <p:embed/>
                </p:oleObj>
              </mc:Choice>
              <mc:Fallback>
                <p:oleObj name="Equation" r:id="rId18" imgW="15228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638800"/>
                        <a:ext cx="282575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29090" y="246063"/>
            <a:ext cx="2348459" cy="62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3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330517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H="1">
            <a:off x="1779814" y="2221182"/>
            <a:ext cx="88718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30185" y="1644721"/>
            <a:ext cx="538843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6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569028" y="2221182"/>
            <a:ext cx="0" cy="762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67000" y="2371349"/>
            <a:ext cx="6858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-14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548675"/>
              </p:ext>
            </p:extLst>
          </p:nvPr>
        </p:nvGraphicFramePr>
        <p:xfrm>
          <a:off x="1426595" y="2559134"/>
          <a:ext cx="70643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" name="Equation" r:id="rId4" imgW="380880" imgH="228600" progId="Equation.3">
                  <p:embed/>
                </p:oleObj>
              </mc:Choice>
              <mc:Fallback>
                <p:oleObj name="Equation" r:id="rId4" imgW="3808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6595" y="2559134"/>
                        <a:ext cx="706437" cy="423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311489"/>
              </p:ext>
            </p:extLst>
          </p:nvPr>
        </p:nvGraphicFramePr>
        <p:xfrm>
          <a:off x="5791200" y="381000"/>
          <a:ext cx="2112963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" name="Equation" r:id="rId6" imgW="889000" imgH="2463800" progId="Equation.3">
                  <p:embed/>
                </p:oleObj>
              </mc:Choice>
              <mc:Fallback>
                <p:oleObj name="Equation" r:id="rId6" imgW="889000" imgH="246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1000"/>
                        <a:ext cx="2112963" cy="5851525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478817"/>
              </p:ext>
            </p:extLst>
          </p:nvPr>
        </p:nvGraphicFramePr>
        <p:xfrm>
          <a:off x="6923088" y="228600"/>
          <a:ext cx="9652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" name="Equation" r:id="rId8" imgW="520560" imgH="431640" progId="Equation.3">
                  <p:embed/>
                </p:oleObj>
              </mc:Choice>
              <mc:Fallback>
                <p:oleObj name="Equation" r:id="rId8" imgW="5205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228600"/>
                        <a:ext cx="965200" cy="820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27206"/>
              </p:ext>
            </p:extLst>
          </p:nvPr>
        </p:nvGraphicFramePr>
        <p:xfrm>
          <a:off x="7116763" y="1235075"/>
          <a:ext cx="7524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" name="Equation" r:id="rId10" imgW="406080" imgH="431640" progId="Equation.3">
                  <p:embed/>
                </p:oleObj>
              </mc:Choice>
              <mc:Fallback>
                <p:oleObj name="Equation" r:id="rId10" imgW="406080" imgH="431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763" y="1235075"/>
                        <a:ext cx="752475" cy="820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269507"/>
              </p:ext>
            </p:extLst>
          </p:nvPr>
        </p:nvGraphicFramePr>
        <p:xfrm>
          <a:off x="7069138" y="2371725"/>
          <a:ext cx="47148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" name="Equation" r:id="rId12" imgW="253800" imgH="393480" progId="Equation.3">
                  <p:embed/>
                </p:oleObj>
              </mc:Choice>
              <mc:Fallback>
                <p:oleObj name="Equation" r:id="rId12" imgW="25380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9138" y="2371725"/>
                        <a:ext cx="471487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459911"/>
              </p:ext>
            </p:extLst>
          </p:nvPr>
        </p:nvGraphicFramePr>
        <p:xfrm>
          <a:off x="6899275" y="3436938"/>
          <a:ext cx="8223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" name="Equation" r:id="rId14" imgW="444240" imgH="431640" progId="Equation.3">
                  <p:embed/>
                </p:oleObj>
              </mc:Choice>
              <mc:Fallback>
                <p:oleObj name="Equation" r:id="rId14" imgW="444240" imgH="431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9275" y="3436938"/>
                        <a:ext cx="822325" cy="822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780612"/>
              </p:ext>
            </p:extLst>
          </p:nvPr>
        </p:nvGraphicFramePr>
        <p:xfrm>
          <a:off x="7115175" y="4495800"/>
          <a:ext cx="6111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" name="Equation" r:id="rId16" imgW="330120" imgH="431640" progId="Equation.3">
                  <p:embed/>
                </p:oleObj>
              </mc:Choice>
              <mc:Fallback>
                <p:oleObj name="Equation" r:id="rId16" imgW="330120" imgH="431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4495800"/>
                        <a:ext cx="611188" cy="822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882692"/>
              </p:ext>
            </p:extLst>
          </p:nvPr>
        </p:nvGraphicFramePr>
        <p:xfrm>
          <a:off x="7010400" y="5486400"/>
          <a:ext cx="47148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" name="Equation" r:id="rId18" imgW="253800" imgH="393480" progId="Equation.3">
                  <p:embed/>
                </p:oleObj>
              </mc:Choice>
              <mc:Fallback>
                <p:oleObj name="Equation" r:id="rId18" imgW="25380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486400"/>
                        <a:ext cx="471487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133032" y="126327"/>
            <a:ext cx="1703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(6, -14)</a:t>
            </a:r>
          </a:p>
        </p:txBody>
      </p:sp>
    </p:spTree>
    <p:extLst>
      <p:ext uri="{BB962C8B-B14F-4D97-AF65-F5344CB8AC3E}">
        <p14:creationId xmlns:p14="http://schemas.microsoft.com/office/powerpoint/2010/main" val="168920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Assignment: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WS’s #1 &amp; 2 to work on.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WS #3 </a:t>
            </a:r>
            <a:r>
              <a:rPr lang="en-US" sz="2800" dirty="0" err="1">
                <a:solidFill>
                  <a:srgbClr val="0000FF"/>
                </a:solidFill>
                <a:latin typeface="Arial Black" panose="020B0A04020102020204" pitchFamily="34" charset="0"/>
              </a:rPr>
              <a:t>Eval</a:t>
            </a:r>
            <a:r>
              <a:rPr 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 Trig </a:t>
            </a:r>
            <a:r>
              <a:rPr lang="en-US" sz="2800" dirty="0" err="1">
                <a:solidFill>
                  <a:srgbClr val="0000FF"/>
                </a:solidFill>
                <a:latin typeface="Arial Black" panose="020B0A04020102020204" pitchFamily="34" charset="0"/>
              </a:rPr>
              <a:t>Func</a:t>
            </a:r>
            <a:r>
              <a:rPr 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 On and Off UC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6600"/>
                </a:solidFill>
                <a:latin typeface="Arial Black" panose="020B0A04020102020204" pitchFamily="34" charset="0"/>
              </a:rPr>
              <a:t>p. 320  ODD #5 – 11, 19 – 25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EAF7E5-8A71-4A7B-B0CD-C799FB8CA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09" y="3048000"/>
            <a:ext cx="8783782" cy="317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6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292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Comic Sans MS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odillon@dsfw.boe.oconee</cp:lastModifiedBy>
  <cp:revision>85</cp:revision>
  <dcterms:created xsi:type="dcterms:W3CDTF">2014-10-14T09:15:04Z</dcterms:created>
  <dcterms:modified xsi:type="dcterms:W3CDTF">2020-03-19T18:54:04Z</dcterms:modified>
</cp:coreProperties>
</file>