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5" r:id="rId5"/>
    <p:sldId id="276" r:id="rId6"/>
    <p:sldId id="278" r:id="rId7"/>
    <p:sldId id="277" r:id="rId8"/>
    <p:sldId id="279" r:id="rId9"/>
    <p:sldId id="280" r:id="rId10"/>
    <p:sldId id="260" r:id="rId11"/>
    <p:sldId id="261" r:id="rId12"/>
    <p:sldId id="262" r:id="rId13"/>
    <p:sldId id="263" r:id="rId14"/>
    <p:sldId id="264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6600"/>
    <a:srgbClr val="0000FF"/>
    <a:srgbClr val="000000"/>
    <a:srgbClr val="CCFF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E9C-EAAC-470F-926E-C6CB4280F8B4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8D618-64F4-4A90-81B5-1BDAEF7C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8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1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0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5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1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9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643D-4560-4716-8E86-7492BECC1E9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8.jpe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6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png"/><Relationship Id="rId5" Type="http://schemas.openxmlformats.org/officeDocument/2006/relationships/image" Target="../media/image43.wmf"/><Relationship Id="rId10" Type="http://schemas.openxmlformats.org/officeDocument/2006/relationships/image" Target="../media/image45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42.pn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51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6.png"/><Relationship Id="rId4" Type="http://schemas.openxmlformats.org/officeDocument/2006/relationships/image" Target="../media/image52.png"/><Relationship Id="rId9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png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png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Accel Precalc</a:t>
            </a:r>
            <a:endParaRPr lang="en-US" sz="2800" dirty="0"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008000"/>
                </a:solidFill>
                <a:latin typeface="Comic Sans MS"/>
                <a:ea typeface="Times New Roman"/>
              </a:rPr>
              <a:t>Unit 7:Trig Identities</a:t>
            </a:r>
            <a:endParaRPr lang="en-US" sz="2800" dirty="0"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FF00FF"/>
                </a:solidFill>
                <a:latin typeface="Comic Sans MS"/>
                <a:ea typeface="Times New Roman"/>
              </a:rPr>
              <a:t>Lesson 1: Establishing Trig Identities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038171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EQ: What are 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trig identities </a:t>
            </a:r>
            <a:r>
              <a:rPr lang="en-US" sz="2400" dirty="0">
                <a:latin typeface="Comic Sans MS"/>
                <a:ea typeface="Times New Roman"/>
              </a:rPr>
              <a:t>and how are they used to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simplify trigonometric expressions </a:t>
            </a:r>
            <a:r>
              <a:rPr lang="en-US" sz="2400" dirty="0">
                <a:latin typeface="Comic Sans MS"/>
                <a:ea typeface="Times New Roman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solve trigonometric equations</a:t>
            </a:r>
            <a:r>
              <a:rPr lang="en-US" sz="2400" dirty="0">
                <a:latin typeface="Comic Sans MS"/>
                <a:ea typeface="Times New Roman"/>
              </a:rPr>
              <a:t>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40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3783408" cy="461665"/>
          </a:xfrm>
          <a:prstGeom prst="rect">
            <a:avLst/>
          </a:prstGeom>
          <a:solidFill>
            <a:srgbClr val="CCFFFF"/>
          </a:solidFill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Pythagorean Identities</a:t>
            </a:r>
            <a:endParaRPr lang="en-US" sz="2400" dirty="0"/>
          </a:p>
        </p:txBody>
      </p:sp>
      <p:pic>
        <p:nvPicPr>
          <p:cNvPr id="4100" name="Picture 4" descr="http://thenumerist.com/wp-content/uploads/2013/09/unit-circle-to-derive-Pythagorean-Identiti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" y="1600200"/>
            <a:ext cx="4295453" cy="330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09339" y="988367"/>
            <a:ext cx="2971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RECALL</a:t>
            </a:r>
            <a:r>
              <a:rPr lang="en-US" sz="2400" dirty="0"/>
              <a:t>:  </a:t>
            </a:r>
            <a:r>
              <a:rPr lang="en-US" sz="2400" dirty="0">
                <a:solidFill>
                  <a:srgbClr val="0000FF"/>
                </a:solidFill>
              </a:rPr>
              <a:t>Unit Circle</a:t>
            </a:r>
          </a:p>
        </p:txBody>
      </p:sp>
      <p:sp>
        <p:nvSpPr>
          <p:cNvPr id="4" name="Oval 3"/>
          <p:cNvSpPr/>
          <p:nvPr/>
        </p:nvSpPr>
        <p:spPr>
          <a:xfrm>
            <a:off x="3429000" y="2221077"/>
            <a:ext cx="152400" cy="1524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1851745"/>
            <a:ext cx="79947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</a:rPr>
              <a:t>(x, y)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514" y="1567334"/>
            <a:ext cx="3929743" cy="333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29400" y="3472543"/>
            <a:ext cx="90110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</a:rPr>
              <a:t>cos </a:t>
            </a:r>
            <a:r>
              <a:rPr lang="en-US" sz="2400" b="1" dirty="0">
                <a:solidFill>
                  <a:srgbClr val="FF3399"/>
                </a:solidFill>
                <a:sym typeface="Symbol"/>
              </a:rPr>
              <a:t>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2613828"/>
            <a:ext cx="90110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</a:rPr>
              <a:t>sin </a:t>
            </a:r>
            <a:r>
              <a:rPr lang="en-US" sz="2400" b="1" dirty="0">
                <a:solidFill>
                  <a:srgbClr val="FF3399"/>
                </a:solidFill>
                <a:sym typeface="Symbol"/>
              </a:rPr>
              <a:t>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30123" y="1927945"/>
            <a:ext cx="146109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</a:rPr>
              <a:t>(cos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</a:t>
            </a:r>
            <a:r>
              <a:rPr lang="en-US" b="1" dirty="0">
                <a:solidFill>
                  <a:srgbClr val="FF3399"/>
                </a:solidFill>
              </a:rPr>
              <a:t>, sin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</a:t>
            </a:r>
            <a:r>
              <a:rPr lang="en-US" b="1" dirty="0">
                <a:solidFill>
                  <a:srgbClr val="FF3399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024734"/>
            <a:ext cx="434340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RECALL</a:t>
            </a:r>
            <a:r>
              <a:rPr lang="en-US" sz="2400" dirty="0"/>
              <a:t>:  </a:t>
            </a:r>
            <a:r>
              <a:rPr lang="en-US" sz="2400" b="1" dirty="0">
                <a:solidFill>
                  <a:srgbClr val="7030A0"/>
                </a:solidFill>
              </a:rPr>
              <a:t>Pythagorean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10049"/>
              </p:ext>
            </p:extLst>
          </p:nvPr>
        </p:nvGraphicFramePr>
        <p:xfrm>
          <a:off x="1143000" y="5486399"/>
          <a:ext cx="2438400" cy="1226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Equation" r:id="rId5" imgW="749160" imgH="482400" progId="Equation.3">
                  <p:embed/>
                </p:oleObj>
              </mc:Choice>
              <mc:Fallback>
                <p:oleObj name="Equation" r:id="rId5" imgW="7491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5486399"/>
                        <a:ext cx="2438400" cy="122694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241052"/>
              </p:ext>
            </p:extLst>
          </p:nvPr>
        </p:nvGraphicFramePr>
        <p:xfrm>
          <a:off x="5105400" y="5024734"/>
          <a:ext cx="359568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Equation" r:id="rId7" imgW="1104840" imgH="431640" progId="Equation.3">
                  <p:embed/>
                </p:oleObj>
              </mc:Choice>
              <mc:Fallback>
                <p:oleObj name="Equation" r:id="rId7" imgW="110484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024734"/>
                        <a:ext cx="3595688" cy="10985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4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4634602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I.     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“Grandmama” or “Madea”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3538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3508" y="2875002"/>
            <a:ext cx="2348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/>
                <a:ea typeface="Times New Roman"/>
              </a:rPr>
              <a:t>Derivations: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429391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Solve for sin</a:t>
            </a:r>
            <a:r>
              <a:rPr lang="en-US" sz="2400" b="1" baseline="30000" dirty="0">
                <a:solidFill>
                  <a:srgbClr val="00B05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 θ: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290856"/>
              </p:ext>
            </p:extLst>
          </p:nvPr>
        </p:nvGraphicFramePr>
        <p:xfrm>
          <a:off x="3804684" y="3336667"/>
          <a:ext cx="2726636" cy="50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tion" r:id="rId4" imgW="1104840" imgH="203040" progId="Equation.3">
                  <p:embed/>
                </p:oleObj>
              </mc:Choice>
              <mc:Fallback>
                <p:oleObj name="Equation" r:id="rId4" imgW="1104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4684" y="3336667"/>
                        <a:ext cx="2726636" cy="501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66065" y="4343399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Solve for cos</a:t>
            </a:r>
            <a:r>
              <a:rPr lang="en-US" sz="2400" b="1" baseline="30000" dirty="0">
                <a:solidFill>
                  <a:srgbClr val="C0000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 θ:</a:t>
            </a:r>
            <a:endParaRPr lang="en-US" sz="24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18724"/>
              </p:ext>
            </p:extLst>
          </p:nvPr>
        </p:nvGraphicFramePr>
        <p:xfrm>
          <a:off x="3886200" y="4264728"/>
          <a:ext cx="27257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Equation" r:id="rId6" imgW="1104840" imgH="203040" progId="Equation.3">
                  <p:embed/>
                </p:oleObj>
              </mc:Choice>
              <mc:Fallback>
                <p:oleObj name="Equation" r:id="rId6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264728"/>
                        <a:ext cx="2725737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525336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II.	 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Divide Grandmama by</a:t>
            </a:r>
            <a:r>
              <a:rPr lang="en-US" sz="2400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sin</a:t>
            </a:r>
            <a:r>
              <a:rPr lang="en-US" sz="24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 θ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69" y="2002971"/>
            <a:ext cx="47720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942"/>
              </p:ext>
            </p:extLst>
          </p:nvPr>
        </p:nvGraphicFramePr>
        <p:xfrm>
          <a:off x="2037670" y="2002971"/>
          <a:ext cx="5682986" cy="1883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Equation" r:id="rId4" imgW="1498320" imgH="634680" progId="Equation.3">
                  <p:embed/>
                </p:oleObj>
              </mc:Choice>
              <mc:Fallback>
                <p:oleObj name="Equation" r:id="rId4" imgW="1498320" imgH="634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670" y="2002971"/>
                        <a:ext cx="5682986" cy="18832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047" y="1066800"/>
            <a:ext cx="3538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4114800"/>
            <a:ext cx="2199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Derivations: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90600" y="4724400"/>
            <a:ext cx="2741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Solve for cot</a:t>
            </a:r>
            <a:r>
              <a:rPr lang="en-US" sz="2400" b="1" baseline="30000" dirty="0">
                <a:solidFill>
                  <a:srgbClr val="00B05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 θ: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523981"/>
              </p:ext>
            </p:extLst>
          </p:nvPr>
        </p:nvGraphicFramePr>
        <p:xfrm>
          <a:off x="3886200" y="4587351"/>
          <a:ext cx="27257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Equation" r:id="rId7" imgW="1104840" imgH="203040" progId="Equation.3">
                  <p:embed/>
                </p:oleObj>
              </mc:Choice>
              <mc:Fallback>
                <p:oleObj name="Equation" r:id="rId7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87351"/>
                        <a:ext cx="2725737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28462" y="5410200"/>
            <a:ext cx="2018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Solve for 1:</a:t>
            </a:r>
            <a:endParaRPr lang="en-US" sz="24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107017"/>
              </p:ext>
            </p:extLst>
          </p:nvPr>
        </p:nvGraphicFramePr>
        <p:xfrm>
          <a:off x="3732056" y="5320251"/>
          <a:ext cx="27257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Equation" r:id="rId9" imgW="1104840" imgH="203040" progId="Equation.3">
                  <p:embed/>
                </p:oleObj>
              </mc:Choice>
              <mc:Fallback>
                <p:oleObj name="Equation" r:id="rId9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056" y="5320251"/>
                        <a:ext cx="2725738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509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6367"/>
            <a:ext cx="5367175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III.	 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Divide Grandmama by</a:t>
            </a:r>
            <a:r>
              <a:rPr lang="en-US" sz="2400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cos</a:t>
            </a:r>
            <a:r>
              <a:rPr lang="en-US" sz="24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 θ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45" y="918865"/>
            <a:ext cx="3538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905414"/>
              </p:ext>
            </p:extLst>
          </p:nvPr>
        </p:nvGraphicFramePr>
        <p:xfrm>
          <a:off x="1604963" y="1833563"/>
          <a:ext cx="5826125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" name="Equation" r:id="rId4" imgW="1536480" imgH="634680" progId="Equation.3">
                  <p:embed/>
                </p:oleObj>
              </mc:Choice>
              <mc:Fallback>
                <p:oleObj name="Equation" r:id="rId4" imgW="153648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1833563"/>
                        <a:ext cx="5826125" cy="1882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114800"/>
            <a:ext cx="2199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Derivations: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90600" y="4724400"/>
            <a:ext cx="2754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Solve for tan</a:t>
            </a:r>
            <a:r>
              <a:rPr lang="en-US" sz="2400" b="1" baseline="30000" dirty="0">
                <a:solidFill>
                  <a:srgbClr val="00B05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 θ: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235304"/>
              </p:ext>
            </p:extLst>
          </p:nvPr>
        </p:nvGraphicFramePr>
        <p:xfrm>
          <a:off x="3886200" y="4587875"/>
          <a:ext cx="27257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" name="Equation" r:id="rId6" imgW="1104840" imgH="203040" progId="Equation.3">
                  <p:embed/>
                </p:oleObj>
              </mc:Choice>
              <mc:Fallback>
                <p:oleObj name="Equation" r:id="rId6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87875"/>
                        <a:ext cx="2725738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28462" y="5410200"/>
            <a:ext cx="2018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Solve for 1:</a:t>
            </a:r>
            <a:endParaRPr lang="en-US" sz="24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711591"/>
              </p:ext>
            </p:extLst>
          </p:nvPr>
        </p:nvGraphicFramePr>
        <p:xfrm>
          <a:off x="3429000" y="5352909"/>
          <a:ext cx="27257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Equation" r:id="rId8" imgW="1104840" imgH="203040" progId="Equation.3">
                  <p:embed/>
                </p:oleObj>
              </mc:Choice>
              <mc:Fallback>
                <p:oleObj name="Equation" r:id="rId8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52909"/>
                        <a:ext cx="2725738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32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806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Ex.  Simplify using trig identities. I will work these out on another video showing you all steps necessary.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46" y="1020184"/>
            <a:ext cx="3690257" cy="68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A4EE59A1-A6CE-40C0-B7D3-77055499A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880" y="1068071"/>
            <a:ext cx="3385458" cy="77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ADA1CE-165F-4321-A0FE-B9185EE4F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508274"/>
            <a:ext cx="15906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CEC57B7E-E304-4C72-8BEF-573F2A0F6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30" y="1803165"/>
            <a:ext cx="3472180" cy="639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65714F3-BE7B-4740-AC8B-3BD3017DAE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42445"/>
              </p:ext>
            </p:extLst>
          </p:nvPr>
        </p:nvGraphicFramePr>
        <p:xfrm>
          <a:off x="487680" y="2436159"/>
          <a:ext cx="1798320" cy="87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7" imgW="863280" imgH="419040" progId="Equation.3">
                  <p:embed/>
                </p:oleObj>
              </mc:Choice>
              <mc:Fallback>
                <p:oleObj name="Equation" r:id="rId7" imgW="863280" imgH="41904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680" y="2436159"/>
                        <a:ext cx="1798320" cy="874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6B67CC02-0DE9-4122-939E-DB8D7C374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880" y="2206286"/>
            <a:ext cx="3657600" cy="122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C8A7FA83-36ED-4AD3-A744-AFF2D4D0C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46" y="3310236"/>
            <a:ext cx="30099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3C37A55-6BBA-4DDF-AF40-16668E0F1728}"/>
              </a:ext>
            </a:extLst>
          </p:cNvPr>
          <p:cNvSpPr/>
          <p:nvPr/>
        </p:nvSpPr>
        <p:spPr>
          <a:xfrm>
            <a:off x="487680" y="4515104"/>
            <a:ext cx="8382000" cy="2194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000" dirty="0">
                <a:latin typeface="Comic Sans MS"/>
                <a:ea typeface="Times New Roman"/>
              </a:rPr>
              <a:t>  p. 381   #19 – 44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FF"/>
                </a:solidFill>
                <a:latin typeface="Comic Sans MS"/>
                <a:ea typeface="Times New Roman"/>
              </a:rPr>
              <a:t>Practice Worksheet #1: Simplify Trig Identities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993300"/>
                </a:solidFill>
                <a:latin typeface="Comic Sans MS"/>
                <a:ea typeface="Times New Roman"/>
              </a:rPr>
              <a:t>Practice Worksheet #2: Simplify Trig Identities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8000"/>
                </a:solidFill>
                <a:latin typeface="Comic Sans MS"/>
                <a:ea typeface="Times New Roman"/>
              </a:rPr>
              <a:t>Practice Worksheet #3: Simplify Trig Identities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80"/>
                </a:solidFill>
                <a:latin typeface="Comic Sans MS"/>
                <a:ea typeface="Times New Roman"/>
              </a:rPr>
              <a:t>Practice Worksheet #4: Simplify Trig Identities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824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30099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00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47191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400" dirty="0">
                <a:latin typeface="Comic Sans MS"/>
                <a:ea typeface="Times New Roman"/>
              </a:rPr>
              <a:t>  p. 381   #19 – 44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FF"/>
                </a:solidFill>
                <a:latin typeface="Comic Sans MS"/>
                <a:ea typeface="Times New Roman"/>
              </a:rPr>
              <a:t>Practice Worksheet #1: Simplify Trig Identities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993300"/>
                </a:solidFill>
                <a:latin typeface="Comic Sans MS"/>
                <a:ea typeface="Times New Roman"/>
              </a:rPr>
              <a:t>Practice Worksheet #2: Simplify Trig Identities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Practice Worksheet #3: Simplify Trig Identities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80"/>
                </a:solidFill>
                <a:latin typeface="Comic Sans MS"/>
                <a:ea typeface="Times New Roman"/>
              </a:rPr>
              <a:t>Practice Worksheet #4: Simplify Trig Identities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075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322229" y="511629"/>
            <a:ext cx="584647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</a:rPr>
              <a:t>Complete these Fundamental Identities</a:t>
            </a:r>
            <a:endParaRPr lang="en-US" sz="24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7751" y="1524000"/>
            <a:ext cx="3563796" cy="461665"/>
          </a:xfrm>
          <a:prstGeom prst="rect">
            <a:avLst/>
          </a:prstGeom>
          <a:solidFill>
            <a:srgbClr val="CCFFFF"/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Reciprocal Identities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50" y="2590800"/>
            <a:ext cx="70770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373095"/>
              </p:ext>
            </p:extLst>
          </p:nvPr>
        </p:nvGraphicFramePr>
        <p:xfrm>
          <a:off x="1991523" y="2438400"/>
          <a:ext cx="85540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" name="Equation" r:id="rId4" imgW="368280" imgH="393480" progId="Equation.3">
                  <p:embed/>
                </p:oleObj>
              </mc:Choice>
              <mc:Fallback>
                <p:oleObj name="Equation" r:id="rId4" imgW="368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1523" y="2438400"/>
                        <a:ext cx="855406" cy="914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616670"/>
              </p:ext>
            </p:extLst>
          </p:nvPr>
        </p:nvGraphicFramePr>
        <p:xfrm>
          <a:off x="4304516" y="2438400"/>
          <a:ext cx="85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" name="Equation" r:id="rId6" imgW="368280" imgH="393480" progId="Equation.3">
                  <p:embed/>
                </p:oleObj>
              </mc:Choice>
              <mc:Fallback>
                <p:oleObj name="Equation" r:id="rId6" imgW="368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4516" y="2438400"/>
                        <a:ext cx="854075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308787"/>
              </p:ext>
            </p:extLst>
          </p:nvPr>
        </p:nvGraphicFramePr>
        <p:xfrm>
          <a:off x="6629400" y="2438400"/>
          <a:ext cx="85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" name="Equation" r:id="rId8" imgW="368280" imgH="393480" progId="Equation.3">
                  <p:embed/>
                </p:oleObj>
              </mc:Choice>
              <mc:Fallback>
                <p:oleObj name="Equation" r:id="rId8" imgW="368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438400"/>
                        <a:ext cx="854075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128172"/>
              </p:ext>
            </p:extLst>
          </p:nvPr>
        </p:nvGraphicFramePr>
        <p:xfrm>
          <a:off x="2071688" y="3581400"/>
          <a:ext cx="825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" name="Equation" r:id="rId10" imgW="355320" imgH="393480" progId="Equation.3">
                  <p:embed/>
                </p:oleObj>
              </mc:Choice>
              <mc:Fallback>
                <p:oleObj name="Equation" r:id="rId10" imgW="3553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581400"/>
                        <a:ext cx="825500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24470"/>
              </p:ext>
            </p:extLst>
          </p:nvPr>
        </p:nvGraphicFramePr>
        <p:xfrm>
          <a:off x="4322763" y="3657600"/>
          <a:ext cx="884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" name="Equation" r:id="rId12" imgW="380880" imgH="393480" progId="Equation.3">
                  <p:embed/>
                </p:oleObj>
              </mc:Choice>
              <mc:Fallback>
                <p:oleObj name="Equation" r:id="rId12" imgW="3808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3657600"/>
                        <a:ext cx="884237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056524"/>
              </p:ext>
            </p:extLst>
          </p:nvPr>
        </p:nvGraphicFramePr>
        <p:xfrm>
          <a:off x="6538913" y="3657600"/>
          <a:ext cx="8556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" name="Equation" r:id="rId14" imgW="368280" imgH="393480" progId="Equation.3">
                  <p:embed/>
                </p:oleObj>
              </mc:Choice>
              <mc:Fallback>
                <p:oleObj name="Equation" r:id="rId14" imgW="3682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3657600"/>
                        <a:ext cx="855662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1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1782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Therefore: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1146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75638"/>
              </p:ext>
            </p:extLst>
          </p:nvPr>
        </p:nvGraphicFramePr>
        <p:xfrm>
          <a:off x="2667000" y="1193800"/>
          <a:ext cx="215244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3" name="Equation" r:id="rId4" imgW="939600" imgH="393480" progId="Equation.3">
                  <p:embed/>
                </p:oleObj>
              </mc:Choice>
              <mc:Fallback>
                <p:oleObj name="Equation" r:id="rId4" imgW="939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1193800"/>
                        <a:ext cx="2152445" cy="9017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3276600"/>
            <a:ext cx="2952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031959"/>
              </p:ext>
            </p:extLst>
          </p:nvPr>
        </p:nvGraphicFramePr>
        <p:xfrm>
          <a:off x="2742406" y="2825750"/>
          <a:ext cx="22685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" name="Equation" r:id="rId7" imgW="990360" imgH="393480" progId="Equation.3">
                  <p:embed/>
                </p:oleObj>
              </mc:Choice>
              <mc:Fallback>
                <p:oleObj name="Equation" r:id="rId7" imgW="9903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2406" y="2825750"/>
                        <a:ext cx="2268538" cy="9017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3000"/>
            <a:ext cx="32956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675964"/>
              </p:ext>
            </p:extLst>
          </p:nvPr>
        </p:nvGraphicFramePr>
        <p:xfrm>
          <a:off x="2616200" y="4502150"/>
          <a:ext cx="22415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Equation" r:id="rId10" imgW="977760" imgH="393480" progId="Equation.3">
                  <p:embed/>
                </p:oleObj>
              </mc:Choice>
              <mc:Fallback>
                <p:oleObj name="Equation" r:id="rId10" imgW="9777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4502150"/>
                        <a:ext cx="2241550" cy="9017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00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0010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Ratio Identities (in terms of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sine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 and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cosine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" y="2057400"/>
            <a:ext cx="2590800" cy="68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090057" y="1447800"/>
          <a:ext cx="100166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0057" y="1447800"/>
                        <a:ext cx="1001662" cy="10350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36901"/>
            <a:ext cx="2862944" cy="72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324600" y="1519376"/>
          <a:ext cx="100171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519376"/>
                        <a:ext cx="1001712" cy="1035050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3200400"/>
            <a:ext cx="82296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Even/Odd Identities (think about the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graphs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266319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122714" y="3962400"/>
          <a:ext cx="1376723" cy="54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10" imgW="545760" imgH="215640" progId="Equation.3">
                  <p:embed/>
                </p:oleObj>
              </mc:Choice>
              <mc:Fallback>
                <p:oleObj name="Equation" r:id="rId10" imgW="545760" imgH="21564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22714" y="3962400"/>
                        <a:ext cx="1376723" cy="54428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37204" y="4028769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6B3025-2C39-4A95-A819-FB69418EF4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16589" y="4485354"/>
            <a:ext cx="4255951" cy="223950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228CE2DC-58F2-485A-96E2-92FF31F248CC}"/>
              </a:ext>
            </a:extLst>
          </p:cNvPr>
          <p:cNvSpPr/>
          <p:nvPr/>
        </p:nvSpPr>
        <p:spPr>
          <a:xfrm>
            <a:off x="6099992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F1E345A-01B4-4C50-890B-3B2A8009F465}"/>
              </a:ext>
            </a:extLst>
          </p:cNvPr>
          <p:cNvSpPr/>
          <p:nvPr/>
        </p:nvSpPr>
        <p:spPr>
          <a:xfrm>
            <a:off x="5257800" y="6172200"/>
            <a:ext cx="152400" cy="1524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4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912167"/>
            <a:ext cx="82296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Even/Odd Identities (think about the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graphs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2438400" cy="63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426512"/>
              </p:ext>
            </p:extLst>
          </p:nvPr>
        </p:nvGraphicFramePr>
        <p:xfrm>
          <a:off x="5029200" y="2209800"/>
          <a:ext cx="14081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4" imgW="558720" imgH="215640" progId="Equation.3">
                  <p:embed/>
                </p:oleObj>
              </mc:Choice>
              <mc:Fallback>
                <p:oleObj name="Equation" r:id="rId4" imgW="558720" imgH="215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09800"/>
                        <a:ext cx="1408113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781800" y="2251223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B20CAD-228F-4C13-A230-AB52C8563F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594" y="4152900"/>
            <a:ext cx="4953000" cy="2514600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45331E77-6FE3-47CD-A1A4-BC59594D1604}"/>
              </a:ext>
            </a:extLst>
          </p:cNvPr>
          <p:cNvSpPr/>
          <p:nvPr/>
        </p:nvSpPr>
        <p:spPr>
          <a:xfrm>
            <a:off x="28194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7214E6B-7086-472C-B4F2-5621C74BE402}"/>
              </a:ext>
            </a:extLst>
          </p:cNvPr>
          <p:cNvSpPr/>
          <p:nvPr/>
        </p:nvSpPr>
        <p:spPr>
          <a:xfrm>
            <a:off x="2057400" y="5562600"/>
            <a:ext cx="152400" cy="1524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833735"/>
            <a:ext cx="82296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Even/Odd Identities (think about the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graphs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12" y="2304307"/>
            <a:ext cx="283619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832453"/>
              </p:ext>
            </p:extLst>
          </p:nvPr>
        </p:nvGraphicFramePr>
        <p:xfrm>
          <a:off x="2212612" y="2304307"/>
          <a:ext cx="11525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4" imgW="457200" imgH="215640" progId="Equation.3">
                  <p:embed/>
                </p:oleObj>
              </mc:Choice>
              <mc:Fallback>
                <p:oleObj name="Equation" r:id="rId4" imgW="457200" imgH="2156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612" y="2304307"/>
                        <a:ext cx="1152525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22617" y="2402395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B40D51-35B2-49AF-9202-FF6708DEFC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4343400"/>
            <a:ext cx="4885875" cy="2390775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78FA7BFD-1DBC-42DE-B0F8-EF421B28290E}"/>
              </a:ext>
            </a:extLst>
          </p:cNvPr>
          <p:cNvSpPr/>
          <p:nvPr/>
        </p:nvSpPr>
        <p:spPr>
          <a:xfrm>
            <a:off x="7924800" y="587186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2788557-2B61-4254-BB6A-AB750EC99E96}"/>
              </a:ext>
            </a:extLst>
          </p:cNvPr>
          <p:cNvSpPr/>
          <p:nvPr/>
        </p:nvSpPr>
        <p:spPr>
          <a:xfrm>
            <a:off x="5181600" y="5892185"/>
            <a:ext cx="152400" cy="1524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000971"/>
            <a:ext cx="82296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Even/Odd Identities (think about the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graphs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4660"/>
            <a:ext cx="2465614" cy="59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953108"/>
              </p:ext>
            </p:extLst>
          </p:nvPr>
        </p:nvGraphicFramePr>
        <p:xfrm>
          <a:off x="6553200" y="2284660"/>
          <a:ext cx="11207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4" imgW="444240" imgH="215640" progId="Equation.3">
                  <p:embed/>
                </p:oleObj>
              </mc:Choice>
              <mc:Fallback>
                <p:oleObj name="Equation" r:id="rId4" imgW="444240" imgH="2156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284660"/>
                        <a:ext cx="1120775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34511BED-6488-4BE9-BE54-B835D29BAA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" y="3817143"/>
            <a:ext cx="4610100" cy="2505075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ACA855C5-F9C7-410B-AA32-59676393BA1D}"/>
              </a:ext>
            </a:extLst>
          </p:cNvPr>
          <p:cNvSpPr/>
          <p:nvPr/>
        </p:nvSpPr>
        <p:spPr>
          <a:xfrm>
            <a:off x="3376249" y="525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F82EB79-D107-4B2F-B15F-85F1355D4D56}"/>
              </a:ext>
            </a:extLst>
          </p:cNvPr>
          <p:cNvSpPr/>
          <p:nvPr/>
        </p:nvSpPr>
        <p:spPr>
          <a:xfrm>
            <a:off x="1371600" y="5257800"/>
            <a:ext cx="152400" cy="1524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5FBBADA-5128-4B2D-A31D-EA73188127B4}"/>
              </a:ext>
            </a:extLst>
          </p:cNvPr>
          <p:cNvSpPr txBox="1"/>
          <p:nvPr/>
        </p:nvSpPr>
        <p:spPr>
          <a:xfrm>
            <a:off x="7772400" y="2326083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246276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2900" y="528935"/>
            <a:ext cx="82296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Even/Odd Identities (think about the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graphs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625876"/>
            <a:ext cx="2663190" cy="69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009835"/>
              </p:ext>
            </p:extLst>
          </p:nvPr>
        </p:nvGraphicFramePr>
        <p:xfrm>
          <a:off x="2058987" y="1689074"/>
          <a:ext cx="14081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4" imgW="558720" imgH="215640" progId="Equation.3">
                  <p:embed/>
                </p:oleObj>
              </mc:Choice>
              <mc:Fallback>
                <p:oleObj name="Equation" r:id="rId4" imgW="558720" imgH="2156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7" y="1689074"/>
                        <a:ext cx="1408113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81400" y="1742415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561DC8F-79E4-4425-9F31-9F86536D1E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0021" y="3913607"/>
            <a:ext cx="4467225" cy="2695575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46ED3C6A-D55D-48D8-BE33-2B68E5118E66}"/>
              </a:ext>
            </a:extLst>
          </p:cNvPr>
          <p:cNvSpPr/>
          <p:nvPr/>
        </p:nvSpPr>
        <p:spPr>
          <a:xfrm>
            <a:off x="70104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D42F633-2E97-40A8-BFEB-E439EE52AF8B}"/>
              </a:ext>
            </a:extLst>
          </p:cNvPr>
          <p:cNvSpPr/>
          <p:nvPr/>
        </p:nvSpPr>
        <p:spPr>
          <a:xfrm>
            <a:off x="6553200" y="5715000"/>
            <a:ext cx="152400" cy="1524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2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4310"/>
            <a:ext cx="82296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Even/Odd Identities (think about the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graphs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120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47800"/>
            <a:ext cx="2396218" cy="5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551628"/>
              </p:ext>
            </p:extLst>
          </p:nvPr>
        </p:nvGraphicFramePr>
        <p:xfrm>
          <a:off x="5715000" y="1447800"/>
          <a:ext cx="14081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Equation" r:id="rId4" imgW="558720" imgH="215640" progId="Equation.3">
                  <p:embed/>
                </p:oleObj>
              </mc:Choice>
              <mc:Fallback>
                <p:oleObj name="Equation" r:id="rId4" imgW="558720" imgH="21564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447800"/>
                        <a:ext cx="1408113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239000" y="1508542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88FEAA-B8A1-4368-A7A2-8392117638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097" y="3948076"/>
            <a:ext cx="3152775" cy="2619375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0A036889-74E1-4085-B090-4E78E1FADF21}"/>
              </a:ext>
            </a:extLst>
          </p:cNvPr>
          <p:cNvSpPr/>
          <p:nvPr/>
        </p:nvSpPr>
        <p:spPr>
          <a:xfrm>
            <a:off x="23622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C19033C-ACDA-47CB-B898-E8216588620D}"/>
              </a:ext>
            </a:extLst>
          </p:cNvPr>
          <p:cNvSpPr/>
          <p:nvPr/>
        </p:nvSpPr>
        <p:spPr>
          <a:xfrm>
            <a:off x="1981200" y="5562600"/>
            <a:ext cx="152400" cy="1524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7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310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Aharoni</vt:lpstr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102</cp:revision>
  <dcterms:created xsi:type="dcterms:W3CDTF">2014-10-27T15:45:48Z</dcterms:created>
  <dcterms:modified xsi:type="dcterms:W3CDTF">2020-04-15T14:17:22Z</dcterms:modified>
</cp:coreProperties>
</file>