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72" r:id="rId12"/>
    <p:sldId id="265" r:id="rId13"/>
    <p:sldId id="273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3399"/>
    <a:srgbClr val="CCFFFF"/>
    <a:srgbClr val="00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6AE9C-EAAC-470F-926E-C6CB4280F8B4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8D618-64F4-4A90-81B5-1BDAEF7CC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83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1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0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6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5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1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9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0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643D-4560-4716-8E86-7492BECC1E9D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A4F3E-52DD-4E69-AA90-854379445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11" Type="http://schemas.openxmlformats.org/officeDocument/2006/relationships/image" Target="../media/image10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7.png"/><Relationship Id="rId26" Type="http://schemas.openxmlformats.org/officeDocument/2006/relationships/image" Target="../media/image21.wmf"/><Relationship Id="rId3" Type="http://schemas.openxmlformats.org/officeDocument/2006/relationships/image" Target="../media/image22.png"/><Relationship Id="rId21" Type="http://schemas.openxmlformats.org/officeDocument/2006/relationships/image" Target="../media/image28.png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5.png"/><Relationship Id="rId17" Type="http://schemas.openxmlformats.org/officeDocument/2006/relationships/image" Target="../media/image18.wmf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11" Type="http://schemas.openxmlformats.org/officeDocument/2006/relationships/image" Target="../media/image16.wmf"/><Relationship Id="rId24" Type="http://schemas.openxmlformats.org/officeDocument/2006/relationships/image" Target="../media/image29.png"/><Relationship Id="rId5" Type="http://schemas.openxmlformats.org/officeDocument/2006/relationships/image" Target="../media/image14.wmf"/><Relationship Id="rId15" Type="http://schemas.openxmlformats.org/officeDocument/2006/relationships/image" Target="../media/image26.png"/><Relationship Id="rId23" Type="http://schemas.openxmlformats.org/officeDocument/2006/relationships/image" Target="../media/image20.wmf"/><Relationship Id="rId10" Type="http://schemas.openxmlformats.org/officeDocument/2006/relationships/oleObject" Target="../embeddings/oleObject12.bin"/><Relationship Id="rId19" Type="http://schemas.openxmlformats.org/officeDocument/2006/relationships/oleObject" Target="../embeddings/oleObject15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4.png"/><Relationship Id="rId14" Type="http://schemas.openxmlformats.org/officeDocument/2006/relationships/image" Target="../media/image17.wmf"/><Relationship Id="rId22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32.jpeg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41.pn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png"/><Relationship Id="rId5" Type="http://schemas.openxmlformats.org/officeDocument/2006/relationships/image" Target="../media/image38.wmf"/><Relationship Id="rId10" Type="http://schemas.openxmlformats.org/officeDocument/2006/relationships/image" Target="../media/image40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37.png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Accel </a:t>
            </a:r>
            <a:r>
              <a:rPr lang="en-US" sz="2800" dirty="0" smtClean="0">
                <a:solidFill>
                  <a:srgbClr val="0000FF"/>
                </a:solidFill>
                <a:latin typeface="Comic Sans MS"/>
                <a:ea typeface="Times New Roman"/>
              </a:rPr>
              <a:t>Precalc</a:t>
            </a:r>
            <a:endParaRPr lang="en-US" sz="2800" dirty="0"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008000"/>
                </a:solidFill>
                <a:latin typeface="Comic Sans MS"/>
                <a:ea typeface="Times New Roman"/>
              </a:rPr>
              <a:t>Unit </a:t>
            </a:r>
            <a:r>
              <a:rPr lang="en-US" sz="2800" dirty="0" smtClean="0">
                <a:solidFill>
                  <a:srgbClr val="008000"/>
                </a:solidFill>
                <a:latin typeface="Comic Sans MS"/>
                <a:ea typeface="Times New Roman"/>
              </a:rPr>
              <a:t>7:Trig </a:t>
            </a:r>
            <a:r>
              <a:rPr lang="en-US" sz="2800" dirty="0">
                <a:solidFill>
                  <a:srgbClr val="008000"/>
                </a:solidFill>
                <a:latin typeface="Comic Sans MS"/>
                <a:ea typeface="Times New Roman"/>
              </a:rPr>
              <a:t>Identities</a:t>
            </a:r>
            <a:endParaRPr lang="en-US" sz="2800" dirty="0"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FF00FF"/>
                </a:solidFill>
                <a:latin typeface="Comic Sans MS"/>
                <a:ea typeface="Times New Roman"/>
              </a:rPr>
              <a:t>Lesson 1: Establishing Trig </a:t>
            </a:r>
            <a:r>
              <a:rPr lang="en-US" sz="2800" dirty="0" smtClean="0">
                <a:solidFill>
                  <a:srgbClr val="FF00FF"/>
                </a:solidFill>
                <a:latin typeface="Comic Sans MS"/>
                <a:ea typeface="Times New Roman"/>
              </a:rPr>
              <a:t>Identities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6670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EQ: What are 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trig identities </a:t>
            </a:r>
            <a:r>
              <a:rPr lang="en-US" sz="2400" dirty="0">
                <a:latin typeface="Comic Sans MS"/>
                <a:ea typeface="Times New Roman"/>
              </a:rPr>
              <a:t>and how are they used to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simplify trigonometric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Times New Roman"/>
              </a:rPr>
              <a:t>expressions </a:t>
            </a:r>
            <a:r>
              <a:rPr lang="en-US" sz="2400" dirty="0" smtClean="0">
                <a:latin typeface="Comic Sans MS"/>
                <a:ea typeface="Times New Roman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Times New Roman"/>
              </a:rPr>
              <a:t>solve trigonometric equations</a:t>
            </a:r>
            <a:r>
              <a:rPr lang="en-US" sz="2400" dirty="0" smtClean="0">
                <a:latin typeface="Comic Sans MS"/>
                <a:ea typeface="Times New Roman"/>
              </a:rPr>
              <a:t>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4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Ex.  Simplify using trig identities.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ea typeface="Times New Roman"/>
              </a:rPr>
              <a:t>I will work these on the board with you.</a:t>
            </a:r>
            <a:r>
              <a:rPr lang="en-US" sz="2400" dirty="0">
                <a:solidFill>
                  <a:srgbClr val="FF3399"/>
                </a:solidFill>
                <a:latin typeface="Comic Sans MS"/>
                <a:ea typeface="Times New Roman"/>
              </a:rPr>
              <a:t> Show all steps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. </a:t>
            </a:r>
            <a:endParaRPr lang="en-US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30" y="3505200"/>
            <a:ext cx="3690257" cy="68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24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3385458" cy="77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95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15906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7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9" y="3505200"/>
            <a:ext cx="3831771" cy="70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52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282838"/>
              </p:ext>
            </p:extLst>
          </p:nvPr>
        </p:nvGraphicFramePr>
        <p:xfrm>
          <a:off x="457200" y="2514600"/>
          <a:ext cx="219482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3" imgW="863280" imgH="419040" progId="Equation.3">
                  <p:embed/>
                </p:oleObj>
              </mc:Choice>
              <mc:Fallback>
                <p:oleObj name="Equation" r:id="rId3" imgW="8632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514600"/>
                        <a:ext cx="2194828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70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3657600" cy="1222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5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30099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00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47191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400" dirty="0">
                <a:latin typeface="Comic Sans MS"/>
                <a:ea typeface="Times New Roman"/>
              </a:rPr>
              <a:t>  p. 381   #19 – </a:t>
            </a:r>
            <a:r>
              <a:rPr lang="en-US" sz="2400" dirty="0" smtClean="0">
                <a:latin typeface="Comic Sans MS"/>
                <a:ea typeface="Times New Roman"/>
              </a:rPr>
              <a:t>44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00FF"/>
                </a:solidFill>
                <a:latin typeface="Comic Sans MS"/>
                <a:ea typeface="Times New Roman"/>
              </a:rPr>
              <a:t>Practice Worksheet #1: Simplify Trig </a:t>
            </a:r>
            <a:r>
              <a:rPr lang="en-US" sz="2400" dirty="0" smtClean="0">
                <a:solidFill>
                  <a:srgbClr val="FF00FF"/>
                </a:solidFill>
                <a:latin typeface="Comic Sans MS"/>
                <a:ea typeface="Times New Roman"/>
              </a:rPr>
              <a:t>Identities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993300"/>
                </a:solidFill>
                <a:latin typeface="Comic Sans MS"/>
                <a:ea typeface="Times New Roman"/>
              </a:rPr>
              <a:t>Practice Worksheet #2: Simplify Trig </a:t>
            </a:r>
            <a:r>
              <a:rPr lang="en-US" sz="2400" dirty="0" smtClean="0">
                <a:solidFill>
                  <a:srgbClr val="993300"/>
                </a:solidFill>
                <a:latin typeface="Comic Sans MS"/>
                <a:ea typeface="Times New Roman"/>
              </a:rPr>
              <a:t>Identities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Practice Worksheet #3: Simplify Trig </a:t>
            </a:r>
            <a:r>
              <a:rPr lang="en-US" sz="2400" dirty="0" smtClean="0">
                <a:solidFill>
                  <a:srgbClr val="008000"/>
                </a:solidFill>
                <a:latin typeface="Comic Sans MS"/>
                <a:ea typeface="Times New Roman"/>
              </a:rPr>
              <a:t>Identities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80"/>
                </a:solidFill>
                <a:latin typeface="Comic Sans MS"/>
                <a:ea typeface="Times New Roman"/>
              </a:rPr>
              <a:t>Practice Worksheet #4: Simplify Trig Identities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19400"/>
            <a:ext cx="7620000" cy="369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322229" y="511629"/>
            <a:ext cx="584647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</a:rPr>
              <a:t>Complete these Fundamental Identities</a:t>
            </a:r>
            <a:endParaRPr lang="en-US" sz="2400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7751" y="1524000"/>
            <a:ext cx="3563796" cy="461665"/>
          </a:xfrm>
          <a:prstGeom prst="rect">
            <a:avLst/>
          </a:prstGeom>
          <a:solidFill>
            <a:srgbClr val="CCFFFF"/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Reciprocal Identities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50" y="2590800"/>
            <a:ext cx="70770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373095"/>
              </p:ext>
            </p:extLst>
          </p:nvPr>
        </p:nvGraphicFramePr>
        <p:xfrm>
          <a:off x="1991523" y="2438400"/>
          <a:ext cx="85540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" name="Equation" r:id="rId4" imgW="368280" imgH="393480" progId="Equation.3">
                  <p:embed/>
                </p:oleObj>
              </mc:Choice>
              <mc:Fallback>
                <p:oleObj name="Equation" r:id="rId4" imgW="368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1523" y="2438400"/>
                        <a:ext cx="855406" cy="9144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616670"/>
              </p:ext>
            </p:extLst>
          </p:nvPr>
        </p:nvGraphicFramePr>
        <p:xfrm>
          <a:off x="4304516" y="2438400"/>
          <a:ext cx="85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8" name="Equation" r:id="rId6" imgW="368280" imgH="393480" progId="Equation.3">
                  <p:embed/>
                </p:oleObj>
              </mc:Choice>
              <mc:Fallback>
                <p:oleObj name="Equation" r:id="rId6" imgW="368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4516" y="2438400"/>
                        <a:ext cx="854075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308787"/>
              </p:ext>
            </p:extLst>
          </p:nvPr>
        </p:nvGraphicFramePr>
        <p:xfrm>
          <a:off x="6629400" y="2438400"/>
          <a:ext cx="85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" name="Equation" r:id="rId8" imgW="368280" imgH="393480" progId="Equation.3">
                  <p:embed/>
                </p:oleObj>
              </mc:Choice>
              <mc:Fallback>
                <p:oleObj name="Equation" r:id="rId8" imgW="368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438400"/>
                        <a:ext cx="854075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128172"/>
              </p:ext>
            </p:extLst>
          </p:nvPr>
        </p:nvGraphicFramePr>
        <p:xfrm>
          <a:off x="2071688" y="3581400"/>
          <a:ext cx="825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0" name="Equation" r:id="rId10" imgW="355320" imgH="393480" progId="Equation.3">
                  <p:embed/>
                </p:oleObj>
              </mc:Choice>
              <mc:Fallback>
                <p:oleObj name="Equation" r:id="rId10" imgW="3553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581400"/>
                        <a:ext cx="825500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24470"/>
              </p:ext>
            </p:extLst>
          </p:nvPr>
        </p:nvGraphicFramePr>
        <p:xfrm>
          <a:off x="4322763" y="3657600"/>
          <a:ext cx="8842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1" name="Equation" r:id="rId12" imgW="380880" imgH="393480" progId="Equation.3">
                  <p:embed/>
                </p:oleObj>
              </mc:Choice>
              <mc:Fallback>
                <p:oleObj name="Equation" r:id="rId12" imgW="3808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3657600"/>
                        <a:ext cx="884237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056524"/>
              </p:ext>
            </p:extLst>
          </p:nvPr>
        </p:nvGraphicFramePr>
        <p:xfrm>
          <a:off x="6538913" y="3657600"/>
          <a:ext cx="8556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2" name="Equation" r:id="rId14" imgW="368280" imgH="393480" progId="Equation.3">
                  <p:embed/>
                </p:oleObj>
              </mc:Choice>
              <mc:Fallback>
                <p:oleObj name="Equation" r:id="rId14" imgW="3682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13" y="3657600"/>
                        <a:ext cx="855662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918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1782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Therefore: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1146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475638"/>
              </p:ext>
            </p:extLst>
          </p:nvPr>
        </p:nvGraphicFramePr>
        <p:xfrm>
          <a:off x="2667000" y="1193800"/>
          <a:ext cx="215244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Equation" r:id="rId4" imgW="939600" imgH="393480" progId="Equation.3">
                  <p:embed/>
                </p:oleObj>
              </mc:Choice>
              <mc:Fallback>
                <p:oleObj name="Equation" r:id="rId4" imgW="939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0" y="1193800"/>
                        <a:ext cx="2152445" cy="9017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3276600"/>
            <a:ext cx="2952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031959"/>
              </p:ext>
            </p:extLst>
          </p:nvPr>
        </p:nvGraphicFramePr>
        <p:xfrm>
          <a:off x="2742406" y="2825750"/>
          <a:ext cx="22685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Equation" r:id="rId7" imgW="990360" imgH="393480" progId="Equation.3">
                  <p:embed/>
                </p:oleObj>
              </mc:Choice>
              <mc:Fallback>
                <p:oleObj name="Equation" r:id="rId7" imgW="9903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2406" y="2825750"/>
                        <a:ext cx="2268538" cy="9017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53000"/>
            <a:ext cx="32956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675964"/>
              </p:ext>
            </p:extLst>
          </p:nvPr>
        </p:nvGraphicFramePr>
        <p:xfrm>
          <a:off x="2616200" y="4502150"/>
          <a:ext cx="22415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name="Equation" r:id="rId10" imgW="977760" imgH="393480" progId="Equation.3">
                  <p:embed/>
                </p:oleObj>
              </mc:Choice>
              <mc:Fallback>
                <p:oleObj name="Equation" r:id="rId10" imgW="9777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4502150"/>
                        <a:ext cx="2241550" cy="9017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00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001000" cy="461665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Ratio Identities (in terms of </a:t>
            </a:r>
            <a:r>
              <a:rPr lang="en-US" sz="2400" dirty="0">
                <a:solidFill>
                  <a:srgbClr val="FF3399"/>
                </a:solidFill>
                <a:latin typeface="Comic Sans MS"/>
                <a:ea typeface="Times New Roman"/>
              </a:rPr>
              <a:t>sine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 and </a:t>
            </a:r>
            <a:r>
              <a:rPr lang="en-US" sz="2400" dirty="0">
                <a:solidFill>
                  <a:srgbClr val="FF3399"/>
                </a:solidFill>
                <a:latin typeface="Comic Sans MS"/>
                <a:ea typeface="Times New Roman"/>
              </a:rPr>
              <a:t>cosine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7" y="2057400"/>
            <a:ext cx="2590800" cy="68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325061"/>
              </p:ext>
            </p:extLst>
          </p:nvPr>
        </p:nvGraphicFramePr>
        <p:xfrm>
          <a:off x="2090057" y="1447800"/>
          <a:ext cx="1001662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9"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90057" y="1447800"/>
                        <a:ext cx="1001662" cy="10350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36901"/>
            <a:ext cx="2862944" cy="72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818619"/>
              </p:ext>
            </p:extLst>
          </p:nvPr>
        </p:nvGraphicFramePr>
        <p:xfrm>
          <a:off x="6324600" y="1519376"/>
          <a:ext cx="1001712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" name="Equation" r:id="rId7" imgW="380880" imgH="393480" progId="Equation.3">
                  <p:embed/>
                </p:oleObj>
              </mc:Choice>
              <mc:Fallback>
                <p:oleObj name="Equation" r:id="rId7" imgW="3808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519376"/>
                        <a:ext cx="1001712" cy="1035050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3200400"/>
            <a:ext cx="8229600" cy="461665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571500" algn="l"/>
              </a:tabLst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Even/Odd Identities (think about </a:t>
            </a:r>
            <a:r>
              <a:rPr lang="en-US" sz="2400" dirty="0" smtClean="0">
                <a:solidFill>
                  <a:srgbClr val="008000"/>
                </a:solidFill>
                <a:latin typeface="Comic Sans MS"/>
                <a:ea typeface="Times New Roman"/>
              </a:rPr>
              <a:t>the </a:t>
            </a:r>
            <a:r>
              <a:rPr lang="en-US" sz="2400" dirty="0" smtClean="0">
                <a:solidFill>
                  <a:srgbClr val="FF3399"/>
                </a:solidFill>
                <a:latin typeface="Comic Sans MS"/>
                <a:ea typeface="Times New Roman"/>
              </a:rPr>
              <a:t>graphs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)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266319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6560"/>
              </p:ext>
            </p:extLst>
          </p:nvPr>
        </p:nvGraphicFramePr>
        <p:xfrm>
          <a:off x="2122714" y="3962400"/>
          <a:ext cx="1376723" cy="544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1" name="Equation" r:id="rId10" imgW="545760" imgH="215640" progId="Equation.3">
                  <p:embed/>
                </p:oleObj>
              </mc:Choice>
              <mc:Fallback>
                <p:oleObj name="Equation" r:id="rId10" imgW="545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22714" y="3962400"/>
                        <a:ext cx="1376723" cy="54428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37204" y="4028769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ODD</a:t>
            </a: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283619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239347"/>
              </p:ext>
            </p:extLst>
          </p:nvPr>
        </p:nvGraphicFramePr>
        <p:xfrm>
          <a:off x="2414588" y="4876800"/>
          <a:ext cx="11525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" name="Equation" r:id="rId13" imgW="457200" imgH="215640" progId="Equation.3">
                  <p:embed/>
                </p:oleObj>
              </mc:Choice>
              <mc:Fallback>
                <p:oleObj name="Equation" r:id="rId13" imgW="4572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4876800"/>
                        <a:ext cx="1152525" cy="5445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793671" y="4876800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EVEN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67399"/>
            <a:ext cx="2663190" cy="69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310819"/>
              </p:ext>
            </p:extLst>
          </p:nvPr>
        </p:nvGraphicFramePr>
        <p:xfrm>
          <a:off x="2235200" y="5867400"/>
          <a:ext cx="14081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3" name="Equation" r:id="rId16" imgW="558720" imgH="215640" progId="Equation.3">
                  <p:embed/>
                </p:oleObj>
              </mc:Choice>
              <mc:Fallback>
                <p:oleObj name="Equation" r:id="rId16" imgW="5587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5867400"/>
                        <a:ext cx="1408113" cy="5445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48100" y="5882750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ODD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101" name="Picture 2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914" y="3923322"/>
            <a:ext cx="2438400" cy="63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893087"/>
              </p:ext>
            </p:extLst>
          </p:nvPr>
        </p:nvGraphicFramePr>
        <p:xfrm>
          <a:off x="6400800" y="3934208"/>
          <a:ext cx="14081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" name="Equation" r:id="rId19" imgW="558720" imgH="215640" progId="Equation.3">
                  <p:embed/>
                </p:oleObj>
              </mc:Choice>
              <mc:Fallback>
                <p:oleObj name="Equation" r:id="rId19" imgW="5587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934208"/>
                        <a:ext cx="1408113" cy="5445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930243" y="3962400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ODD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4845694"/>
            <a:ext cx="2465614" cy="59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725241"/>
              </p:ext>
            </p:extLst>
          </p:nvPr>
        </p:nvGraphicFramePr>
        <p:xfrm>
          <a:off x="6543675" y="4797425"/>
          <a:ext cx="11207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" name="Equation" r:id="rId22" imgW="444240" imgH="215640" progId="Equation.3">
                  <p:embed/>
                </p:oleObj>
              </mc:Choice>
              <mc:Fallback>
                <p:oleObj name="Equation" r:id="rId22" imgW="44424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4797425"/>
                        <a:ext cx="1120775" cy="5445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930243" y="4845694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EVEN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120" name="Picture 48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753" y="5820540"/>
            <a:ext cx="2396218" cy="5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982517"/>
              </p:ext>
            </p:extLst>
          </p:nvPr>
        </p:nvGraphicFramePr>
        <p:xfrm>
          <a:off x="6400800" y="5791906"/>
          <a:ext cx="14081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" name="Equation" r:id="rId25" imgW="558720" imgH="215640" progId="Equation.3">
                  <p:embed/>
                </p:oleObj>
              </mc:Choice>
              <mc:Fallback>
                <p:oleObj name="Equation" r:id="rId25" imgW="55872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791906"/>
                        <a:ext cx="1408113" cy="5445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864929" y="5843671"/>
            <a:ext cx="990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ODD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8843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5" grpId="0" animBg="1"/>
      <p:bldP spid="18" grpId="0" animBg="1"/>
      <p:bldP spid="21" grpId="0" animBg="1"/>
      <p:bldP spid="24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3783408" cy="461665"/>
          </a:xfrm>
          <a:prstGeom prst="rect">
            <a:avLst/>
          </a:prstGeom>
          <a:solidFill>
            <a:srgbClr val="CCFFFF"/>
          </a:solidFill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Pythagorean Identities</a:t>
            </a:r>
            <a:endParaRPr lang="en-US" sz="2400" dirty="0"/>
          </a:p>
        </p:txBody>
      </p:sp>
      <p:pic>
        <p:nvPicPr>
          <p:cNvPr id="4100" name="Picture 4" descr="http://thenumerist.com/wp-content/uploads/2013/09/unit-circle-to-derive-Pythagorean-Identiti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8" y="1600200"/>
            <a:ext cx="4295453" cy="330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09339" y="988367"/>
            <a:ext cx="29718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RECALL</a:t>
            </a:r>
            <a:r>
              <a:rPr lang="en-US" sz="2400" dirty="0" smtClean="0"/>
              <a:t>:  </a:t>
            </a:r>
            <a:r>
              <a:rPr lang="en-US" sz="2400" dirty="0" smtClean="0">
                <a:solidFill>
                  <a:srgbClr val="0000FF"/>
                </a:solidFill>
              </a:rPr>
              <a:t>Unit Circle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2221077"/>
            <a:ext cx="152400" cy="1524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1851745"/>
            <a:ext cx="79947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(x, y)</a:t>
            </a:r>
            <a:endParaRPr lang="en-US" b="1" dirty="0">
              <a:solidFill>
                <a:srgbClr val="FF3399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514" y="1567334"/>
            <a:ext cx="3929743" cy="333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29400" y="3472543"/>
            <a:ext cx="90110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</a:rPr>
              <a:t>cos </a:t>
            </a:r>
            <a:r>
              <a:rPr lang="en-US" sz="2400" b="1" dirty="0" smtClean="0">
                <a:solidFill>
                  <a:srgbClr val="FF3399"/>
                </a:solidFill>
                <a:sym typeface="Symbol"/>
              </a:rPr>
              <a:t>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0" y="2613828"/>
            <a:ext cx="90110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</a:rPr>
              <a:t>s</a:t>
            </a:r>
            <a:r>
              <a:rPr lang="en-US" sz="2400" b="1" dirty="0" smtClean="0">
                <a:solidFill>
                  <a:srgbClr val="FF3399"/>
                </a:solidFill>
              </a:rPr>
              <a:t>in </a:t>
            </a:r>
            <a:r>
              <a:rPr lang="en-US" sz="2400" b="1" dirty="0" smtClean="0">
                <a:solidFill>
                  <a:srgbClr val="FF3399"/>
                </a:solidFill>
                <a:sym typeface="Symbol"/>
              </a:rPr>
              <a:t>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30123" y="1927945"/>
            <a:ext cx="146109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(</a:t>
            </a:r>
            <a:r>
              <a:rPr lang="en-US" b="1" dirty="0">
                <a:solidFill>
                  <a:srgbClr val="FF3399"/>
                </a:solidFill>
              </a:rPr>
              <a:t>cos </a:t>
            </a:r>
            <a:r>
              <a:rPr lang="en-US" b="1" dirty="0" smtClean="0">
                <a:solidFill>
                  <a:srgbClr val="FF3399"/>
                </a:solidFill>
                <a:sym typeface="Symbol"/>
              </a:rPr>
              <a:t></a:t>
            </a:r>
            <a:r>
              <a:rPr lang="en-US" b="1" dirty="0" smtClean="0">
                <a:solidFill>
                  <a:srgbClr val="FF3399"/>
                </a:solidFill>
              </a:rPr>
              <a:t>, </a:t>
            </a:r>
            <a:r>
              <a:rPr lang="en-US" b="1" dirty="0">
                <a:solidFill>
                  <a:srgbClr val="FF3399"/>
                </a:solidFill>
              </a:rPr>
              <a:t>sin </a:t>
            </a:r>
            <a:r>
              <a:rPr lang="en-US" b="1" dirty="0" smtClean="0">
                <a:solidFill>
                  <a:srgbClr val="FF3399"/>
                </a:solidFill>
                <a:sym typeface="Symbol"/>
              </a:rPr>
              <a:t></a:t>
            </a:r>
            <a:r>
              <a:rPr lang="en-US" b="1" dirty="0" smtClean="0">
                <a:solidFill>
                  <a:srgbClr val="FF3399"/>
                </a:solidFill>
              </a:rPr>
              <a:t>)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024734"/>
            <a:ext cx="434340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RECALL</a:t>
            </a:r>
            <a:r>
              <a:rPr lang="en-US" sz="2400" dirty="0" smtClean="0"/>
              <a:t>:  </a:t>
            </a:r>
            <a:r>
              <a:rPr lang="en-US" sz="2400" b="1" dirty="0" smtClean="0">
                <a:solidFill>
                  <a:srgbClr val="7030A0"/>
                </a:solidFill>
              </a:rPr>
              <a:t>Pythagorean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210049"/>
              </p:ext>
            </p:extLst>
          </p:nvPr>
        </p:nvGraphicFramePr>
        <p:xfrm>
          <a:off x="1143000" y="5486399"/>
          <a:ext cx="2438400" cy="1226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5" imgW="749160" imgH="482400" progId="Equation.3">
                  <p:embed/>
                </p:oleObj>
              </mc:Choice>
              <mc:Fallback>
                <p:oleObj name="Equation" r:id="rId5" imgW="7491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5486399"/>
                        <a:ext cx="2438400" cy="122694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241052"/>
              </p:ext>
            </p:extLst>
          </p:nvPr>
        </p:nvGraphicFramePr>
        <p:xfrm>
          <a:off x="5105400" y="5024734"/>
          <a:ext cx="3595688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7" imgW="1104840" imgH="431640" progId="Equation.3">
                  <p:embed/>
                </p:oleObj>
              </mc:Choice>
              <mc:Fallback>
                <p:oleObj name="Equation" r:id="rId7" imgW="110484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024734"/>
                        <a:ext cx="3595688" cy="10985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46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810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Day 59 Agenda:</a:t>
            </a:r>
            <a:endParaRPr lang="en-US" sz="36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0200"/>
            <a:ext cx="833735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33400"/>
            <a:ext cx="4634602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/>
                <a:ea typeface="Times New Roman"/>
                <a:cs typeface="Times New Roman"/>
              </a:rPr>
              <a:t>I.     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“Grandmama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” or “Madea”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35383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3508" y="2875002"/>
            <a:ext cx="2348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Comic Sans MS"/>
                <a:ea typeface="Times New Roman"/>
              </a:rPr>
              <a:t>Derivations: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429391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Solve for sin</a:t>
            </a:r>
            <a:r>
              <a:rPr lang="en-US" sz="2400" b="1" baseline="30000" dirty="0">
                <a:solidFill>
                  <a:srgbClr val="00B05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 θ: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290856"/>
              </p:ext>
            </p:extLst>
          </p:nvPr>
        </p:nvGraphicFramePr>
        <p:xfrm>
          <a:off x="3804684" y="3336667"/>
          <a:ext cx="2726636" cy="50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4" imgW="1104840" imgH="203040" progId="Equation.3">
                  <p:embed/>
                </p:oleObj>
              </mc:Choice>
              <mc:Fallback>
                <p:oleObj name="Equation" r:id="rId4" imgW="11048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04684" y="3336667"/>
                        <a:ext cx="2726636" cy="501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66065" y="4343399"/>
            <a:ext cx="2746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/>
                <a:ea typeface="Times New Roman"/>
              </a:rPr>
              <a:t>Solve for </a:t>
            </a:r>
            <a:r>
              <a:rPr lang="en-US" sz="2400" b="1" dirty="0" smtClean="0">
                <a:solidFill>
                  <a:srgbClr val="C00000"/>
                </a:solidFill>
                <a:latin typeface="Comic Sans MS"/>
                <a:ea typeface="Times New Roman"/>
              </a:rPr>
              <a:t>cos</a:t>
            </a:r>
            <a:r>
              <a:rPr lang="en-US" sz="2400" b="1" baseline="30000" dirty="0" smtClean="0">
                <a:solidFill>
                  <a:srgbClr val="C0000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mic Sans MS"/>
                <a:ea typeface="Times New Roman"/>
              </a:rPr>
              <a:t>θ:</a:t>
            </a:r>
            <a:endParaRPr lang="en-US" sz="24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18724"/>
              </p:ext>
            </p:extLst>
          </p:nvPr>
        </p:nvGraphicFramePr>
        <p:xfrm>
          <a:off x="3886200" y="4264728"/>
          <a:ext cx="27257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6" imgW="1104840" imgH="203040" progId="Equation.3">
                  <p:embed/>
                </p:oleObj>
              </mc:Choice>
              <mc:Fallback>
                <p:oleObj name="Equation" r:id="rId6" imgW="1104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264728"/>
                        <a:ext cx="2725737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5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525336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II.	 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Divide Grandmama by</a:t>
            </a:r>
            <a:r>
              <a:rPr lang="en-US" sz="2400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sin</a:t>
            </a:r>
            <a:r>
              <a:rPr lang="en-US" sz="24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 θ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669" y="2002971"/>
            <a:ext cx="47720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942"/>
              </p:ext>
            </p:extLst>
          </p:nvPr>
        </p:nvGraphicFramePr>
        <p:xfrm>
          <a:off x="2037670" y="2002971"/>
          <a:ext cx="5682986" cy="1883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tion" r:id="rId4" imgW="1498320" imgH="634680" progId="Equation.3">
                  <p:embed/>
                </p:oleObj>
              </mc:Choice>
              <mc:Fallback>
                <p:oleObj name="Equation" r:id="rId4" imgW="1498320" imgH="634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670" y="2002971"/>
                        <a:ext cx="5682986" cy="188322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047" y="1066800"/>
            <a:ext cx="35383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4114800"/>
            <a:ext cx="2199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Derivations: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90600" y="4724400"/>
            <a:ext cx="27414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Solve for </a:t>
            </a:r>
            <a:r>
              <a:rPr lang="en-US" sz="2400" b="1" dirty="0" smtClean="0">
                <a:solidFill>
                  <a:srgbClr val="00B050"/>
                </a:solidFill>
                <a:latin typeface="Comic Sans MS"/>
                <a:ea typeface="Times New Roman"/>
              </a:rPr>
              <a:t>cot</a:t>
            </a:r>
            <a:r>
              <a:rPr lang="en-US" sz="2400" b="1" baseline="30000" dirty="0" smtClean="0">
                <a:solidFill>
                  <a:srgbClr val="00B05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 smtClean="0">
                <a:solidFill>
                  <a:srgbClr val="00B050"/>
                </a:solidFill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θ: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523981"/>
              </p:ext>
            </p:extLst>
          </p:nvPr>
        </p:nvGraphicFramePr>
        <p:xfrm>
          <a:off x="3886200" y="4587351"/>
          <a:ext cx="27257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Equation" r:id="rId7" imgW="1104840" imgH="203040" progId="Equation.3">
                  <p:embed/>
                </p:oleObj>
              </mc:Choice>
              <mc:Fallback>
                <p:oleObj name="Equation" r:id="rId7" imgW="1104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87351"/>
                        <a:ext cx="2725737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028462" y="5410200"/>
            <a:ext cx="2018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/>
                <a:ea typeface="Times New Roman"/>
              </a:rPr>
              <a:t>Solve for </a:t>
            </a:r>
            <a:r>
              <a:rPr lang="en-US" sz="2400" b="1" dirty="0" smtClean="0">
                <a:solidFill>
                  <a:srgbClr val="C00000"/>
                </a:solidFill>
                <a:latin typeface="Comic Sans MS"/>
                <a:ea typeface="Times New Roman"/>
              </a:rPr>
              <a:t>1:</a:t>
            </a:r>
            <a:endParaRPr lang="en-US" sz="24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107017"/>
              </p:ext>
            </p:extLst>
          </p:nvPr>
        </p:nvGraphicFramePr>
        <p:xfrm>
          <a:off x="3732056" y="5320251"/>
          <a:ext cx="27257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tion" r:id="rId9" imgW="1104840" imgH="203040" progId="Equation.3">
                  <p:embed/>
                </p:oleObj>
              </mc:Choice>
              <mc:Fallback>
                <p:oleObj name="Equation" r:id="rId9" imgW="1104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056" y="5320251"/>
                        <a:ext cx="2725738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509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6367"/>
            <a:ext cx="5367175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/>
                <a:ea typeface="Times New Roman"/>
              </a:rPr>
              <a:t>III.</a:t>
            </a:r>
            <a:r>
              <a:rPr lang="en-US" sz="2400" dirty="0">
                <a:latin typeface="Comic Sans MS"/>
                <a:ea typeface="Times New Roman"/>
              </a:rPr>
              <a:t>	 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Divide Grandmama by</a:t>
            </a:r>
            <a:r>
              <a:rPr lang="en-US" sz="2400" dirty="0">
                <a:latin typeface="Comic Sans MS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cos</a:t>
            </a:r>
            <a:r>
              <a:rPr lang="en-US" sz="2400" b="1" baseline="30000" dirty="0" smtClean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θ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45" y="918865"/>
            <a:ext cx="35383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905414"/>
              </p:ext>
            </p:extLst>
          </p:nvPr>
        </p:nvGraphicFramePr>
        <p:xfrm>
          <a:off x="1604963" y="1833563"/>
          <a:ext cx="5826125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4" imgW="1536480" imgH="634680" progId="Equation.3">
                  <p:embed/>
                </p:oleObj>
              </mc:Choice>
              <mc:Fallback>
                <p:oleObj name="Equation" r:id="rId4" imgW="1536480" imgH="634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1833563"/>
                        <a:ext cx="5826125" cy="18827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4114800"/>
            <a:ext cx="2199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Derivations: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90600" y="4724400"/>
            <a:ext cx="2754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Solve for </a:t>
            </a:r>
            <a:r>
              <a:rPr lang="en-US" sz="2400" b="1" dirty="0" smtClean="0">
                <a:solidFill>
                  <a:srgbClr val="00B050"/>
                </a:solidFill>
                <a:latin typeface="Comic Sans MS"/>
                <a:ea typeface="Times New Roman"/>
              </a:rPr>
              <a:t>tan</a:t>
            </a:r>
            <a:r>
              <a:rPr lang="en-US" sz="2400" b="1" baseline="30000" dirty="0" smtClean="0">
                <a:solidFill>
                  <a:srgbClr val="00B050"/>
                </a:solidFill>
                <a:latin typeface="Comic Sans MS"/>
                <a:ea typeface="Times New Roman"/>
              </a:rPr>
              <a:t>2</a:t>
            </a:r>
            <a:r>
              <a:rPr lang="en-US" sz="2400" b="1" dirty="0" smtClean="0">
                <a:solidFill>
                  <a:srgbClr val="00B050"/>
                </a:solidFill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θ: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235304"/>
              </p:ext>
            </p:extLst>
          </p:nvPr>
        </p:nvGraphicFramePr>
        <p:xfrm>
          <a:off x="3886200" y="4587875"/>
          <a:ext cx="27257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Equation" r:id="rId6" imgW="1104840" imgH="203040" progId="Equation.3">
                  <p:embed/>
                </p:oleObj>
              </mc:Choice>
              <mc:Fallback>
                <p:oleObj name="Equation" r:id="rId6" imgW="1104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87875"/>
                        <a:ext cx="2725738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028462" y="5410200"/>
            <a:ext cx="2018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Comic Sans MS"/>
                <a:ea typeface="Times New Roman"/>
              </a:rPr>
              <a:t>Solve for </a:t>
            </a:r>
            <a:r>
              <a:rPr lang="en-US" sz="2400" b="1" dirty="0" smtClean="0">
                <a:solidFill>
                  <a:srgbClr val="C00000"/>
                </a:solidFill>
                <a:latin typeface="Comic Sans MS"/>
                <a:ea typeface="Times New Roman"/>
              </a:rPr>
              <a:t>1:</a:t>
            </a:r>
            <a:endParaRPr lang="en-US" sz="2400" b="1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711591"/>
              </p:ext>
            </p:extLst>
          </p:nvPr>
        </p:nvGraphicFramePr>
        <p:xfrm>
          <a:off x="3429000" y="5352909"/>
          <a:ext cx="27257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Equation" r:id="rId8" imgW="1104840" imgH="203040" progId="Equation.3">
                  <p:embed/>
                </p:oleObj>
              </mc:Choice>
              <mc:Fallback>
                <p:oleObj name="Equation" r:id="rId8" imgW="1104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52909"/>
                        <a:ext cx="2725738" cy="501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32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206</Words>
  <Application>Microsoft Office PowerPoint</Application>
  <PresentationFormat>On-screen Show (4:3)</PresentationFormat>
  <Paragraphs>43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Aharoni</vt:lpstr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temp</cp:lastModifiedBy>
  <cp:revision>76</cp:revision>
  <dcterms:created xsi:type="dcterms:W3CDTF">2014-10-27T15:45:48Z</dcterms:created>
  <dcterms:modified xsi:type="dcterms:W3CDTF">2018-04-09T15:00:51Z</dcterms:modified>
</cp:coreProperties>
</file>