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65" r:id="rId12"/>
    <p:sldId id="269" r:id="rId13"/>
    <p:sldId id="277" r:id="rId14"/>
    <p:sldId id="267" r:id="rId15"/>
    <p:sldId id="268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EC8E-94D0-4C68-B083-F8B27EFA594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5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EC8E-94D0-4C68-B083-F8B27EFA594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3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EC8E-94D0-4C68-B083-F8B27EFA594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EC8E-94D0-4C68-B083-F8B27EFA594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9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EC8E-94D0-4C68-B083-F8B27EFA594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7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EC8E-94D0-4C68-B083-F8B27EFA594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3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EC8E-94D0-4C68-B083-F8B27EFA594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6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EC8E-94D0-4C68-B083-F8B27EFA594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0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EC8E-94D0-4C68-B083-F8B27EFA594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6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EC8E-94D0-4C68-B083-F8B27EFA594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1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EC8E-94D0-4C68-B083-F8B27EFA594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9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6EC8E-94D0-4C68-B083-F8B27EFA594A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B8899-71F9-43A9-AA88-76E74E970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6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6.jpe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7.png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33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32.wmf"/><Relationship Id="rId4" Type="http://schemas.openxmlformats.org/officeDocument/2006/relationships/image" Target="../media/image34.png"/><Relationship Id="rId9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26.jpeg"/><Relationship Id="rId7" Type="http://schemas.openxmlformats.org/officeDocument/2006/relationships/image" Target="../media/image3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7.png"/><Relationship Id="rId5" Type="http://schemas.openxmlformats.org/officeDocument/2006/relationships/image" Target="../media/image36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26.jpeg"/><Relationship Id="rId7" Type="http://schemas.openxmlformats.org/officeDocument/2006/relationships/image" Target="../media/image44.png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3.png"/><Relationship Id="rId11" Type="http://schemas.openxmlformats.org/officeDocument/2006/relationships/oleObject" Target="../embeddings/oleObject8.bin"/><Relationship Id="rId5" Type="http://schemas.openxmlformats.org/officeDocument/2006/relationships/image" Target="../media/image40.wmf"/><Relationship Id="rId10" Type="http://schemas.openxmlformats.org/officeDocument/2006/relationships/image" Target="../media/image41.wmf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34.png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26.jpeg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59.wmf"/><Relationship Id="rId5" Type="http://schemas.openxmlformats.org/officeDocument/2006/relationships/image" Target="../media/image56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5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34.png"/><Relationship Id="rId7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60.w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emf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304800"/>
            <a:ext cx="6934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Accel Precalc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r>
              <a:rPr lang="en-US" sz="2800" dirty="0" smtClean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      Unit 8: Extended Trigonometry</a:t>
            </a:r>
            <a:endParaRPr lang="en-US" sz="2800" dirty="0" smtClean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  <a:p>
            <a:r>
              <a:rPr lang="en-US" sz="2800" dirty="0" smtClean="0">
                <a:solidFill>
                  <a:srgbClr val="FF00FF"/>
                </a:solidFill>
                <a:effectLst/>
                <a:latin typeface="Comic Sans MS"/>
                <a:ea typeface="Times New Roman"/>
              </a:rPr>
              <a:t>        Lesson 1:  Law of Sine (Part II)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2860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993366"/>
                </a:solidFill>
                <a:effectLst/>
                <a:latin typeface="Comic Sans MS"/>
                <a:ea typeface="Times New Roman"/>
              </a:rPr>
              <a:t>EQ: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What is the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ambiguous case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for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Law of Sine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? How do you determine if a triangle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exists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?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536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09600"/>
            <a:ext cx="26084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FF33CC"/>
                </a:solidFill>
                <a:effectLst/>
                <a:latin typeface="Times New Roman"/>
                <a:ea typeface="Times New Roman"/>
              </a:rPr>
              <a:t>Scenario 5:  </a:t>
            </a:r>
            <a:endParaRPr lang="en-US" sz="3600" dirty="0">
              <a:solidFill>
                <a:srgbClr val="FF33CC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0400" y="640377"/>
            <a:ext cx="31918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Verdana" pitchFamily="34" charset="0"/>
                <a:sym typeface="Symbol" pitchFamily="18" charset="2"/>
              </a:rPr>
              <a:t>A is obtuse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89" r="32365"/>
          <a:stretch>
            <a:fillRect/>
          </a:stretch>
        </p:blipFill>
        <p:spPr bwMode="auto">
          <a:xfrm>
            <a:off x="228600" y="1527602"/>
            <a:ext cx="3959157" cy="1520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4071257"/>
            <a:ext cx="73613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If </a:t>
            </a:r>
            <a:r>
              <a:rPr lang="en-US" sz="3200" b="1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a</a:t>
            </a:r>
            <a:r>
              <a:rPr lang="en-US" sz="32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200" b="1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&gt;</a:t>
            </a:r>
            <a:r>
              <a:rPr lang="en-US" sz="32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 </a:t>
            </a:r>
            <a:r>
              <a:rPr lang="en-US" sz="3200" b="1" i="1" dirty="0" smtClean="0">
                <a:solidFill>
                  <a:srgbClr val="008000"/>
                </a:solidFill>
                <a:effectLst/>
                <a:latin typeface="Times New Roman"/>
                <a:ea typeface="Times New Roman"/>
              </a:rPr>
              <a:t>b </a:t>
            </a:r>
            <a:r>
              <a:rPr lang="en-US" sz="32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, then </a:t>
            </a:r>
            <a:r>
              <a:rPr lang="en-US" sz="3200" b="1" i="1" dirty="0" smtClean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Times New Roman"/>
                <a:ea typeface="Times New Roman"/>
              </a:rPr>
              <a:t>one triangle</a:t>
            </a:r>
            <a:r>
              <a:rPr lang="en-US" sz="32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can be formed.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842535" y="5464629"/>
            <a:ext cx="2743200" cy="4572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Verdana" pitchFamily="34" charset="0"/>
              </a:rPr>
              <a:t>1 SOLUTION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4789400"/>
            <a:ext cx="2989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o</a:t>
            </a:r>
            <a:r>
              <a:rPr lang="en-US" sz="3600" dirty="0" err="1" smtClean="0">
                <a:solidFill>
                  <a:srgbClr val="FF0000"/>
                </a:solidFill>
              </a:rPr>
              <a:t>pp</a:t>
            </a:r>
            <a:r>
              <a:rPr lang="en-US" sz="3600" dirty="0" smtClean="0"/>
              <a:t> </a:t>
            </a:r>
            <a:r>
              <a:rPr lang="en-US" sz="4000" dirty="0"/>
              <a:t>&gt;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6600"/>
                </a:solidFill>
              </a:rPr>
              <a:t>adj</a:t>
            </a:r>
            <a:endParaRPr lang="en-US" sz="3600" b="1" dirty="0">
              <a:solidFill>
                <a:srgbClr val="0066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508551"/>
            <a:ext cx="3200400" cy="219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32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000099"/>
                </a:solidFill>
                <a:effectLst/>
                <a:latin typeface="Comic Sans MS"/>
                <a:ea typeface="Times New Roman"/>
                <a:cs typeface="Times New Roman"/>
              </a:rPr>
              <a:t>Ex 1. Sketch the information </a:t>
            </a:r>
            <a:r>
              <a:rPr lang="en-US" sz="2800" b="1" i="1" dirty="0" smtClean="0">
                <a:solidFill>
                  <a:srgbClr val="000099"/>
                </a:solidFill>
                <a:latin typeface="Comic Sans MS"/>
                <a:ea typeface="Times New Roman"/>
                <a:cs typeface="Times New Roman"/>
              </a:rPr>
              <a:t>given on a triangle. </a:t>
            </a:r>
            <a:r>
              <a:rPr lang="en-US" sz="2800" b="1" i="1" dirty="0" smtClean="0">
                <a:solidFill>
                  <a:srgbClr val="000099"/>
                </a:solidFill>
                <a:effectLst/>
                <a:latin typeface="Comic Sans MS"/>
                <a:ea typeface="Times New Roman"/>
                <a:cs typeface="Times New Roman"/>
              </a:rPr>
              <a:t>Determine how many solutions exist for each triangle. Find all missing parts.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57200" y="19812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i="1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a)  a = 8, b = 4,</a:t>
            </a:r>
            <a:r>
              <a:rPr lang="en-US" sz="3200" b="1" i="1" dirty="0" smtClean="0">
                <a:solidFill>
                  <a:srgbClr val="000099"/>
                </a:solidFill>
                <a:effectLst/>
                <a:latin typeface="Cambria Math"/>
                <a:ea typeface="Times New Roman"/>
                <a:cs typeface="Times New Roman"/>
              </a:rPr>
              <a:t> ∡</a:t>
            </a:r>
            <a:r>
              <a:rPr lang="en-US" sz="3200" b="1" i="1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B = 30</a:t>
            </a:r>
            <a:r>
              <a:rPr lang="en-US" sz="3200" b="1" i="1" baseline="300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o</a:t>
            </a:r>
            <a:r>
              <a:rPr lang="en-US" sz="3200" dirty="0" smtClean="0">
                <a:effectLst/>
                <a:latin typeface="Times New Roman"/>
                <a:ea typeface="Times New Roman"/>
              </a:rPr>
              <a:t> </a:t>
            </a:r>
            <a:br>
              <a:rPr lang="en-US" sz="3200" dirty="0" smtClean="0">
                <a:effectLst/>
                <a:latin typeface="Times New Roman"/>
                <a:ea typeface="Times New Roman"/>
              </a:rPr>
            </a:br>
            <a:endParaRPr lang="en-US" sz="3200" dirty="0"/>
          </a:p>
        </p:txBody>
      </p:sp>
      <p:pic>
        <p:nvPicPr>
          <p:cNvPr id="10242" name="Picture 2" descr="http://mathforum.org/mathimages/imgUpload/Triangle_templa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43200"/>
            <a:ext cx="54864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4400" y="4431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30</a:t>
            </a:r>
            <a:r>
              <a:rPr lang="en-US" b="1" i="1" baseline="300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30486" y="3745468"/>
            <a:ext cx="9035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3746250"/>
            <a:ext cx="9035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4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745606"/>
              </p:ext>
            </p:extLst>
          </p:nvPr>
        </p:nvGraphicFramePr>
        <p:xfrm>
          <a:off x="727187" y="2688193"/>
          <a:ext cx="2320812" cy="222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5" name="Equation" r:id="rId4" imgW="901440" imgH="863280" progId="Equation.3">
                  <p:embed/>
                </p:oleObj>
              </mc:Choice>
              <mc:Fallback>
                <p:oleObj name="Equation" r:id="rId4" imgW="901440" imgH="863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7187" y="2688193"/>
                        <a:ext cx="2320812" cy="22227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43200"/>
            <a:ext cx="21812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2688193"/>
            <a:ext cx="219075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88193"/>
            <a:ext cx="2362199" cy="1694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199" y="5486401"/>
            <a:ext cx="3429001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33CC"/>
                </a:solidFill>
              </a:rPr>
              <a:t>1 Right Triangle</a:t>
            </a:r>
            <a:endParaRPr lang="en-US" sz="4000" dirty="0">
              <a:solidFill>
                <a:srgbClr val="FF33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1896365"/>
            <a:ext cx="2737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Cambria Math"/>
                <a:ea typeface="Times New Roman"/>
                <a:cs typeface="Times New Roman"/>
              </a:rPr>
              <a:t>∡</a:t>
            </a:r>
            <a:r>
              <a:rPr lang="en-US" sz="2800" b="1" i="1" dirty="0" smtClean="0">
                <a:latin typeface="Times New Roman"/>
                <a:ea typeface="Times New Roman"/>
              </a:rPr>
              <a:t>B is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ACUTE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43499" y="5486401"/>
            <a:ext cx="3429001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Now Solve</a:t>
            </a:r>
            <a:endParaRPr lang="en-US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7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10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85800"/>
            <a:ext cx="2552700" cy="2349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05" y="299292"/>
            <a:ext cx="4432300" cy="370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52600" y="393412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90˚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216090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90˚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182948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</a:t>
            </a:r>
            <a:r>
              <a:rPr lang="en-US" sz="3200" dirty="0" smtClean="0">
                <a:solidFill>
                  <a:srgbClr val="FF0000"/>
                </a:solidFill>
              </a:rPr>
              <a:t>0˚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4080" y="219869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</a:t>
            </a:r>
            <a:r>
              <a:rPr lang="en-US" sz="3200" dirty="0" smtClean="0">
                <a:solidFill>
                  <a:srgbClr val="FF0000"/>
                </a:solidFill>
              </a:rPr>
              <a:t>0˚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4480" y="274243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B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96200" y="2602451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A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96200" y="609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C</a:t>
            </a:r>
            <a:endParaRPr lang="en-US" sz="3200" dirty="0">
              <a:solidFill>
                <a:srgbClr val="0000FF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507500"/>
              </p:ext>
            </p:extLst>
          </p:nvPr>
        </p:nvGraphicFramePr>
        <p:xfrm>
          <a:off x="531813" y="4394200"/>
          <a:ext cx="338455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8" name="Equation" r:id="rId5" imgW="1117440" imgH="253800" progId="Equation.DSMT4">
                  <p:embed/>
                </p:oleObj>
              </mc:Choice>
              <mc:Fallback>
                <p:oleObj name="Equation" r:id="rId5" imgW="1117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1813" y="4394200"/>
                        <a:ext cx="3384550" cy="7699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086600" y="119437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60˚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36188" y="3187226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60˚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393411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8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76822" y="1798388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4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3150" y="1275538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8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06751" y="15679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4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73223"/>
              </p:ext>
            </p:extLst>
          </p:nvPr>
        </p:nvGraphicFramePr>
        <p:xfrm>
          <a:off x="5378767" y="4107984"/>
          <a:ext cx="24098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9" name="Equation" r:id="rId7" imgW="1218960" imgH="444240" progId="Equation.3">
                  <p:embed/>
                </p:oleObj>
              </mc:Choice>
              <mc:Fallback>
                <p:oleObj name="Equation" r:id="rId7" imgW="121896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767" y="4107984"/>
                        <a:ext cx="2409825" cy="8794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876822" y="316246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6.93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63701" y="2870081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6.93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608508"/>
              </p:ext>
            </p:extLst>
          </p:nvPr>
        </p:nvGraphicFramePr>
        <p:xfrm>
          <a:off x="201593" y="5777126"/>
          <a:ext cx="872807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0" name="Equation" r:id="rId9" imgW="2882880" imgH="203040" progId="Equation.3">
                  <p:embed/>
                </p:oleObj>
              </mc:Choice>
              <mc:Fallback>
                <p:oleObj name="Equation" r:id="rId9" imgW="2882880" imgH="20304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1593" y="5777126"/>
                        <a:ext cx="8728075" cy="61436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797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048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             </a:t>
            </a:r>
            <a:r>
              <a:rPr lang="en-US" sz="3600" u="sng" dirty="0" smtClean="0">
                <a:solidFill>
                  <a:srgbClr val="0000FF"/>
                </a:solidFill>
              </a:rPr>
              <a:t>Day 71 Agenda: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Quiz 15 ---  30 minutes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6600"/>
                </a:solidFill>
              </a:rPr>
              <a:t>Turn in Rec Letter --- due Monday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874395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4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000099"/>
                </a:solidFill>
                <a:effectLst/>
                <a:latin typeface="Comic Sans MS"/>
                <a:ea typeface="Times New Roman"/>
                <a:cs typeface="Times New Roman"/>
              </a:rPr>
              <a:t>Ex 1. Sketch the information </a:t>
            </a:r>
            <a:r>
              <a:rPr lang="en-US" sz="2800" b="1" i="1" dirty="0" smtClean="0">
                <a:solidFill>
                  <a:srgbClr val="000099"/>
                </a:solidFill>
                <a:latin typeface="Comic Sans MS"/>
                <a:ea typeface="Times New Roman"/>
                <a:cs typeface="Times New Roman"/>
              </a:rPr>
              <a:t>given on a triangle. </a:t>
            </a:r>
            <a:r>
              <a:rPr lang="en-US" sz="2800" b="1" i="1" dirty="0" smtClean="0">
                <a:solidFill>
                  <a:srgbClr val="000099"/>
                </a:solidFill>
                <a:effectLst/>
                <a:latin typeface="Comic Sans MS"/>
                <a:ea typeface="Times New Roman"/>
                <a:cs typeface="Times New Roman"/>
              </a:rPr>
              <a:t>Determine how many solutions exist for each triangle. Find all missing parts.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04800" y="1729653"/>
            <a:ext cx="5943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    b)  a = 6, b = 4, ∡ B = 45</a:t>
            </a:r>
            <a:r>
              <a:rPr lang="en-US" sz="3200" b="1" i="1" baseline="30000" dirty="0">
                <a:solidFill>
                  <a:srgbClr val="0000FF"/>
                </a:solidFill>
              </a:rPr>
              <a:t>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en-US" sz="3200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</a:br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10242" name="Picture 2" descr="http://mathforum.org/mathimages/imgUpload/Triangle_templa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43981"/>
            <a:ext cx="54864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4400" y="4431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45</a:t>
            </a:r>
            <a:r>
              <a:rPr lang="en-US" b="1" i="1" baseline="300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30486" y="3745468"/>
            <a:ext cx="9035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3746250"/>
            <a:ext cx="9035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4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990482"/>
              </p:ext>
            </p:extLst>
          </p:nvPr>
        </p:nvGraphicFramePr>
        <p:xfrm>
          <a:off x="568997" y="2424274"/>
          <a:ext cx="2681287" cy="251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0" name="Equation" r:id="rId4" imgW="1041120" imgH="977760" progId="Equation.3">
                  <p:embed/>
                </p:oleObj>
              </mc:Choice>
              <mc:Fallback>
                <p:oleObj name="Equation" r:id="rId4" imgW="1041120" imgH="977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8997" y="2424274"/>
                        <a:ext cx="2681287" cy="25161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199" y="5486401"/>
            <a:ext cx="3429001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NO Triangle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1896365"/>
            <a:ext cx="2737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Cambria Math"/>
                <a:ea typeface="Times New Roman"/>
                <a:cs typeface="Times New Roman"/>
              </a:rPr>
              <a:t>∡</a:t>
            </a:r>
            <a:r>
              <a:rPr lang="en-US" sz="2800" b="1" i="1" dirty="0" smtClean="0">
                <a:latin typeface="Times New Roman"/>
                <a:ea typeface="Times New Roman"/>
              </a:rPr>
              <a:t>B is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ACUTE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39" y="2526229"/>
            <a:ext cx="2806415" cy="561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39" y="2446067"/>
            <a:ext cx="3101653" cy="1280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82" y="2383412"/>
            <a:ext cx="3038718" cy="199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505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000099"/>
                </a:solidFill>
                <a:effectLst/>
                <a:latin typeface="Comic Sans MS"/>
                <a:ea typeface="Times New Roman"/>
                <a:cs typeface="Times New Roman"/>
              </a:rPr>
              <a:t>Ex 1. Sketch the information </a:t>
            </a:r>
            <a:r>
              <a:rPr lang="en-US" sz="2800" b="1" i="1" dirty="0" smtClean="0">
                <a:solidFill>
                  <a:srgbClr val="000099"/>
                </a:solidFill>
                <a:latin typeface="Comic Sans MS"/>
                <a:ea typeface="Times New Roman"/>
                <a:cs typeface="Times New Roman"/>
              </a:rPr>
              <a:t>given on a triangle. </a:t>
            </a:r>
            <a:r>
              <a:rPr lang="en-US" sz="2800" b="1" i="1" dirty="0" smtClean="0">
                <a:solidFill>
                  <a:srgbClr val="000099"/>
                </a:solidFill>
                <a:effectLst/>
                <a:latin typeface="Comic Sans MS"/>
                <a:ea typeface="Times New Roman"/>
                <a:cs typeface="Times New Roman"/>
              </a:rPr>
              <a:t>Determine how many solutions exist for each triangle. Find all missing parts.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04800" y="1729653"/>
            <a:ext cx="5943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    </a:t>
            </a:r>
            <a:r>
              <a:rPr lang="en-US" sz="3200" b="1" i="1" dirty="0" smtClean="0">
                <a:solidFill>
                  <a:srgbClr val="0000FF"/>
                </a:solidFill>
              </a:rPr>
              <a:t>c)</a:t>
            </a:r>
            <a:r>
              <a:rPr lang="en-US" sz="3200" b="1" i="1" dirty="0">
                <a:solidFill>
                  <a:srgbClr val="0000FF"/>
                </a:solidFill>
              </a:rPr>
              <a:t>  </a:t>
            </a:r>
            <a:r>
              <a:rPr lang="en-US" sz="3200" b="1" i="1" dirty="0" smtClean="0">
                <a:solidFill>
                  <a:srgbClr val="0000FF"/>
                </a:solidFill>
              </a:rPr>
              <a:t>b </a:t>
            </a:r>
            <a:r>
              <a:rPr lang="en-US" sz="3200" b="1" i="1" dirty="0">
                <a:solidFill>
                  <a:srgbClr val="0000FF"/>
                </a:solidFill>
              </a:rPr>
              <a:t>= </a:t>
            </a:r>
            <a:r>
              <a:rPr lang="en-US" sz="3200" b="1" i="1" dirty="0" smtClean="0">
                <a:solidFill>
                  <a:srgbClr val="0000FF"/>
                </a:solidFill>
              </a:rPr>
              <a:t>7, c </a:t>
            </a:r>
            <a:r>
              <a:rPr lang="en-US" sz="3200" b="1" i="1" dirty="0">
                <a:solidFill>
                  <a:srgbClr val="0000FF"/>
                </a:solidFill>
              </a:rPr>
              <a:t>= </a:t>
            </a:r>
            <a:r>
              <a:rPr lang="en-US" sz="3200" b="1" i="1" dirty="0" smtClean="0">
                <a:solidFill>
                  <a:srgbClr val="0000FF"/>
                </a:solidFill>
              </a:rPr>
              <a:t>6.5, </a:t>
            </a:r>
            <a:r>
              <a:rPr lang="en-US" sz="3200" b="1" i="1" dirty="0">
                <a:solidFill>
                  <a:srgbClr val="0000FF"/>
                </a:solidFill>
              </a:rPr>
              <a:t>∡ C</a:t>
            </a:r>
            <a:r>
              <a:rPr lang="en-US" sz="3200" b="1" i="1" dirty="0" smtClean="0">
                <a:solidFill>
                  <a:srgbClr val="0000FF"/>
                </a:solidFill>
              </a:rPr>
              <a:t> </a:t>
            </a:r>
            <a:r>
              <a:rPr lang="en-US" sz="3200" b="1" i="1" dirty="0">
                <a:solidFill>
                  <a:srgbClr val="0000FF"/>
                </a:solidFill>
              </a:rPr>
              <a:t>= </a:t>
            </a:r>
            <a:r>
              <a:rPr lang="en-US" sz="3200" b="1" i="1" dirty="0" smtClean="0">
                <a:solidFill>
                  <a:srgbClr val="0000FF"/>
                </a:solidFill>
              </a:rPr>
              <a:t>60</a:t>
            </a:r>
            <a:r>
              <a:rPr lang="en-US" sz="3200" b="1" i="1" baseline="30000" dirty="0" smtClean="0">
                <a:solidFill>
                  <a:srgbClr val="0000FF"/>
                </a:solidFill>
              </a:rPr>
              <a:t>o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en-US" sz="3200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</a:br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10242" name="Picture 2" descr="http://mathforum.org/mathimages/imgUpload/Triangle_templa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43981"/>
            <a:ext cx="54864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4400" y="4431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60</a:t>
            </a:r>
            <a:r>
              <a:rPr lang="en-US" b="1" i="1" baseline="300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30486" y="3745468"/>
            <a:ext cx="9035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3746250"/>
            <a:ext cx="9035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6.5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167785"/>
              </p:ext>
            </p:extLst>
          </p:nvPr>
        </p:nvGraphicFramePr>
        <p:xfrm>
          <a:off x="178848" y="2434709"/>
          <a:ext cx="2976563" cy="251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9" name="Equation" r:id="rId4" imgW="1155600" imgH="977760" progId="Equation.3">
                  <p:embed/>
                </p:oleObj>
              </mc:Choice>
              <mc:Fallback>
                <p:oleObj name="Equation" r:id="rId4" imgW="1155600" imgH="977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8848" y="2434709"/>
                        <a:ext cx="2976563" cy="25161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1" y="5181600"/>
            <a:ext cx="2438400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A Least 1 Triangle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1745042"/>
            <a:ext cx="2737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Cambria Math"/>
                <a:ea typeface="Times New Roman"/>
                <a:cs typeface="Times New Roman"/>
              </a:rPr>
              <a:t>∡</a:t>
            </a:r>
            <a:r>
              <a:rPr lang="en-US" sz="2800" b="1" i="1" dirty="0">
                <a:latin typeface="Times New Roman"/>
                <a:ea typeface="Times New Roman"/>
              </a:rPr>
              <a:t>C</a:t>
            </a:r>
            <a:r>
              <a:rPr lang="en-US" sz="2800" b="1" i="1" dirty="0" smtClean="0">
                <a:latin typeface="Times New Roman"/>
                <a:ea typeface="Times New Roman"/>
              </a:rPr>
              <a:t> is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ACUTE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82" y="2335710"/>
            <a:ext cx="2850173" cy="63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2335710"/>
            <a:ext cx="2770455" cy="1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71" y="2367536"/>
            <a:ext cx="3113315" cy="2019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561303"/>
              </p:ext>
            </p:extLst>
          </p:nvPr>
        </p:nvGraphicFramePr>
        <p:xfrm>
          <a:off x="2514600" y="5478341"/>
          <a:ext cx="3152744" cy="456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0" name="Equation" r:id="rId9" imgW="1015920" imgH="190440" progId="Equation.3">
                  <p:embed/>
                </p:oleObj>
              </mc:Choice>
              <mc:Fallback>
                <p:oleObj name="Equation" r:id="rId9" imgW="101592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14600" y="5478341"/>
                        <a:ext cx="3152744" cy="45641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938803"/>
              </p:ext>
            </p:extLst>
          </p:nvPr>
        </p:nvGraphicFramePr>
        <p:xfrm>
          <a:off x="6038850" y="5491163"/>
          <a:ext cx="27781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1" name="Equation" r:id="rId11" imgW="876240" imgH="177480" progId="Equation.3">
                  <p:embed/>
                </p:oleObj>
              </mc:Choice>
              <mc:Fallback>
                <p:oleObj name="Equation" r:id="rId11" imgW="87624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5491163"/>
                        <a:ext cx="2778125" cy="4365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509448" y="6068943"/>
            <a:ext cx="2653351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2 Triangles</a:t>
            </a:r>
            <a:endParaRPr lang="en-US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53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13" grpId="0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05" y="299292"/>
            <a:ext cx="4432300" cy="370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52600" y="393412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6600"/>
                </a:solidFill>
              </a:rPr>
              <a:t>51˚</a:t>
            </a:r>
            <a:endParaRPr lang="en-US" sz="3200" dirty="0">
              <a:solidFill>
                <a:srgbClr val="00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182948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6600"/>
                </a:solidFill>
              </a:rPr>
              <a:t>69˚</a:t>
            </a:r>
            <a:endParaRPr lang="en-US" sz="3200" dirty="0">
              <a:solidFill>
                <a:srgbClr val="00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3739" y="2186482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B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78304" y="2260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C</a:t>
            </a:r>
            <a:endParaRPr lang="en-US" sz="3200" dirty="0">
              <a:solidFill>
                <a:srgbClr val="0000FF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474223"/>
              </p:ext>
            </p:extLst>
          </p:nvPr>
        </p:nvGraphicFramePr>
        <p:xfrm>
          <a:off x="1270000" y="4343686"/>
          <a:ext cx="2159000" cy="87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2" name="Equation" r:id="rId4" imgW="1091880" imgH="444240" progId="Equation.3">
                  <p:embed/>
                </p:oleObj>
              </mc:Choice>
              <mc:Fallback>
                <p:oleObj name="Equation" r:id="rId4" imgW="10918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0000" y="4343686"/>
                        <a:ext cx="2159000" cy="8786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736188" y="3187226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60˚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393411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6600"/>
                </a:solidFill>
              </a:rPr>
              <a:t>5.8</a:t>
            </a:r>
            <a:endParaRPr lang="en-US" sz="3200" dirty="0">
              <a:solidFill>
                <a:srgbClr val="0066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76822" y="1798388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7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217263"/>
              </p:ext>
            </p:extLst>
          </p:nvPr>
        </p:nvGraphicFramePr>
        <p:xfrm>
          <a:off x="4613275" y="4343400"/>
          <a:ext cx="23844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3" name="Equation" r:id="rId6" imgW="1206360" imgH="444240" progId="Equation.3">
                  <p:embed/>
                </p:oleObj>
              </mc:Choice>
              <mc:Fallback>
                <p:oleObj name="Equation" r:id="rId6" imgW="1206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275" y="4343400"/>
                        <a:ext cx="2384425" cy="8794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utoShape 2" descr="data:image/jpeg;base64,/9j/4AAQSkZJRgABAQAAAQABAAD/2wCEAAkGBwgHBgkIBxQVFgkWGSAZGBgYFyIeHhsWIiEgIiMdHyYiICorHiYmJxwbLTEnKCo3MC46HyI0RDMsNygvLysBCgoKBQUFDgUFDisZExkrKysrKysrKysrKysrKysrKysrKysrKysrKysrKysrKysrKysrKysrKysrKysrKysrK//AABEIANwA5gMBIgACEQEDEQH/xAAcAAEBAQEAAwEBAAAAAAAAAAAABwYFAgMEAQj/xABAEAACAAUCAwUFBAcHBQAAAAAAAQIDBAURBiEHMUESIlGBkxMXYWVxFiMyQhQVQ3KCkbEkJlJjg6GiJTM0ktH/xAAUAQEAAAAAAAAAAAAAAAAAAAAA/8QAFBEBAAAAAAAAAAAAAAAAAAAAAP/aAAwDAQACEQMRAD8AuIAAAAAAAAAA8Js2XJlRzZzUMuFNtt4SS5tvokcqx6osV/mzpVmqJc2ZB+JQvdLxx1XxWx8/EGlgrdEXuRNj9nL9jG3Hu8KFdrfG7W2Gl4kG4TypmltUWS9XxRS7bVwxy5Uz8rjb7OI/BZXXxhfJNoP6ZAAAAAAAAAAAAAAAAAAAAAAAAAAAAAAAAAAAAAT3jbcJ0vScqzUX/m1s2CRAk8PDab8niGF/vndvGi7ZddGy9Mz1/Z4JcMEuLG8EcEOIY18fHxy11Zlq9/aXjbRUnOjtslzItsr28eMb8s96W1+4/DanAT3hhqStUyp0fqd4vtLsm3n20npEn+ZpY3e7TT59rFCMJxO0rV3KVTah073dQ0j7UtrnMgW7lvx5vC5PMUP5mdrQuqqTWGnpFzpe7M/DMgzvBMXNfTqn1TXJ5SDQgAAAAAAAAAAAAAAAAAAAAAAAAAAAAAAAHpq6mTR0k6qqWoZEELiib5KFLLb+iR7jB8abpNoNDz6Oky6uqjhp4Eub7W8S84VEv4kB8XBKnm1ltu+qaxYqa6fFGt28S4W0l5ROYvol5Uk52nbVLslht9rlfhlS4YM+LS3fm8vzOiAJTqumn8OdWfbC1wt2OoiUFbKh/LE3tNXm/wCbaz39qseiuo6e4Uc6jrYVHTxwuGKF8nC+aA8qSpkVlLJqqWJRSI4VFDEuThaymvqe0lWjKuo4faoeiLxE3apzcdDOi8W95TfLLb5bd58u+sVUAAAAAAAAAAAAAAAAAAAAAAAAAAAAAAEx1C1qTjNZLQsOmoJbqZiz+0eOz/J+xfmymTI4ZUuKZMeIEst+CRNeDUEy6zNQ6vqVF26ye1L7WNpMGcYx+92f4F5hTAAAAAGc17pOm1fYJlBNfZqoe/JmdYJq5P6Pk14fFJrk8MdWVN5pJ9lv67GoqXuToXzjhWymLx6Za2zh8okbknXE3T1bS1dPrbTC/wCsUy+8gX7aQuaa6tLPxa+MMIFFByNK6hotUWOmu1uf3Ua3hfOCNc4Yvin/AD2fJo64AAAAAAAAAAAAAAAAAAAAAAAAAAAYnjHeHaNA3BS/+/PxTwLGcuPaJf8AoozvaPs0On9MWy0w47UqWlFjk5j3jfnE4n5mK1lnUXFXTOn4cumpk6udjllPuJr6wwr6TCmgAAAAAAAASWvlx8K9ZK5U6a0jWRYmwJbSJ7/Ml0XPl07Sx3YSsS44JkEMyW04Gspp5TXij5L1aqO+Wqptlyh7VLMh7MS/o14NPDT6NInvDu7Vml75N4f6iibjgXao5r5TJO+IfqsPC3xiKHPdhyFPAAAAAAAAAAAAAAAAAAAAAAAAPxtJNvkfpkeK96/UWg7rUQPE6OH2UG+H2o+7lPxScUX8IGf4SL9e37VGspiyp872MluHD9jBjx6NezT+MD8qcZ/QNk+z2jrVbIlibDLTjX+ZF3o/+UTNAAAAAAAAAAMjxI0j9qrPA6N9i8SH7SnmLZwxrD7Oeiiwt+jUL6YeuAGR4b6u+1NojgrV2LzIfs6iW1hqNZXax0UWHt0aiXTL1xMeItprNM3uXxA05DmbAuzWSlymSdsxbdVhZe+OzDFjuvNAsl2o75aqa522LtUsyHtQv+qfg08pro0wPuAAAAAAAAAAAAAAAAAAAAACZcRP7w8QNKaVh3kQROrnrGV2Yc9lPwz2Y1/Gimkw4ZNai1tqvVzw5Lj/AEaQ1FlezhxlrpuoZT835hTwAAAAAAAAAAAAHjHBDMgigmJOBrDT5NeDJPRRxcKtYugnvGka2JuXE3tTz/8AC30h6b9Oy892LNaOTqnT9Fqex1NpuK+6jWzXOCNcoofin/PdPZsDrAnPDLUFbR1dRojU7xd6ZfdRv9tIXJp9Wlj446ZhiKMAAAAAAAAAAAAAAAAAAAGa4j3p6f0TdrhA2pyluGBrmpkfdhaz4OLPkevhjZf1Boa00UaxOcHtI88+3H3mn9M48jN8VMX/AFTpTR0OHLmTf0icv8qBPbzSm+aRTQAAAAAAAAAAAAAAAAMPxO0nU3qjkXmwvsaipe/JjWziS3ct+Od8J7ZytlEzqaC1ZT6vsMuulrs1UPcnS+sExc19HzX/ANTNISvWlHUaA1Otb2aFu1zWoa6TD8XtNS5ZbfPbvdcRxYCqA9FDWU9wo5FZRRKOnjhUUMS5OF8me8AAAAAAAAAAAAAAAHD1xevs9pK63VNKZLlvsZWfvH3YP+ThAxuhM6i4map1LFn9Gk4pJPLG34muv5U/9R+VOMbwisn6j0DbJUSxPmr20e2O9Hus/FQ9heRsgAAAAAAAAAAAAAAAAB6qumk1lLNpaqFRSI4XDFC1lOFrDT+p7QBKNK1E7hxq16QucTdiqYnHRTYn+CJveU/NpbdWnhdt4q5n9c6WpNX6fn2yq2mfilx43gmLlF9OjXVN/U4fDDVVXcZdVpzUXd1DSd2NN7zJawlMXjzWXyeYYs97YN4AAAAAAAAAAAAAEz4vxRXm4aa0fJzmpnqObh7qTBz/ANnE/wDTKYTHS395eL+oL5FvS0cCpZWYfz5faafwam8uka8wpsMKhhUMKxCuS+B+gAAAAAAAAAAAAAAAAAAAAJ7xP01WuZTaw0ysX2k3aSz7aT1ga6tJvZbtOJbvs4oQA4uj9SUWq7DT3W3vuxbRw5y4Ji5wP4rPmmn1O0Sa9SpnC/WH6+ok/svWRYqYEsqTNfKOFdFu2ktvxQ7dwq0mbLnyYJ0lqKVEk4WnlNPdNPqmB5gAAAAAAAAADlaqu8Fg05crrHj7qXFEk3hOPHdh84sLzM3wYtEdr0JSTp+XVVLdRG28t9v8Ly/GFQv6tnP40Tplwp7HpOlbU6tqIVFjfEmBpxN/RuF/wso0iVLp5MuTJWJUKUMKXRLZIDzAAAAAAAAAAAAAAAAAAAAAAAB8l1ttJd7bU264QqOlmQuGKF+D/o1zT6NJk50DcqvRuoZmgtQRNyXmKhnPlHLefu2+j2eE+T7UOcdjNRMrxE0jL1bZPZyX2LpKfbp5vJwTF0yt0osLOOWE93CgNUDG8NNXR6ktk2kui7F9pn7Oogaw+0tu2l4PDz4NPpjOyAAAAAAAB8N9uUqzWWuuc/eXJlxTGvHspvC+L5eYE/s7WpuNd0uGzpLdKUmDf9tFlPbznJ/urypxgOCdsnUmjVcq3LrKuZFPjbxl5eFy8Uu1/Eb8AAAAAAAAAAAAAAAAAAAAAAAAAAAJpxKs1bY7rJ1/ptf2ySsVUtbKdI6t4/wpb5T2UMW3Y33Wn7zRags9Ldba808xZXin1hfg08p/Q6DSiTUXIksDi4U6y9m8rSFdHs+lPP8A6Jfy7vj7N5CtgJprK5AAAABOONtXNnWO26bo2v0uunwSln/Amm35ROXn4NlEmzZcmVHNnNQy4U223hJLm2+iRK7XcaTWvGaGroY1HbaCnfYaa7MU2LZtLm132srbMteKyFQoaSTQUVPR0yxIlwqCFeEMKwl/JHvAAAAAAAAAAAAAAAAAAAAAAAAAAAAAc3UdjotR2WqtVxWZExYyucL6RQ+DT3R0gBNuGl7rbRcZ2gtTP/qEhf2aY9lOp0tseLhS2+Ca5wMpJi+JmkpuoLdJuFnfYv8ASv2lPGsJtrf2bztvjbOyfwbz69EcSLRqClpKWvmQSb6+5MkRZhftVs1DnxfJZz03aA3AAA4+r7PMv+mblaZMfYmTYHCouifTPweMP4Nkb0ZwWvsm4Tp15nxU0tJqF08zvxPK642h+u/LYvgAmvul+aXH1h7pfmlx9YpQAmvul+aXH1h7pfmlx9YpQAmvul+aXH1h7pfmlx9YpQAmvul+aXH1h7pfmlx9YpQAmvul+aXH1h7pfmlx9YpQAmvul+aXH1h7pfmlx9YpQAmvul+aXH1h7pfmlx9YpQAmvul+aXH1h7pfmlx9YpQAmvul+aXH1h7pfmlx9YpQAmvul+aXH1h7pfmlx9YpQAmvul+aXH1h7pfmlx9YpQAmvul+aXH1h7pfmlx9YpQAmvul+aXH1jESOCuoZOsJcz2sDt0M1TPbuPvuFRZ5Yz2/9s9T+gQAA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4" descr="data:image/jpeg;base64,/9j/4AAQSkZJRgABAQAAAQABAAD/2wCEAAkGBwgHBgkIBxQVFgkWGSAZGBgYFyIeHhsWIiEgIiMdHyYiICorHiYmJxwbLTEnKCo3MC46HyI0RDMsNygvLysBCgoKBQUFDgUFDisZExkrKysrKysrKysrKysrKysrKysrKysrKysrKysrKysrKysrKysrKysrKysrKysrKysrK//AABEIANwA5gMBIgACEQEDEQH/xAAcAAEBAQEAAwEBAAAAAAAAAAAABwYFAgMEAQj/xABAEAACAAUCAwUFBAcHBQAAAAAAAQIDBAURBiEHMUESIlGBkxMXYWVxFiMyQhQVQ3KCkbEkJlJjg6GiJTM0ktH/xAAUAQEAAAAAAAAAAAAAAAAAAAAA/8QAFBEBAAAAAAAAAAAAAAAAAAAAAP/aAAwDAQACEQMRAD8AuIAAAAAAAAAA8Js2XJlRzZzUMuFNtt4SS5tvokcqx6osV/mzpVmqJc2ZB+JQvdLxx1XxWx8/EGlgrdEXuRNj9nL9jG3Hu8KFdrfG7W2Gl4kG4TypmltUWS9XxRS7bVwxy5Uz8rjb7OI/BZXXxhfJNoP6ZAAAAAAAAAAAAAAAAAAAAAAAAAAAAAAAAAAAAAT3jbcJ0vScqzUX/m1s2CRAk8PDab8niGF/vndvGi7ZddGy9Mz1/Z4JcMEuLG8EcEOIY18fHxy11Zlq9/aXjbRUnOjtslzItsr28eMb8s96W1+4/DanAT3hhqStUyp0fqd4vtLsm3n20npEn+ZpY3e7TT59rFCMJxO0rV3KVTah073dQ0j7UtrnMgW7lvx5vC5PMUP5mdrQuqqTWGnpFzpe7M/DMgzvBMXNfTqn1TXJ5SDQgAAAAAAAAAAAAAAAAAAAAAAAAAAAAAAAHpq6mTR0k6qqWoZEELiib5KFLLb+iR7jB8abpNoNDz6Oky6uqjhp4Eub7W8S84VEv4kB8XBKnm1ltu+qaxYqa6fFGt28S4W0l5ROYvol5Uk52nbVLslht9rlfhlS4YM+LS3fm8vzOiAJTqumn8OdWfbC1wt2OoiUFbKh/LE3tNXm/wCbaz39qseiuo6e4Uc6jrYVHTxwuGKF8nC+aA8qSpkVlLJqqWJRSI4VFDEuThaymvqe0lWjKuo4faoeiLxE3apzcdDOi8W95TfLLb5bd58u+sVUAAAAAAAAAAAAAAAAAAAAAAAAAAAAAAEx1C1qTjNZLQsOmoJbqZiz+0eOz/J+xfmymTI4ZUuKZMeIEst+CRNeDUEy6zNQ6vqVF26ye1L7WNpMGcYx+92f4F5hTAAAAAGc17pOm1fYJlBNfZqoe/JmdYJq5P6Pk14fFJrk8MdWVN5pJ9lv67GoqXuToXzjhWymLx6Za2zh8okbknXE3T1bS1dPrbTC/wCsUy+8gX7aQuaa6tLPxa+MMIFFByNK6hotUWOmu1uf3Ua3hfOCNc4Yvin/AD2fJo64AAAAAAAAAAAAAAAAAAAAAAAAAAAYnjHeHaNA3BS/+/PxTwLGcuPaJf8AoozvaPs0On9MWy0w47UqWlFjk5j3jfnE4n5mK1lnUXFXTOn4cumpk6udjllPuJr6wwr6TCmgAAAAAAAASWvlx8K9ZK5U6a0jWRYmwJbSJ7/Ml0XPl07Sx3YSsS44JkEMyW04Gspp5TXij5L1aqO+Wqptlyh7VLMh7MS/o14NPDT6NInvDu7Vml75N4f6iibjgXao5r5TJO+IfqsPC3xiKHPdhyFPAAAAAAAAAAAAAAAAAAAAAAAAPxtJNvkfpkeK96/UWg7rUQPE6OH2UG+H2o+7lPxScUX8IGf4SL9e37VGspiyp872MluHD9jBjx6NezT+MD8qcZ/QNk+z2jrVbIlibDLTjX+ZF3o/+UTNAAAAAAAAAAMjxI0j9qrPA6N9i8SH7SnmLZwxrD7Oeiiwt+jUL6YeuAGR4b6u+1NojgrV2LzIfs6iW1hqNZXax0UWHt0aiXTL1xMeItprNM3uXxA05DmbAuzWSlymSdsxbdVhZe+OzDFjuvNAsl2o75aqa522LtUsyHtQv+qfg08pro0wPuAAAAAAAAAAAAAAAAAAAAACZcRP7w8QNKaVh3kQROrnrGV2Yc9lPwz2Y1/Gimkw4ZNai1tqvVzw5Lj/AEaQ1FlezhxlrpuoZT835hTwAAAAAAAAAAAAHjHBDMgigmJOBrDT5NeDJPRRxcKtYugnvGka2JuXE3tTz/8AC30h6b9Oy892LNaOTqnT9Fqex1NpuK+6jWzXOCNcoofin/PdPZsDrAnPDLUFbR1dRojU7xd6ZfdRv9tIXJp9Wlj446ZhiKMAAAAAAAAAAAAAAAAAAAGa4j3p6f0TdrhA2pyluGBrmpkfdhaz4OLPkevhjZf1Boa00UaxOcHtI88+3H3mn9M48jN8VMX/AFTpTR0OHLmTf0icv8qBPbzSm+aRTQAAAAAAAAAAAAAAAAMPxO0nU3qjkXmwvsaipe/JjWziS3ct+Od8J7ZytlEzqaC1ZT6vsMuulrs1UPcnS+sExc19HzX/ANTNISvWlHUaA1Otb2aFu1zWoa6TD8XtNS5ZbfPbvdcRxYCqA9FDWU9wo5FZRRKOnjhUUMS5OF8me8AAAAAAAAAAAAAAAHD1xevs9pK63VNKZLlvsZWfvH3YP+ThAxuhM6i4map1LFn9Gk4pJPLG34muv5U/9R+VOMbwisn6j0DbJUSxPmr20e2O9Hus/FQ9heRsgAAAAAAAAAAAAAAAAB6qumk1lLNpaqFRSI4XDFC1lOFrDT+p7QBKNK1E7hxq16QucTdiqYnHRTYn+CJveU/NpbdWnhdt4q5n9c6WpNX6fn2yq2mfilx43gmLlF9OjXVN/U4fDDVVXcZdVpzUXd1DSd2NN7zJawlMXjzWXyeYYs97YN4AAAAAAAAAAAAAEz4vxRXm4aa0fJzmpnqObh7qTBz/ANnE/wDTKYTHS395eL+oL5FvS0cCpZWYfz5faafwam8uka8wpsMKhhUMKxCuS+B+gAAAAAAAAAAAAAAAAAAAAJ7xP01WuZTaw0ysX2k3aSz7aT1ga6tJvZbtOJbvs4oQA4uj9SUWq7DT3W3vuxbRw5y4Ji5wP4rPmmn1O0Sa9SpnC/WH6+ok/svWRYqYEsqTNfKOFdFu2ktvxQ7dwq0mbLnyYJ0lqKVEk4WnlNPdNPqmB5gAAAAAAAAADlaqu8Fg05crrHj7qXFEk3hOPHdh84sLzM3wYtEdr0JSTp+XVVLdRG28t9v8Ly/GFQv6tnP40Tplwp7HpOlbU6tqIVFjfEmBpxN/RuF/wso0iVLp5MuTJWJUKUMKXRLZIDzAAAAAAAAAAAAAAAAAAAAAAAB8l1ttJd7bU264QqOlmQuGKF+D/o1zT6NJk50DcqvRuoZmgtQRNyXmKhnPlHLefu2+j2eE+T7UOcdjNRMrxE0jL1bZPZyX2LpKfbp5vJwTF0yt0osLOOWE93CgNUDG8NNXR6ktk2kui7F9pn7Oogaw+0tu2l4PDz4NPpjOyAAAAAAAB8N9uUqzWWuuc/eXJlxTGvHspvC+L5eYE/s7WpuNd0uGzpLdKUmDf9tFlPbznJ/urypxgOCdsnUmjVcq3LrKuZFPjbxl5eFy8Uu1/Eb8AAAAAAAAAAAAAAAAAAAAAAAAAAAJpxKs1bY7rJ1/ptf2ySsVUtbKdI6t4/wpb5T2UMW3Y33Wn7zRags9Ldba808xZXin1hfg08p/Q6DSiTUXIksDi4U6y9m8rSFdHs+lPP8A6Jfy7vj7N5CtgJprK5AAAABOONtXNnWO26bo2v0uunwSln/Amm35ROXn4NlEmzZcmVHNnNQy4U223hJLm2+iRK7XcaTWvGaGroY1HbaCnfYaa7MU2LZtLm132srbMteKyFQoaSTQUVPR0yxIlwqCFeEMKwl/JHvAAAAAAAAAAAAAAAAAAAAAAAAAAAAAc3UdjotR2WqtVxWZExYyucL6RQ+DT3R0gBNuGl7rbRcZ2gtTP/qEhf2aY9lOp0tseLhS2+Ca5wMpJi+JmkpuoLdJuFnfYv8ASv2lPGsJtrf2bztvjbOyfwbz69EcSLRqClpKWvmQSb6+5MkRZhftVs1DnxfJZz03aA3AAA4+r7PMv+mblaZMfYmTYHCouifTPweMP4Nkb0ZwWvsm4Tp15nxU0tJqF08zvxPK642h+u/LYvgAmvul+aXH1h7pfmlx9YpQAmvul+aXH1h7pfmlx9YpQAmvul+aXH1h7pfmlx9YpQAmvul+aXH1h7pfmlx9YpQAmvul+aXH1h7pfmlx9YpQAmvul+aXH1h7pfmlx9YpQAmvul+aXH1h7pfmlx9YpQAmvul+aXH1h7pfmlx9YpQAmvul+aXH1h7pfmlx9YpQAmvul+aXH1h7pfmlx9YpQAmvul+aXH1h7pfmlx9YpQAmvul+aXH1h7pfmlx9YpQAmvul+aXH1jESOCuoZOsJcz2sDt0M1TPbuPvuFRZ5Yz2/9s9T+gQAAA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98" y="458250"/>
            <a:ext cx="21907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989298" y="98261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A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78304" y="124470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7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58622" y="2432587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6600"/>
                </a:solidFill>
              </a:rPr>
              <a:t>5.8</a:t>
            </a:r>
            <a:endParaRPr lang="en-US" sz="3200" dirty="0">
              <a:solidFill>
                <a:srgbClr val="00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86200" y="31872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6.5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69147" y="1798387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60˚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78773" y="181878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6600"/>
                </a:solidFill>
              </a:rPr>
              <a:t>69˚</a:t>
            </a:r>
            <a:endParaRPr lang="en-US" sz="3200" dirty="0">
              <a:solidFill>
                <a:srgbClr val="0066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58622" y="83819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6600"/>
                </a:solidFill>
              </a:rPr>
              <a:t>51˚</a:t>
            </a:r>
            <a:endParaRPr lang="en-US" sz="3200" dirty="0">
              <a:solidFill>
                <a:srgbClr val="0066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55170" y="1130586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6.5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6803" y="5638800"/>
            <a:ext cx="7008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Second Triangle : Use </a:t>
            </a:r>
            <a:r>
              <a:rPr lang="en-US" sz="2800" dirty="0" smtClean="0">
                <a:solidFill>
                  <a:srgbClr val="FF33CC"/>
                </a:solidFill>
              </a:rPr>
              <a:t>Supplement </a:t>
            </a:r>
            <a:r>
              <a:rPr lang="en-US" sz="2800" dirty="0" smtClean="0"/>
              <a:t>of </a:t>
            </a:r>
            <a:r>
              <a:rPr lang="en-US" sz="2800" b="1" i="1" dirty="0">
                <a:solidFill>
                  <a:srgbClr val="0000FF"/>
                </a:solidFill>
                <a:latin typeface="Cambria Math"/>
                <a:ea typeface="Times New Roman"/>
                <a:cs typeface="Times New Roman"/>
              </a:rPr>
              <a:t>∡</a:t>
            </a:r>
            <a:r>
              <a:rPr lang="en-US" sz="2800" b="1" i="1" dirty="0">
                <a:solidFill>
                  <a:srgbClr val="0000FF"/>
                </a:solidFill>
                <a:latin typeface="Times New Roman"/>
                <a:ea typeface="Times New Roman"/>
              </a:rPr>
              <a:t>B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8052" y="3055669"/>
            <a:ext cx="38397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These values will be the </a:t>
            </a:r>
            <a:r>
              <a:rPr lang="en-US" sz="2800" b="1" dirty="0" smtClean="0">
                <a:solidFill>
                  <a:srgbClr val="FF0000"/>
                </a:solidFill>
              </a:rPr>
              <a:t>SAME</a:t>
            </a:r>
            <a:r>
              <a:rPr lang="en-US" sz="2800" b="1" dirty="0" smtClean="0"/>
              <a:t> for both triangles.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673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3" grpId="0"/>
      <p:bldP spid="14" grpId="0"/>
      <p:bldP spid="15" grpId="0"/>
      <p:bldP spid="20" grpId="0"/>
      <p:bldP spid="19" grpId="0"/>
      <p:bldP spid="24" grpId="0"/>
      <p:bldP spid="25" grpId="0"/>
      <p:bldP spid="26" grpId="0"/>
      <p:bldP spid="27" grpId="0"/>
      <p:bldP spid="29" grpId="0"/>
      <p:bldP spid="23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4432300" cy="370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"/>
            <a:ext cx="351289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69225"/>
            <a:ext cx="13779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85791"/>
            <a:ext cx="13779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68704" y="2260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C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42738" y="12412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A</a:t>
            </a:r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538" y="1881187"/>
            <a:ext cx="13716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954" y="1830781"/>
            <a:ext cx="13779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402" y="1401363"/>
            <a:ext cx="13779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876822" y="1798388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7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6775" y="83534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7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49504" y="329921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6.5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52338" y="1001016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6.5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184" y="3866409"/>
            <a:ext cx="307972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12763"/>
            <a:ext cx="13779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738" y="571597"/>
            <a:ext cx="13779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942" y="514074"/>
            <a:ext cx="13716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938" y="2123168"/>
            <a:ext cx="13716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779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000099"/>
                </a:solidFill>
                <a:effectLst/>
                <a:latin typeface="Comic Sans MS"/>
                <a:ea typeface="Times New Roman"/>
                <a:cs typeface="Times New Roman"/>
              </a:rPr>
              <a:t>Ex 1. Sketch the information </a:t>
            </a:r>
            <a:r>
              <a:rPr lang="en-US" sz="2800" b="1" i="1" dirty="0" smtClean="0">
                <a:solidFill>
                  <a:srgbClr val="000099"/>
                </a:solidFill>
                <a:latin typeface="Comic Sans MS"/>
                <a:ea typeface="Times New Roman"/>
                <a:cs typeface="Times New Roman"/>
              </a:rPr>
              <a:t>given on a triangle. </a:t>
            </a:r>
            <a:r>
              <a:rPr lang="en-US" sz="2800" b="1" i="1" dirty="0" smtClean="0">
                <a:solidFill>
                  <a:srgbClr val="000099"/>
                </a:solidFill>
                <a:effectLst/>
                <a:latin typeface="Comic Sans MS"/>
                <a:ea typeface="Times New Roman"/>
                <a:cs typeface="Times New Roman"/>
              </a:rPr>
              <a:t>Determine how many solutions exist for each triangle. Find all missing parts.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04800" y="1729653"/>
            <a:ext cx="5943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0000FF"/>
                </a:solidFill>
              </a:rPr>
              <a:t>    d</a:t>
            </a:r>
            <a:r>
              <a:rPr lang="en-US" sz="3200" b="1" i="1" dirty="0" smtClean="0">
                <a:solidFill>
                  <a:srgbClr val="0000FF"/>
                </a:solidFill>
              </a:rPr>
              <a:t>)</a:t>
            </a:r>
            <a:r>
              <a:rPr lang="en-US" sz="3200" b="1" i="1" dirty="0">
                <a:solidFill>
                  <a:srgbClr val="0000FF"/>
                </a:solidFill>
              </a:rPr>
              <a:t>  a</a:t>
            </a:r>
            <a:r>
              <a:rPr lang="en-US" sz="3200" b="1" i="1" dirty="0" smtClean="0">
                <a:solidFill>
                  <a:srgbClr val="0000FF"/>
                </a:solidFill>
              </a:rPr>
              <a:t> </a:t>
            </a:r>
            <a:r>
              <a:rPr lang="en-US" sz="3200" b="1" i="1" dirty="0">
                <a:solidFill>
                  <a:srgbClr val="0000FF"/>
                </a:solidFill>
              </a:rPr>
              <a:t>= 5</a:t>
            </a:r>
            <a:r>
              <a:rPr lang="en-US" sz="3200" b="1" i="1" dirty="0" smtClean="0">
                <a:solidFill>
                  <a:srgbClr val="0000FF"/>
                </a:solidFill>
              </a:rPr>
              <a:t>, c </a:t>
            </a:r>
            <a:r>
              <a:rPr lang="en-US" sz="3200" b="1" i="1" dirty="0">
                <a:solidFill>
                  <a:srgbClr val="0000FF"/>
                </a:solidFill>
              </a:rPr>
              <a:t>= </a:t>
            </a:r>
            <a:r>
              <a:rPr lang="en-US" sz="3200" b="1" i="1" dirty="0" smtClean="0">
                <a:solidFill>
                  <a:srgbClr val="0000FF"/>
                </a:solidFill>
              </a:rPr>
              <a:t>10, </a:t>
            </a:r>
            <a:r>
              <a:rPr lang="en-US" sz="3200" b="1" i="1" dirty="0">
                <a:solidFill>
                  <a:srgbClr val="0000FF"/>
                </a:solidFill>
              </a:rPr>
              <a:t>∡ C</a:t>
            </a:r>
            <a:r>
              <a:rPr lang="en-US" sz="3200" b="1" i="1" dirty="0" smtClean="0">
                <a:solidFill>
                  <a:srgbClr val="0000FF"/>
                </a:solidFill>
              </a:rPr>
              <a:t> </a:t>
            </a:r>
            <a:r>
              <a:rPr lang="en-US" sz="3200" b="1" i="1" dirty="0">
                <a:solidFill>
                  <a:srgbClr val="0000FF"/>
                </a:solidFill>
              </a:rPr>
              <a:t>= 7</a:t>
            </a:r>
            <a:r>
              <a:rPr lang="en-US" sz="3200" b="1" i="1" dirty="0" smtClean="0">
                <a:solidFill>
                  <a:srgbClr val="0000FF"/>
                </a:solidFill>
              </a:rPr>
              <a:t>0</a:t>
            </a:r>
            <a:r>
              <a:rPr lang="en-US" sz="3200" b="1" i="1" baseline="30000" dirty="0" smtClean="0">
                <a:solidFill>
                  <a:srgbClr val="0000FF"/>
                </a:solidFill>
              </a:rPr>
              <a:t>o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en-US" sz="3200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</a:br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10242" name="Picture 2" descr="http://mathforum.org/mathimages/imgUpload/Triangle_templa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43981"/>
            <a:ext cx="54864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4400" y="4431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0099"/>
                </a:solidFill>
                <a:latin typeface="Times New Roman"/>
                <a:ea typeface="Times New Roman"/>
              </a:rPr>
              <a:t>7</a:t>
            </a:r>
            <a:r>
              <a:rPr lang="en-US" b="1" i="1" dirty="0" smtClean="0">
                <a:solidFill>
                  <a:srgbClr val="000099"/>
                </a:solidFill>
                <a:latin typeface="Times New Roman"/>
                <a:ea typeface="Times New Roman"/>
              </a:rPr>
              <a:t>0</a:t>
            </a:r>
            <a:r>
              <a:rPr lang="en-US" b="1" i="1" baseline="300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81800" y="3809218"/>
            <a:ext cx="9035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10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3757916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</a:rPr>
              <a:t>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1" y="5181600"/>
            <a:ext cx="2438400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At Least 1 Triangle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1745042"/>
            <a:ext cx="2737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Cambria Math"/>
                <a:ea typeface="Times New Roman"/>
                <a:cs typeface="Times New Roman"/>
              </a:rPr>
              <a:t>∡</a:t>
            </a:r>
            <a:r>
              <a:rPr lang="en-US" sz="2800" b="1" i="1" dirty="0">
                <a:latin typeface="Times New Roman"/>
                <a:ea typeface="Times New Roman"/>
              </a:rPr>
              <a:t>C</a:t>
            </a:r>
            <a:r>
              <a:rPr lang="en-US" sz="2800" b="1" i="1" dirty="0" smtClean="0">
                <a:latin typeface="Times New Roman"/>
                <a:ea typeface="Times New Roman"/>
              </a:rPr>
              <a:t> is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ACUTE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240884"/>
              </p:ext>
            </p:extLst>
          </p:nvPr>
        </p:nvGraphicFramePr>
        <p:xfrm>
          <a:off x="304800" y="2667000"/>
          <a:ext cx="36957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6" name="Equation" r:id="rId4" imgW="876240" imgH="203040" progId="Equation.3">
                  <p:embed/>
                </p:oleObj>
              </mc:Choice>
              <mc:Fallback>
                <p:oleObj name="Equation" r:id="rId4" imgW="8762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2667000"/>
                        <a:ext cx="3695700" cy="6635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175694"/>
              </p:ext>
            </p:extLst>
          </p:nvPr>
        </p:nvGraphicFramePr>
        <p:xfrm>
          <a:off x="293915" y="3444107"/>
          <a:ext cx="3305176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7" name="Equation" r:id="rId6" imgW="1041120" imgH="203040" progId="Equation.3">
                  <p:embed/>
                </p:oleObj>
              </mc:Choice>
              <mc:Fallback>
                <p:oleObj name="Equation" r:id="rId6" imgW="1041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915" y="3444107"/>
                        <a:ext cx="3305176" cy="4984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436520"/>
              </p:ext>
            </p:extLst>
          </p:nvPr>
        </p:nvGraphicFramePr>
        <p:xfrm>
          <a:off x="577057" y="4115581"/>
          <a:ext cx="189388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8" name="Equation" r:id="rId8" imgW="596880" imgH="177480" progId="Equation.3">
                  <p:embed/>
                </p:oleObj>
              </mc:Choice>
              <mc:Fallback>
                <p:oleObj name="Equation" r:id="rId8" imgW="59688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057" y="4115581"/>
                        <a:ext cx="1893888" cy="4365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475475"/>
              </p:ext>
            </p:extLst>
          </p:nvPr>
        </p:nvGraphicFramePr>
        <p:xfrm>
          <a:off x="2792413" y="5624513"/>
          <a:ext cx="2579687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" name="Equation" r:id="rId10" imgW="812520" imgH="177480" progId="Equation.3">
                  <p:embed/>
                </p:oleObj>
              </mc:Choice>
              <mc:Fallback>
                <p:oleObj name="Equation" r:id="rId10" imgW="81252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413" y="5624513"/>
                        <a:ext cx="2579687" cy="4365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483678" y="5454525"/>
            <a:ext cx="3431722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FALSE, Only 1 Triangle</a:t>
            </a:r>
            <a:endParaRPr lang="en-US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10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13" grpId="0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05" y="299292"/>
            <a:ext cx="4432300" cy="370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52600" y="393412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28˚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182948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82˚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3739" y="2186482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B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78304" y="2260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C</a:t>
            </a:r>
            <a:endParaRPr lang="en-US" sz="3200" dirty="0">
              <a:solidFill>
                <a:srgbClr val="0000FF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4197"/>
              </p:ext>
            </p:extLst>
          </p:nvPr>
        </p:nvGraphicFramePr>
        <p:xfrm>
          <a:off x="1270000" y="4343686"/>
          <a:ext cx="2159000" cy="87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" name="Equation" r:id="rId4" imgW="1091880" imgH="444240" progId="Equation.3">
                  <p:embed/>
                </p:oleObj>
              </mc:Choice>
              <mc:Fallback>
                <p:oleObj name="Equation" r:id="rId4" imgW="10918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0000" y="4343686"/>
                        <a:ext cx="2159000" cy="8786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736188" y="3187226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7</a:t>
            </a:r>
            <a:r>
              <a:rPr lang="en-US" sz="3200" dirty="0" smtClean="0">
                <a:solidFill>
                  <a:srgbClr val="FF0000"/>
                </a:solidFill>
              </a:rPr>
              <a:t>0˚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393411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5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76822" y="1798388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10.5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33237"/>
              </p:ext>
            </p:extLst>
          </p:nvPr>
        </p:nvGraphicFramePr>
        <p:xfrm>
          <a:off x="4613275" y="4343400"/>
          <a:ext cx="23844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5" name="Equation" r:id="rId6" imgW="1206360" imgH="444240" progId="Equation.3">
                  <p:embed/>
                </p:oleObj>
              </mc:Choice>
              <mc:Fallback>
                <p:oleObj name="Equation" r:id="rId6" imgW="1206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3275" y="4343400"/>
                        <a:ext cx="2384425" cy="8794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utoShape 2" descr="data:image/jpeg;base64,/9j/4AAQSkZJRgABAQAAAQABAAD/2wCEAAkGBwgHBgkIBxQVFgkWGSAZGBgYFyIeHhsWIiEgIiMdHyYiICorHiYmJxwbLTEnKCo3MC46HyI0RDMsNygvLysBCgoKBQUFDgUFDisZExkrKysrKysrKysrKysrKysrKysrKysrKysrKysrKysrKysrKysrKysrKysrKysrKysrK//AABEIANwA5gMBIgACEQEDEQH/xAAcAAEBAQEAAwEBAAAAAAAAAAAABwYFAgMEAQj/xABAEAACAAUCAwUFBAcHBQAAAAAAAQIDBAURBiEHMUESIlGBkxMXYWVxFiMyQhQVQ3KCkbEkJlJjg6GiJTM0ktH/xAAUAQEAAAAAAAAAAAAAAAAAAAAA/8QAFBEBAAAAAAAAAAAAAAAAAAAAAP/aAAwDAQACEQMRAD8AuIAAAAAAAAAA8Js2XJlRzZzUMuFNtt4SS5tvokcqx6osV/mzpVmqJc2ZB+JQvdLxx1XxWx8/EGlgrdEXuRNj9nL9jG3Hu8KFdrfG7W2Gl4kG4TypmltUWS9XxRS7bVwxy5Uz8rjb7OI/BZXXxhfJNoP6ZAAAAAAAAAAAAAAAAAAAAAAAAAAAAAAAAAAAAAT3jbcJ0vScqzUX/m1s2CRAk8PDab8niGF/vndvGi7ZddGy9Mz1/Z4JcMEuLG8EcEOIY18fHxy11Zlq9/aXjbRUnOjtslzItsr28eMb8s96W1+4/DanAT3hhqStUyp0fqd4vtLsm3n20npEn+ZpY3e7TT59rFCMJxO0rV3KVTah073dQ0j7UtrnMgW7lvx5vC5PMUP5mdrQuqqTWGnpFzpe7M/DMgzvBMXNfTqn1TXJ5SDQgAAAAAAAAAAAAAAAAAAAAAAAAAAAAAAAHpq6mTR0k6qqWoZEELiib5KFLLb+iR7jB8abpNoNDz6Oky6uqjhp4Eub7W8S84VEv4kB8XBKnm1ltu+qaxYqa6fFGt28S4W0l5ROYvol5Uk52nbVLslht9rlfhlS4YM+LS3fm8vzOiAJTqumn8OdWfbC1wt2OoiUFbKh/LE3tNXm/wCbaz39qseiuo6e4Uc6jrYVHTxwuGKF8nC+aA8qSpkVlLJqqWJRSI4VFDEuThaymvqe0lWjKuo4faoeiLxE3apzcdDOi8W95TfLLb5bd58u+sVUAAAAAAAAAAAAAAAAAAAAAAAAAAAAAAEx1C1qTjNZLQsOmoJbqZiz+0eOz/J+xfmymTI4ZUuKZMeIEst+CRNeDUEy6zNQ6vqVF26ye1L7WNpMGcYx+92f4F5hTAAAAAGc17pOm1fYJlBNfZqoe/JmdYJq5P6Pk14fFJrk8MdWVN5pJ9lv67GoqXuToXzjhWymLx6Za2zh8okbknXE3T1bS1dPrbTC/wCsUy+8gX7aQuaa6tLPxa+MMIFFByNK6hotUWOmu1uf3Ua3hfOCNc4Yvin/AD2fJo64AAAAAAAAAAAAAAAAAAAAAAAAAAAYnjHeHaNA3BS/+/PxTwLGcuPaJf8AoozvaPs0On9MWy0w47UqWlFjk5j3jfnE4n5mK1lnUXFXTOn4cumpk6udjllPuJr6wwr6TCmgAAAAAAAASWvlx8K9ZK5U6a0jWRYmwJbSJ7/Ml0XPl07Sx3YSsS44JkEMyW04Gspp5TXij5L1aqO+Wqptlyh7VLMh7MS/o14NPDT6NInvDu7Vml75N4f6iibjgXao5r5TJO+IfqsPC3xiKHPdhyFPAAAAAAAAAAAAAAAAAAAAAAAAPxtJNvkfpkeK96/UWg7rUQPE6OH2UG+H2o+7lPxScUX8IGf4SL9e37VGspiyp872MluHD9jBjx6NezT+MD8qcZ/QNk+z2jrVbIlibDLTjX+ZF3o/+UTNAAAAAAAAAAMjxI0j9qrPA6N9i8SH7SnmLZwxrD7Oeiiwt+jUL6YeuAGR4b6u+1NojgrV2LzIfs6iW1hqNZXax0UWHt0aiXTL1xMeItprNM3uXxA05DmbAuzWSlymSdsxbdVhZe+OzDFjuvNAsl2o75aqa522LtUsyHtQv+qfg08pro0wPuAAAAAAAAAAAAAAAAAAAAACZcRP7w8QNKaVh3kQROrnrGV2Yc9lPwz2Y1/Gimkw4ZNai1tqvVzw5Lj/AEaQ1FlezhxlrpuoZT835hTwAAAAAAAAAAAAHjHBDMgigmJOBrDT5NeDJPRRxcKtYugnvGka2JuXE3tTz/8AC30h6b9Oy892LNaOTqnT9Fqex1NpuK+6jWzXOCNcoofin/PdPZsDrAnPDLUFbR1dRojU7xd6ZfdRv9tIXJp9Wlj446ZhiKMAAAAAAAAAAAAAAAAAAAGa4j3p6f0TdrhA2pyluGBrmpkfdhaz4OLPkevhjZf1Boa00UaxOcHtI88+3H3mn9M48jN8VMX/AFTpTR0OHLmTf0icv8qBPbzSm+aRTQAAAAAAAAAAAAAAAAMPxO0nU3qjkXmwvsaipe/JjWziS3ct+Od8J7ZytlEzqaC1ZT6vsMuulrs1UPcnS+sExc19HzX/ANTNISvWlHUaA1Otb2aFu1zWoa6TD8XtNS5ZbfPbvdcRxYCqA9FDWU9wo5FZRRKOnjhUUMS5OF8me8AAAAAAAAAAAAAAAHD1xevs9pK63VNKZLlvsZWfvH3YP+ThAxuhM6i4map1LFn9Gk4pJPLG34muv5U/9R+VOMbwisn6j0DbJUSxPmr20e2O9Hus/FQ9heRsgAAAAAAAAAAAAAAAAB6qumk1lLNpaqFRSI4XDFC1lOFrDT+p7QBKNK1E7hxq16QucTdiqYnHRTYn+CJveU/NpbdWnhdt4q5n9c6WpNX6fn2yq2mfilx43gmLlF9OjXVN/U4fDDVVXcZdVpzUXd1DSd2NN7zJawlMXjzWXyeYYs97YN4AAAAAAAAAAAAAEz4vxRXm4aa0fJzmpnqObh7qTBz/ANnE/wDTKYTHS395eL+oL5FvS0cCpZWYfz5faafwam8uka8wpsMKhhUMKxCuS+B+gAAAAAAAAAAAAAAAAAAAAJ7xP01WuZTaw0ysX2k3aSz7aT1ga6tJvZbtOJbvs4oQA4uj9SUWq7DT3W3vuxbRw5y4Ji5wP4rPmmn1O0Sa9SpnC/WH6+ok/svWRYqYEsqTNfKOFdFu2ktvxQ7dwq0mbLnyYJ0lqKVEk4WnlNPdNPqmB5gAAAAAAAAADlaqu8Fg05crrHj7qXFEk3hOPHdh84sLzM3wYtEdr0JSTp+XVVLdRG28t9v8Ly/GFQv6tnP40Tplwp7HpOlbU6tqIVFjfEmBpxN/RuF/wso0iVLp5MuTJWJUKUMKXRLZIDzAAAAAAAAAAAAAAAAAAAAAAAB8l1ttJd7bU264QqOlmQuGKF+D/o1zT6NJk50DcqvRuoZmgtQRNyXmKhnPlHLefu2+j2eE+T7UOcdjNRMrxE0jL1bZPZyX2LpKfbp5vJwTF0yt0osLOOWE93CgNUDG8NNXR6ktk2kui7F9pn7Oogaw+0tu2l4PDz4NPpjOyAAAAAAAB8N9uUqzWWuuc/eXJlxTGvHspvC+L5eYE/s7WpuNd0uGzpLdKUmDf9tFlPbznJ/urypxgOCdsnUmjVcq3LrKuZFPjbxl5eFy8Uu1/Eb8AAAAAAAAAAAAAAAAAAAAAAAAAAAJpxKs1bY7rJ1/ptf2ySsVUtbKdI6t4/wpb5T2UMW3Y33Wn7zRags9Ldba808xZXin1hfg08p/Q6DSiTUXIksDi4U6y9m8rSFdHs+lPP8A6Jfy7vj7N5CtgJprK5AAAABOONtXNnWO26bo2v0uunwSln/Amm35ROXn4NlEmzZcmVHNnNQy4U223hJLm2+iRK7XcaTWvGaGroY1HbaCnfYaa7MU2LZtLm132srbMteKyFQoaSTQUVPR0yxIlwqCFeEMKwl/JHvAAAAAAAAAAAAAAAAAAAAAAAAAAAAAc3UdjotR2WqtVxWZExYyucL6RQ+DT3R0gBNuGl7rbRcZ2gtTP/qEhf2aY9lOp0tseLhS2+Ca5wMpJi+JmkpuoLdJuFnfYv8ASv2lPGsJtrf2bztvjbOyfwbz69EcSLRqClpKWvmQSb6+5MkRZhftVs1DnxfJZz03aA3AAA4+r7PMv+mblaZMfYmTYHCouifTPweMP4Nkb0ZwWvsm4Tp15nxU0tJqF08zvxPK642h+u/LYvgAmvul+aXH1h7pfmlx9YpQAmvul+aXH1h7pfmlx9YpQAmvul+aXH1h7pfmlx9YpQAmvul+aXH1h7pfmlx9YpQAmvul+aXH1h7pfmlx9YpQAmvul+aXH1h7pfmlx9YpQAmvul+aXH1h7pfmlx9YpQAmvul+aXH1h7pfmlx9YpQAmvul+aXH1h7pfmlx9YpQAmvul+aXH1h7pfmlx9YpQAmvul+aXH1h7pfmlx9YpQAmvul+aXH1h7pfmlx9YpQAmvul+aXH1jESOCuoZOsJcz2sDt0M1TPbuPvuFRZ5Yz2/9s9T+gQAA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4" descr="data:image/jpeg;base64,/9j/4AAQSkZJRgABAQAAAQABAAD/2wCEAAkGBwgHBgkIBxQVFgkWGSAZGBgYFyIeHhsWIiEgIiMdHyYiICorHiYmJxwbLTEnKCo3MC46HyI0RDMsNygvLysBCgoKBQUFDgUFDisZExkrKysrKysrKysrKysrKysrKysrKysrKysrKysrKysrKysrKysrKysrKysrKysrKysrK//AABEIANwA5gMBIgACEQEDEQH/xAAcAAEBAQEAAwEBAAAAAAAAAAAABwYFAgMEAQj/xABAEAACAAUCAwUFBAcHBQAAAAAAAQIDBAURBiEHMUESIlGBkxMXYWVxFiMyQhQVQ3KCkbEkJlJjg6GiJTM0ktH/xAAUAQEAAAAAAAAAAAAAAAAAAAAA/8QAFBEBAAAAAAAAAAAAAAAAAAAAAP/aAAwDAQACEQMRAD8AuIAAAAAAAAAA8Js2XJlRzZzUMuFNtt4SS5tvokcqx6osV/mzpVmqJc2ZB+JQvdLxx1XxWx8/EGlgrdEXuRNj9nL9jG3Hu8KFdrfG7W2Gl4kG4TypmltUWS9XxRS7bVwxy5Uz8rjb7OI/BZXXxhfJNoP6ZAAAAAAAAAAAAAAAAAAAAAAAAAAAAAAAAAAAAAT3jbcJ0vScqzUX/m1s2CRAk8PDab8niGF/vndvGi7ZddGy9Mz1/Z4JcMEuLG8EcEOIY18fHxy11Zlq9/aXjbRUnOjtslzItsr28eMb8s96W1+4/DanAT3hhqStUyp0fqd4vtLsm3n20npEn+ZpY3e7TT59rFCMJxO0rV3KVTah073dQ0j7UtrnMgW7lvx5vC5PMUP5mdrQuqqTWGnpFzpe7M/DMgzvBMXNfTqn1TXJ5SDQgAAAAAAAAAAAAAAAAAAAAAAAAAAAAAAAHpq6mTR0k6qqWoZEELiib5KFLLb+iR7jB8abpNoNDz6Oky6uqjhp4Eub7W8S84VEv4kB8XBKnm1ltu+qaxYqa6fFGt28S4W0l5ROYvol5Uk52nbVLslht9rlfhlS4YM+LS3fm8vzOiAJTqumn8OdWfbC1wt2OoiUFbKh/LE3tNXm/wCbaz39qseiuo6e4Uc6jrYVHTxwuGKF8nC+aA8qSpkVlLJqqWJRSI4VFDEuThaymvqe0lWjKuo4faoeiLxE3apzcdDOi8W95TfLLb5bd58u+sVUAAAAAAAAAAAAAAAAAAAAAAAAAAAAAAEx1C1qTjNZLQsOmoJbqZiz+0eOz/J+xfmymTI4ZUuKZMeIEst+CRNeDUEy6zNQ6vqVF26ye1L7WNpMGcYx+92f4F5hTAAAAAGc17pOm1fYJlBNfZqoe/JmdYJq5P6Pk14fFJrk8MdWVN5pJ9lv67GoqXuToXzjhWymLx6Za2zh8okbknXE3T1bS1dPrbTC/wCsUy+8gX7aQuaa6tLPxa+MMIFFByNK6hotUWOmu1uf3Ua3hfOCNc4Yvin/AD2fJo64AAAAAAAAAAAAAAAAAAAAAAAAAAAYnjHeHaNA3BS/+/PxTwLGcuPaJf8AoozvaPs0On9MWy0w47UqWlFjk5j3jfnE4n5mK1lnUXFXTOn4cumpk6udjllPuJr6wwr6TCmgAAAAAAAASWvlx8K9ZK5U6a0jWRYmwJbSJ7/Ml0XPl07Sx3YSsS44JkEMyW04Gspp5TXij5L1aqO+Wqptlyh7VLMh7MS/o14NPDT6NInvDu7Vml75N4f6iibjgXao5r5TJO+IfqsPC3xiKHPdhyFPAAAAAAAAAAAAAAAAAAAAAAAAPxtJNvkfpkeK96/UWg7rUQPE6OH2UG+H2o+7lPxScUX8IGf4SL9e37VGspiyp872MluHD9jBjx6NezT+MD8qcZ/QNk+z2jrVbIlibDLTjX+ZF3o/+UTNAAAAAAAAAAMjxI0j9qrPA6N9i8SH7SnmLZwxrD7Oeiiwt+jUL6YeuAGR4b6u+1NojgrV2LzIfs6iW1hqNZXax0UWHt0aiXTL1xMeItprNM3uXxA05DmbAuzWSlymSdsxbdVhZe+OzDFjuvNAsl2o75aqa522LtUsyHtQv+qfg08pro0wPuAAAAAAAAAAAAAAAAAAAAACZcRP7w8QNKaVh3kQROrnrGV2Yc9lPwz2Y1/Gimkw4ZNai1tqvVzw5Lj/AEaQ1FlezhxlrpuoZT835hTwAAAAAAAAAAAAHjHBDMgigmJOBrDT5NeDJPRRxcKtYugnvGka2JuXE3tTz/8AC30h6b9Oy892LNaOTqnT9Fqex1NpuK+6jWzXOCNcoofin/PdPZsDrAnPDLUFbR1dRojU7xd6ZfdRv9tIXJp9Wlj446ZhiKMAAAAAAAAAAAAAAAAAAAGa4j3p6f0TdrhA2pyluGBrmpkfdhaz4OLPkevhjZf1Boa00UaxOcHtI88+3H3mn9M48jN8VMX/AFTpTR0OHLmTf0icv8qBPbzSm+aRTQAAAAAAAAAAAAAAAAMPxO0nU3qjkXmwvsaipe/JjWziS3ct+Od8J7ZytlEzqaC1ZT6vsMuulrs1UPcnS+sExc19HzX/ANTNISvWlHUaA1Otb2aFu1zWoa6TD8XtNS5ZbfPbvdcRxYCqA9FDWU9wo5FZRRKOnjhUUMS5OF8me8AAAAAAAAAAAAAAAHD1xevs9pK63VNKZLlvsZWfvH3YP+ThAxuhM6i4map1LFn9Gk4pJPLG34muv5U/9R+VOMbwisn6j0DbJUSxPmr20e2O9Hus/FQ9heRsgAAAAAAAAAAAAAAAAB6qumk1lLNpaqFRSI4XDFC1lOFrDT+p7QBKNK1E7hxq16QucTdiqYnHRTYn+CJveU/NpbdWnhdt4q5n9c6WpNX6fn2yq2mfilx43gmLlF9OjXVN/U4fDDVVXcZdVpzUXd1DSd2NN7zJawlMXjzWXyeYYs97YN4AAAAAAAAAAAAAEz4vxRXm4aa0fJzmpnqObh7qTBz/ANnE/wDTKYTHS395eL+oL5FvS0cCpZWYfz5faafwam8uka8wpsMKhhUMKxCuS+B+gAAAAAAAAAAAAAAAAAAAAJ7xP01WuZTaw0ysX2k3aSz7aT1ga6tJvZbtOJbvs4oQA4uj9SUWq7DT3W3vuxbRw5y4Ji5wP4rPmmn1O0Sa9SpnC/WH6+ok/svWRYqYEsqTNfKOFdFu2ktvxQ7dwq0mbLnyYJ0lqKVEk4WnlNPdNPqmB5gAAAAAAAAADlaqu8Fg05crrHj7qXFEk3hOPHdh84sLzM3wYtEdr0JSTp+XVVLdRG28t9v8Ly/GFQv6tnP40Tplwp7HpOlbU6tqIVFjfEmBpxN/RuF/wso0iVLp5MuTJWJUKUMKXRLZIDzAAAAAAAAAAAAAAAAAAAAAAAB8l1ttJd7bU264QqOlmQuGKF+D/o1zT6NJk50DcqvRuoZmgtQRNyXmKhnPlHLefu2+j2eE+T7UOcdjNRMrxE0jL1bZPZyX2LpKfbp5vJwTF0yt0osLOOWE93CgNUDG8NNXR6ktk2kui7F9pn7Oogaw+0tu2l4PDz4NPpjOyAAAAAAAB8N9uUqzWWuuc/eXJlxTGvHspvC+L5eYE/s7WpuNd0uGzpLdKUmDf9tFlPbznJ/urypxgOCdsnUmjVcq3LrKuZFPjbxl5eFy8Uu1/Eb8AAAAAAAAAAAAAAAAAAAAAAAAAAAJpxKs1bY7rJ1/ptf2ySsVUtbKdI6t4/wpb5T2UMW3Y33Wn7zRags9Ldba808xZXin1hfg08p/Q6DSiTUXIksDi4U6y9m8rSFdHs+lPP8A6Jfy7vj7N5CtgJprK5AAAABOONtXNnWO26bo2v0uunwSln/Amm35ROXn4NlEmzZcmVHNnNQy4U223hJLm2+iRK7XcaTWvGaGroY1HbaCnfYaa7MU2LZtLm132srbMteKyFQoaSTQUVPR0yxIlwqCFeEMKwl/JHvAAAAAAAAAAAAAAAAAAAAAAAAAAAAAc3UdjotR2WqtVxWZExYyucL6RQ+DT3R0gBNuGl7rbRcZ2gtTP/qEhf2aY9lOp0tseLhS2+Ca5wMpJi+JmkpuoLdJuFnfYv8ASv2lPGsJtrf2bztvjbOyfwbz69EcSLRqClpKWvmQSb6+5MkRZhftVs1DnxfJZz03aA3AAA4+r7PMv+mblaZMfYmTYHCouifTPweMP4Nkb0ZwWvsm4Tp15nxU0tJqF08zvxPK642h+u/LYvgAmvul+aXH1h7pfmlx9YpQAmvul+aXH1h7pfmlx9YpQAmvul+aXH1h7pfmlx9YpQAmvul+aXH1h7pfmlx9YpQAmvul+aXH1h7pfmlx9YpQAmvul+aXH1h7pfmlx9YpQAmvul+aXH1h7pfmlx9YpQAmvul+aXH1h7pfmlx9YpQAmvul+aXH1h7pfmlx9YpQAmvul+aXH1h7pfmlx9YpQAmvul+aXH1h7pfmlx9YpQAmvul+aXH1h7pfmlx9YpQAmvul+aXH1jESOCuoZOsJcz2sDt0M1TPbuPvuFRZ5Yz2/9s9T+gQAAA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98" y="458250"/>
            <a:ext cx="21907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989298" y="98261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A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800" y="1217258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10.5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69173" y="247886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5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86200" y="31872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69147" y="1798387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7</a:t>
            </a:r>
            <a:r>
              <a:rPr lang="en-US" sz="3200" dirty="0" smtClean="0">
                <a:solidFill>
                  <a:srgbClr val="FF0000"/>
                </a:solidFill>
              </a:rPr>
              <a:t>0˚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78773" y="181878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82˚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58622" y="83819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28˚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55170" y="1130586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10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18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3" grpId="0"/>
      <p:bldP spid="14" grpId="0"/>
      <p:bldP spid="15" grpId="0"/>
      <p:bldP spid="20" grpId="0"/>
      <p:bldP spid="19" grpId="0"/>
      <p:bldP spid="24" grpId="0"/>
      <p:bldP spid="25" grpId="0"/>
      <p:bldP spid="26" grpId="0"/>
      <p:bldP spid="27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4371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2875"/>
            <a:ext cx="37719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14" y="2895600"/>
            <a:ext cx="86772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58" y="4419600"/>
            <a:ext cx="886724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95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219200"/>
            <a:ext cx="64267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</a:rPr>
              <a:t>Assignment:</a:t>
            </a:r>
            <a:r>
              <a:rPr lang="en-US" sz="2800" dirty="0">
                <a:latin typeface="Comic Sans MS"/>
                <a:ea typeface="Times New Roman"/>
              </a:rPr>
              <a:t>  </a:t>
            </a:r>
            <a:r>
              <a:rPr lang="en-US" sz="2800" dirty="0">
                <a:solidFill>
                  <a:srgbClr val="0000FF"/>
                </a:solidFill>
                <a:latin typeface="Comic Sans MS"/>
                <a:ea typeface="Times New Roman"/>
              </a:rPr>
              <a:t>Practice Worksheet #2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362200"/>
            <a:ext cx="8743950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12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686800" cy="1151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40513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61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525"/>
            <a:ext cx="48672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24288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2819400" cy="157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686" y="1588364"/>
            <a:ext cx="458240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3657600"/>
            <a:ext cx="3924300" cy="299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70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534400" cy="1102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1447800"/>
            <a:ext cx="64389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71" y="4343400"/>
            <a:ext cx="8512629" cy="116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928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973" y="3733800"/>
            <a:ext cx="3287059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11" y="229961"/>
            <a:ext cx="82867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747" y="969932"/>
            <a:ext cx="3064337" cy="225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82" y="3352800"/>
            <a:ext cx="8345260" cy="437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7467600" y="4038600"/>
            <a:ext cx="762000" cy="76200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2509157" y="5682343"/>
            <a:ext cx="2743200" cy="4572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Verdana" pitchFamily="34" charset="0"/>
              </a:rPr>
              <a:t>NO SOLUTION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400" y="1345755"/>
            <a:ext cx="57631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Scenario 1: </a:t>
            </a:r>
            <a:r>
              <a:rPr lang="en-US" altLang="en-US" sz="3600" b="1" dirty="0" smtClean="0">
                <a:latin typeface="Verdana" pitchFamily="34" charset="0"/>
                <a:sym typeface="Symbol" pitchFamily="18" charset="2"/>
              </a:rPr>
              <a:t>A is acute </a:t>
            </a:r>
            <a:r>
              <a:rPr lang="en-US" sz="3600" b="1" i="1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</a:rPr>
              <a:t>  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1268" y="4065657"/>
            <a:ext cx="2989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o</a:t>
            </a:r>
            <a:r>
              <a:rPr lang="en-US" sz="3600" dirty="0" smtClean="0">
                <a:solidFill>
                  <a:srgbClr val="FF0000"/>
                </a:solidFill>
              </a:rPr>
              <a:t>pp</a:t>
            </a:r>
            <a:r>
              <a:rPr lang="en-US" sz="3600" dirty="0" smtClean="0"/>
              <a:t> </a:t>
            </a:r>
            <a:r>
              <a:rPr lang="en-US" sz="4000" dirty="0" smtClean="0"/>
              <a:t>&lt;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adj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00FF"/>
                </a:solidFill>
              </a:rPr>
              <a:t>sin</a:t>
            </a:r>
            <a:r>
              <a:rPr lang="en-US" sz="3600" b="1" dirty="0" smtClean="0">
                <a:sym typeface="Symbol"/>
              </a:rPr>
              <a:t></a:t>
            </a:r>
            <a:endParaRPr lang="en-US" sz="36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447402" y="4038600"/>
            <a:ext cx="20198" cy="111257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781800" y="4029774"/>
            <a:ext cx="665602" cy="77082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13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958" y="0"/>
            <a:ext cx="3064337" cy="225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283029"/>
            <a:ext cx="55322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Scenario 2: </a:t>
            </a:r>
            <a:r>
              <a:rPr lang="en-US" altLang="en-US" sz="3600" b="1" dirty="0" smtClean="0">
                <a:latin typeface="Verdana" pitchFamily="34" charset="0"/>
                <a:sym typeface="Symbol" pitchFamily="18" charset="2"/>
              </a:rPr>
              <a:t>A is acute 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81" y="2971800"/>
            <a:ext cx="8596744" cy="450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81400"/>
            <a:ext cx="503872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7072997" y="4038600"/>
            <a:ext cx="1232803" cy="190500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943600" y="3988933"/>
            <a:ext cx="1129396" cy="19050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2400" y="4915001"/>
            <a:ext cx="20409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 smtClean="0">
                <a:solidFill>
                  <a:prstClr val="black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altLang="en-US" sz="3600" b="1" dirty="0" smtClean="0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B</a:t>
            </a:r>
            <a:r>
              <a:rPr lang="en-US" altLang="en-US" sz="3600" b="1" dirty="0" smtClean="0">
                <a:solidFill>
                  <a:prstClr val="black"/>
                </a:solidFill>
                <a:latin typeface="Verdana" pitchFamily="34" charset="0"/>
                <a:sym typeface="Symbol" pitchFamily="18" charset="2"/>
              </a:rPr>
              <a:t> </a:t>
            </a:r>
            <a:r>
              <a:rPr lang="en-US" altLang="en-US" sz="3600" b="1" dirty="0">
                <a:solidFill>
                  <a:prstClr val="black"/>
                </a:solidFill>
                <a:latin typeface="Verdana" pitchFamily="34" charset="0"/>
                <a:sym typeface="Symbol" pitchFamily="18" charset="2"/>
              </a:rPr>
              <a:t>is </a:t>
            </a:r>
            <a:r>
              <a:rPr lang="en-US" altLang="en-US" sz="3600" b="1" dirty="0" smtClean="0">
                <a:solidFill>
                  <a:srgbClr val="0000FF"/>
                </a:solidFill>
                <a:latin typeface="Verdana" pitchFamily="34" charset="0"/>
                <a:sym typeface="Symbol"/>
              </a:rPr>
              <a:t></a:t>
            </a:r>
            <a:r>
              <a:rPr lang="en-US" altLang="en-US" sz="3600" b="1" dirty="0" smtClean="0">
                <a:solidFill>
                  <a:prstClr val="black"/>
                </a:solidFill>
                <a:latin typeface="Verdana" pitchFamily="34" charset="0"/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91257" y="5413233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 smtClean="0">
                <a:solidFill>
                  <a:srgbClr val="0000FF"/>
                </a:solidFill>
                <a:latin typeface="Verdana" pitchFamily="34" charset="0"/>
                <a:sym typeface="Symbol"/>
              </a:rPr>
              <a:t>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152400" y="5620434"/>
            <a:ext cx="3738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b="1" dirty="0" smtClean="0">
                <a:solidFill>
                  <a:prstClr val="black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altLang="en-US" sz="3600" b="1" dirty="0" smtClean="0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B</a:t>
            </a:r>
            <a:r>
              <a:rPr lang="en-US" altLang="en-US" sz="3600" b="1" dirty="0" smtClean="0">
                <a:solidFill>
                  <a:prstClr val="black"/>
                </a:solidFill>
                <a:latin typeface="Verdana" pitchFamily="34" charset="0"/>
                <a:sym typeface="Symbol" pitchFamily="18" charset="2"/>
              </a:rPr>
              <a:t> </a:t>
            </a:r>
            <a:r>
              <a:rPr lang="en-US" altLang="en-US" sz="3600" b="1" dirty="0">
                <a:solidFill>
                  <a:prstClr val="black"/>
                </a:solidFill>
                <a:latin typeface="Verdana" pitchFamily="34" charset="0"/>
                <a:sym typeface="Symbol" pitchFamily="18" charset="2"/>
              </a:rPr>
              <a:t>is </a:t>
            </a:r>
            <a:r>
              <a:rPr lang="en-US" altLang="en-US" sz="3600" b="1" dirty="0" smtClean="0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180</a:t>
            </a:r>
            <a:r>
              <a:rPr lang="en-US" altLang="en-US" sz="3600" b="1" dirty="0" smtClean="0">
                <a:solidFill>
                  <a:srgbClr val="0000FF"/>
                </a:solidFill>
                <a:latin typeface="Verdana" pitchFamily="34" charset="0"/>
                <a:sym typeface="Symbol"/>
              </a:rPr>
              <a:t></a:t>
            </a:r>
            <a:r>
              <a:rPr lang="en-US" altLang="en-US" sz="3600" b="1" dirty="0" smtClean="0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 - </a:t>
            </a:r>
            <a:r>
              <a:rPr lang="en-US" altLang="en-US" sz="3600" b="1" dirty="0" smtClean="0">
                <a:solidFill>
                  <a:srgbClr val="0000FF"/>
                </a:solidFill>
                <a:latin typeface="Verdana" pitchFamily="34" charset="0"/>
                <a:sym typeface="Symbol"/>
              </a:rPr>
              <a:t></a:t>
            </a:r>
            <a:r>
              <a:rPr lang="en-US" altLang="en-US" sz="3600" b="1" dirty="0" smtClean="0">
                <a:solidFill>
                  <a:prstClr val="black"/>
                </a:solidFill>
                <a:latin typeface="Verdana" pitchFamily="34" charset="0"/>
                <a:sym typeface="Symbol" pitchFamily="18" charset="2"/>
              </a:rPr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77025" y="5561332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180</a:t>
            </a:r>
            <a:r>
              <a:rPr lang="en-US" altLang="en-US" sz="2400" b="1" dirty="0" smtClean="0">
                <a:solidFill>
                  <a:srgbClr val="0000FF"/>
                </a:solidFill>
                <a:latin typeface="Verdana" pitchFamily="34" charset="0"/>
                <a:sym typeface="Symbol"/>
              </a:rPr>
              <a:t></a:t>
            </a:r>
            <a:r>
              <a:rPr lang="en-US" altLang="en-US" sz="2400" b="1" dirty="0" smtClean="0">
                <a:solidFill>
                  <a:srgbClr val="0000FF"/>
                </a:solidFill>
                <a:latin typeface="Verdana" pitchFamily="34" charset="0"/>
                <a:sym typeface="Symbol" pitchFamily="18" charset="2"/>
              </a:rPr>
              <a:t>-</a:t>
            </a:r>
            <a:r>
              <a:rPr lang="en-US" altLang="en-US" sz="2400" b="1" dirty="0" smtClean="0">
                <a:solidFill>
                  <a:srgbClr val="0000FF"/>
                </a:solidFill>
                <a:latin typeface="Verdana" pitchFamily="34" charset="0"/>
                <a:sym typeface="Symbol"/>
              </a:rPr>
              <a:t>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39589" y="4098469"/>
            <a:ext cx="4287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adj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00FF"/>
                </a:solidFill>
              </a:rPr>
              <a:t>sin</a:t>
            </a:r>
            <a:r>
              <a:rPr lang="en-US" sz="3600" b="1" dirty="0" smtClean="0">
                <a:sym typeface="Symbol"/>
              </a:rPr>
              <a:t> </a:t>
            </a:r>
            <a:r>
              <a:rPr lang="en-US" sz="3600" dirty="0" smtClean="0"/>
              <a:t>&lt; </a:t>
            </a:r>
            <a:r>
              <a:rPr lang="en-US" sz="3600" dirty="0" smtClean="0">
                <a:solidFill>
                  <a:srgbClr val="FF0000"/>
                </a:solidFill>
              </a:rPr>
              <a:t>opp </a:t>
            </a:r>
            <a:r>
              <a:rPr lang="en-US" sz="3600" dirty="0" smtClean="0"/>
              <a:t>&lt;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006600"/>
                </a:solidFill>
              </a:rPr>
              <a:t>adj</a:t>
            </a:r>
            <a:endParaRPr lang="en-US" sz="3600" b="1" dirty="0">
              <a:solidFill>
                <a:srgbClr val="0066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9589" y="2286000"/>
            <a:ext cx="81571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If </a:t>
            </a:r>
            <a:r>
              <a:rPr lang="en-US" sz="3200" b="1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a</a:t>
            </a:r>
            <a:r>
              <a:rPr lang="en-US" sz="32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&gt; </a:t>
            </a:r>
            <a:r>
              <a:rPr lang="en-US" sz="3200" b="1" i="1" dirty="0" smtClean="0">
                <a:solidFill>
                  <a:srgbClr val="6600FF"/>
                </a:solidFill>
                <a:effectLst/>
                <a:latin typeface="Times New Roman"/>
                <a:ea typeface="Times New Roman"/>
              </a:rPr>
              <a:t>b sin A</a:t>
            </a:r>
            <a:r>
              <a:rPr lang="en-US" sz="32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en-US" sz="3200" b="1" i="1" dirty="0" smtClean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Times New Roman"/>
                <a:ea typeface="Times New Roman"/>
              </a:rPr>
              <a:t>at least 1 triangle</a:t>
            </a:r>
            <a:r>
              <a:rPr lang="en-US" sz="32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can be formed.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67200" y="5893933"/>
            <a:ext cx="403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267200" y="5902437"/>
            <a:ext cx="1676400" cy="3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33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3" grpId="1"/>
      <p:bldP spid="17" grpId="0"/>
      <p:bldP spid="14" grpId="0"/>
      <p:bldP spid="20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26084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Scenario 3:  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746" y="402771"/>
            <a:ext cx="3064337" cy="225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000" y="3049173"/>
            <a:ext cx="77804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If </a:t>
            </a:r>
            <a:r>
              <a:rPr lang="en-US" sz="3200" b="1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a</a:t>
            </a:r>
            <a:r>
              <a:rPr lang="en-US" sz="32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= </a:t>
            </a:r>
            <a:r>
              <a:rPr lang="en-US" sz="3200" b="1" i="1" dirty="0" smtClean="0">
                <a:solidFill>
                  <a:srgbClr val="6600FF"/>
                </a:solidFill>
                <a:effectLst/>
                <a:latin typeface="Times New Roman"/>
                <a:ea typeface="Times New Roman"/>
              </a:rPr>
              <a:t>b sin A</a:t>
            </a:r>
            <a:r>
              <a:rPr lang="en-US" sz="32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en-US" sz="3200" b="1" i="1" dirty="0" smtClean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Times New Roman"/>
                <a:ea typeface="Times New Roman"/>
              </a:rPr>
              <a:t>a right triangle</a:t>
            </a:r>
            <a:r>
              <a:rPr lang="en-US" sz="32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can be formed.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23559" y="444083"/>
            <a:ext cx="28953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sym typeface="Symbol" pitchFamily="18" charset="2"/>
              </a:rPr>
              <a:t>A is acute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633948"/>
            <a:ext cx="2524125" cy="2703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1617806" y="5029200"/>
            <a:ext cx="2743200" cy="4572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Verdana" pitchFamily="34" charset="0"/>
              </a:rPr>
              <a:t>1 SOLUTION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3657" y="3810000"/>
            <a:ext cx="2989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o</a:t>
            </a:r>
            <a:r>
              <a:rPr lang="en-US" sz="3600" dirty="0" smtClean="0">
                <a:solidFill>
                  <a:srgbClr val="FF0000"/>
                </a:solidFill>
              </a:rPr>
              <a:t>pp</a:t>
            </a:r>
            <a:r>
              <a:rPr lang="en-US" sz="3600" dirty="0" smtClean="0"/>
              <a:t> </a:t>
            </a:r>
            <a:r>
              <a:rPr lang="en-US" sz="4000" dirty="0" smtClean="0"/>
              <a:t>=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adj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00FF"/>
                </a:solidFill>
              </a:rPr>
              <a:t>sin</a:t>
            </a:r>
            <a:r>
              <a:rPr lang="en-US" sz="3600" b="1" dirty="0" smtClean="0">
                <a:sym typeface="Symbol"/>
              </a:rPr>
              <a:t>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3567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09600"/>
            <a:ext cx="26084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FF33CC"/>
                </a:solidFill>
                <a:effectLst/>
                <a:latin typeface="Times New Roman"/>
                <a:ea typeface="Times New Roman"/>
              </a:rPr>
              <a:t>Scenario 4:  </a:t>
            </a:r>
            <a:endParaRPr lang="en-US" sz="3600" dirty="0">
              <a:solidFill>
                <a:srgbClr val="FF33CC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0400" y="640377"/>
            <a:ext cx="31918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Verdana" pitchFamily="34" charset="0"/>
                <a:sym typeface="Symbol" pitchFamily="18" charset="2"/>
              </a:rPr>
              <a:t>A is obtuse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89" r="32365"/>
          <a:stretch>
            <a:fillRect/>
          </a:stretch>
        </p:blipFill>
        <p:spPr bwMode="auto">
          <a:xfrm>
            <a:off x="228600" y="1527602"/>
            <a:ext cx="3959157" cy="1520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4071257"/>
            <a:ext cx="88617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If </a:t>
            </a:r>
            <a:r>
              <a:rPr lang="en-US" sz="3200" b="1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a</a:t>
            </a:r>
            <a:r>
              <a:rPr lang="en-US" sz="32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3200" b="1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&lt;</a:t>
            </a:r>
            <a:r>
              <a:rPr lang="en-US" sz="32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 </a:t>
            </a:r>
            <a:r>
              <a:rPr lang="en-US" sz="3200" b="1" i="1" dirty="0" smtClean="0">
                <a:solidFill>
                  <a:srgbClr val="008000"/>
                </a:solidFill>
                <a:effectLst/>
                <a:latin typeface="Times New Roman"/>
                <a:ea typeface="Times New Roman"/>
              </a:rPr>
              <a:t>b </a:t>
            </a:r>
            <a:r>
              <a:rPr lang="en-US" sz="3200" b="1" i="1" dirty="0" smtClean="0">
                <a:effectLst/>
                <a:latin typeface="Times New Roman"/>
                <a:ea typeface="Times New Roman"/>
              </a:rPr>
              <a:t>or </a:t>
            </a:r>
            <a:r>
              <a:rPr lang="en-US" sz="3200" b="1" i="1" dirty="0">
                <a:solidFill>
                  <a:srgbClr val="FF0000"/>
                </a:solidFill>
                <a:latin typeface="Times New Roman"/>
                <a:ea typeface="Times New Roman"/>
              </a:rPr>
              <a:t>a</a:t>
            </a:r>
            <a:r>
              <a:rPr lang="en-US" sz="3200" b="1" i="1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en-US" sz="3200" b="1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= </a:t>
            </a:r>
            <a:r>
              <a:rPr lang="en-US" sz="3200" b="1" i="1" dirty="0" smtClean="0">
                <a:solidFill>
                  <a:srgbClr val="008000"/>
                </a:solidFill>
                <a:latin typeface="Times New Roman"/>
                <a:ea typeface="Times New Roman"/>
              </a:rPr>
              <a:t>b </a:t>
            </a:r>
            <a:r>
              <a:rPr lang="en-US" sz="32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, then </a:t>
            </a:r>
            <a:r>
              <a:rPr lang="en-US" sz="3200" b="1" i="1" dirty="0" smtClean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Times New Roman"/>
                <a:ea typeface="Times New Roman"/>
              </a:rPr>
              <a:t>NO triangle</a:t>
            </a:r>
            <a:r>
              <a:rPr lang="en-US" sz="3200" b="1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can be formed.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5638800" y="6103768"/>
            <a:ext cx="2819400" cy="46166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9900FF"/>
                </a:solidFill>
                <a:effectLst/>
                <a:uLnTx/>
                <a:uFillTx/>
                <a:latin typeface="Verdana" pitchFamily="34" charset="0"/>
              </a:rPr>
              <a:t>NO SOLUTION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47894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o</a:t>
            </a:r>
            <a:r>
              <a:rPr lang="en-US" sz="3600" dirty="0" err="1" smtClean="0">
                <a:solidFill>
                  <a:srgbClr val="FF0000"/>
                </a:solidFill>
              </a:rPr>
              <a:t>pp</a:t>
            </a:r>
            <a:r>
              <a:rPr lang="en-US" sz="3600" dirty="0" smtClean="0"/>
              <a:t> </a:t>
            </a:r>
            <a:r>
              <a:rPr lang="en-US" sz="4000" dirty="0" smtClean="0"/>
              <a:t>&lt;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006600"/>
                </a:solidFill>
              </a:rPr>
              <a:t>adj</a:t>
            </a:r>
            <a:r>
              <a:rPr lang="en-US" sz="3600" dirty="0" smtClean="0">
                <a:solidFill>
                  <a:srgbClr val="006600"/>
                </a:solidFill>
              </a:rPr>
              <a:t>      </a:t>
            </a:r>
            <a:r>
              <a:rPr lang="en-US" sz="3600" b="1" i="1" dirty="0" smtClean="0">
                <a:latin typeface="Times New Roman"/>
                <a:ea typeface="Times New Roman"/>
              </a:rPr>
              <a:t>or     </a:t>
            </a:r>
            <a:r>
              <a:rPr lang="en-US" sz="3600" dirty="0" err="1" smtClean="0">
                <a:solidFill>
                  <a:srgbClr val="FF0000"/>
                </a:solidFill>
              </a:rPr>
              <a:t>opp</a:t>
            </a:r>
            <a:r>
              <a:rPr lang="en-US" sz="3600" dirty="0" smtClean="0"/>
              <a:t> </a:t>
            </a:r>
            <a:r>
              <a:rPr lang="en-US" sz="4000" dirty="0" smtClean="0"/>
              <a:t>=</a:t>
            </a:r>
            <a:r>
              <a:rPr lang="en-US" sz="3600" dirty="0" smtClean="0"/>
              <a:t> </a:t>
            </a:r>
            <a:r>
              <a:rPr lang="en-US" sz="3600" dirty="0" err="1">
                <a:solidFill>
                  <a:srgbClr val="006600"/>
                </a:solidFill>
              </a:rPr>
              <a:t>adj</a:t>
            </a:r>
            <a:r>
              <a:rPr lang="en-US" sz="3600" dirty="0">
                <a:solidFill>
                  <a:srgbClr val="006600"/>
                </a:solidFill>
              </a:rPr>
              <a:t>   </a:t>
            </a:r>
            <a:endParaRPr lang="en-US" sz="3600" b="1" dirty="0">
              <a:solidFill>
                <a:srgbClr val="0066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535" y="1294029"/>
            <a:ext cx="3196565" cy="219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45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445</Words>
  <Application>Microsoft Office PowerPoint</Application>
  <PresentationFormat>On-screen Show (4:3)</PresentationFormat>
  <Paragraphs>117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Cambria Math</vt:lpstr>
      <vt:lpstr>Comic Sans MS</vt:lpstr>
      <vt:lpstr>Symbol</vt:lpstr>
      <vt:lpstr>Times New Roman</vt:lpstr>
      <vt:lpstr>Verdana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temp</cp:lastModifiedBy>
  <cp:revision>125</cp:revision>
  <dcterms:created xsi:type="dcterms:W3CDTF">2014-11-14T17:17:48Z</dcterms:created>
  <dcterms:modified xsi:type="dcterms:W3CDTF">2018-04-25T13:22:48Z</dcterms:modified>
</cp:coreProperties>
</file>